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88" r:id="rId3"/>
    <p:sldId id="383" r:id="rId4"/>
    <p:sldId id="395" r:id="rId5"/>
    <p:sldId id="392" r:id="rId6"/>
    <p:sldId id="384" r:id="rId7"/>
    <p:sldId id="386" r:id="rId8"/>
    <p:sldId id="387" r:id="rId9"/>
    <p:sldId id="377" r:id="rId10"/>
    <p:sldId id="341" r:id="rId11"/>
    <p:sldId id="342" r:id="rId12"/>
    <p:sldId id="374" r:id="rId13"/>
    <p:sldId id="347" r:id="rId14"/>
    <p:sldId id="346" r:id="rId15"/>
    <p:sldId id="356" r:id="rId16"/>
    <p:sldId id="393" r:id="rId17"/>
    <p:sldId id="394" r:id="rId18"/>
    <p:sldId id="391" r:id="rId19"/>
    <p:sldId id="396" r:id="rId20"/>
    <p:sldId id="397" r:id="rId21"/>
    <p:sldId id="398" r:id="rId22"/>
    <p:sldId id="399" r:id="rId23"/>
    <p:sldId id="400" r:id="rId24"/>
    <p:sldId id="402" r:id="rId25"/>
    <p:sldId id="401" r:id="rId2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os.org/doc/api/nav_msgs/html/msg/Odometr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ecs.umich.edu/~johannb/paper58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navigation/Tutorials/RobotSetup/Odom" TargetMode="External"/><Relationship Id="rId2" Type="http://schemas.openxmlformats.org/officeDocument/2006/relationships/hyperlink" Target="http://geology.heroy.smu.edu/~dpa-www/robo/Encoder/imu_od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docs.ros.org/api/geometry_msgs/html/msg/Twist.html" TargetMode="External"/><Relationship Id="rId4" Type="http://schemas.openxmlformats.org/officeDocument/2006/relationships/hyperlink" Target="http://www.youtube.com/watch?v=S4EkL68uB0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bot_localization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geometry_msgs/html/msg/Twist.html" TargetMode="External"/><Relationship Id="rId2" Type="http://schemas.openxmlformats.org/officeDocument/2006/relationships/hyperlink" Target="http://docs.ros.org/api/turtlesim/html/msg/Pos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iki.ros.org/turtlesi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en.wikipedia.org/wiki/Polar_coordinate_syste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cottdesign.com/articles/pid/pidWithoutAPhd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rettbeauregard.com/blog/2011/04/improving-the-beginners-pid-introduction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ros.org/question/9981/what-are-quaternions-and-how-can-iuse-them/" TargetMode="External"/><Relationship Id="rId2" Type="http://schemas.openxmlformats.org/officeDocument/2006/relationships/hyperlink" Target="http://www.gamasutra.com/view/feature/131686/rotating_objects_using_quaternion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aternion" TargetMode="External"/><Relationship Id="rId4" Type="http://schemas.openxmlformats.org/officeDocument/2006/relationships/hyperlink" Target="http://answers.ros.org/question/9772/quaternions-orientationrepresent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os.org/doc/api/geometry_msgs/html/msg/PoseStampe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os.org/doc/api/geometry_msgs/html/msg/Pose2D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Pose &amp; </a:t>
            </a:r>
            <a:r>
              <a:rPr lang="nl-NL" dirty="0" err="1" smtClean="0"/>
              <a:t>Odometry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Odometry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Pose and Twist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proprioceptive sensors (e.g. wheel encoders)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of distances while driving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for short term, relative position </a:t>
            </a:r>
            <a:r>
              <a:rPr lang="en-US" dirty="0" smtClean="0"/>
              <a:t>estimate.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Error / uncertainty grows while driving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systematic and non-systematic errors.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475656" y="1124744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ros.org/doc/api/nav_msgs/html/msg/Odometry.html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33" name="Groep 32"/>
          <p:cNvGrpSpPr/>
          <p:nvPr/>
        </p:nvGrpSpPr>
        <p:grpSpPr>
          <a:xfrm>
            <a:off x="1223360" y="3373830"/>
            <a:ext cx="5508880" cy="631234"/>
            <a:chOff x="1037067" y="3145432"/>
            <a:chExt cx="5508880" cy="631234"/>
          </a:xfrm>
        </p:grpSpPr>
        <p:cxnSp>
          <p:nvCxnSpPr>
            <p:cNvPr id="6" name="Rechte verbindingslijn met pijl 5"/>
            <p:cNvCxnSpPr/>
            <p:nvPr/>
          </p:nvCxnSpPr>
          <p:spPr>
            <a:xfrm flipV="1">
              <a:off x="1979712" y="3429000"/>
              <a:ext cx="504056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/>
            <p:cNvCxnSpPr/>
            <p:nvPr/>
          </p:nvCxnSpPr>
          <p:spPr>
            <a:xfrm flipV="1">
              <a:off x="2528156" y="3338945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2788568" y="3351521"/>
              <a:ext cx="360040" cy="77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flipV="1">
              <a:off x="3176852" y="3228374"/>
              <a:ext cx="343272" cy="203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/>
            <p:nvPr/>
          </p:nvCxnSpPr>
          <p:spPr>
            <a:xfrm>
              <a:off x="3895802" y="3356992"/>
              <a:ext cx="827765" cy="127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3552530" y="3242095"/>
              <a:ext cx="343272" cy="803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/>
            <p:cNvCxnSpPr/>
            <p:nvPr/>
          </p:nvCxnSpPr>
          <p:spPr>
            <a:xfrm flipV="1">
              <a:off x="4723567" y="3322398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/>
            <p:cNvCxnSpPr/>
            <p:nvPr/>
          </p:nvCxnSpPr>
          <p:spPr>
            <a:xfrm flipV="1">
              <a:off x="4983979" y="3282246"/>
              <a:ext cx="468319" cy="35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al 28"/>
            <p:cNvSpPr/>
            <p:nvPr/>
          </p:nvSpPr>
          <p:spPr>
            <a:xfrm>
              <a:off x="1835696" y="3520995"/>
              <a:ext cx="217271" cy="19802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al 29"/>
            <p:cNvSpPr/>
            <p:nvPr/>
          </p:nvSpPr>
          <p:spPr>
            <a:xfrm>
              <a:off x="5457558" y="3192238"/>
              <a:ext cx="217271" cy="198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1037067" y="3407334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(0,0,..)</a:t>
              </a:r>
              <a:endParaRPr lang="en-GB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5744574" y="3145432"/>
              <a:ext cx="801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</a:t>
              </a:r>
              <a:r>
                <a:rPr lang="nl-NL" dirty="0" err="1" smtClean="0"/>
                <a:t>x,y</a:t>
              </a:r>
              <a:r>
                <a:rPr lang="nl-NL" dirty="0" smtClean="0"/>
                <a:t>,…)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7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93" y="3733800"/>
            <a:ext cx="4038600" cy="27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D:\Dropbox\robotics\locomotion\roomba-enco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13447"/>
            <a:ext cx="2925660" cy="219501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robotshop.com/gorobotics/wp-content/uploads/2011/04/cytron-simple-rotary-encod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60" y="202713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letsmakerobots.com/files/userpics/u6454/encoder_40_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56458"/>
            <a:ext cx="1286408" cy="12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Wheel encoder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Provides</a:t>
            </a:r>
            <a:r>
              <a:rPr lang="nl-NL" dirty="0" smtClean="0"/>
              <a:t> </a:t>
            </a:r>
            <a:r>
              <a:rPr lang="nl-NL" dirty="0" err="1" smtClean="0"/>
              <a:t>amount</a:t>
            </a:r>
            <a:r>
              <a:rPr lang="nl-NL" dirty="0" smtClean="0"/>
              <a:t> of </a:t>
            </a:r>
            <a:r>
              <a:rPr lang="nl-NL" dirty="0" err="1" smtClean="0"/>
              <a:t>pulses</a:t>
            </a:r>
            <a:r>
              <a:rPr lang="nl-NL" dirty="0" smtClean="0"/>
              <a:t> per </a:t>
            </a:r>
            <a:r>
              <a:rPr lang="nl-NL" dirty="0" err="1" smtClean="0"/>
              <a:t>rotation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72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Odometry </a:t>
            </a:r>
            <a:r>
              <a:rPr lang="nl-NL" dirty="0" err="1" smtClean="0"/>
              <a:t>from</a:t>
            </a:r>
            <a:r>
              <a:rPr lang="nl-NL" dirty="0" smtClean="0"/>
              <a:t> encoder </a:t>
            </a:r>
            <a:r>
              <a:rPr lang="nl-NL" dirty="0" err="1" smtClean="0"/>
              <a:t>counts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sz="3800" b="1" dirty="0" err="1"/>
              <a:t>w</a:t>
            </a:r>
            <a:r>
              <a:rPr lang="nl-NL" sz="3800" b="1" dirty="0" err="1" smtClean="0"/>
              <a:t>hile</a:t>
            </a:r>
            <a:r>
              <a:rPr lang="nl-NL" sz="3800" b="1" dirty="0" smtClean="0"/>
              <a:t> (</a:t>
            </a:r>
            <a:r>
              <a:rPr lang="nl-NL" sz="3800" b="1" dirty="0" err="1" smtClean="0"/>
              <a:t>true</a:t>
            </a:r>
            <a:r>
              <a:rPr lang="nl-NL" sz="3800" b="1" dirty="0" smtClean="0"/>
              <a:t>) :</a:t>
            </a:r>
          </a:p>
          <a:p>
            <a:pPr marL="0" indent="0">
              <a:buNone/>
            </a:pPr>
            <a:endParaRPr lang="nl-NL" sz="4500" b="1" dirty="0"/>
          </a:p>
          <a:p>
            <a:pPr marL="400050" lvl="1" indent="0">
              <a:buNone/>
            </a:pPr>
            <a:r>
              <a:rPr lang="nl-NL" dirty="0" err="1" smtClean="0"/>
              <a:t>dt</a:t>
            </a:r>
            <a:r>
              <a:rPr lang="nl-NL" dirty="0" smtClean="0"/>
              <a:t> = </a:t>
            </a:r>
            <a:r>
              <a:rPr lang="nl-NL" dirty="0" err="1" smtClean="0"/>
              <a:t>now</a:t>
            </a:r>
            <a:r>
              <a:rPr lang="nl-NL" dirty="0" smtClean="0"/>
              <a:t>() – </a:t>
            </a:r>
            <a:r>
              <a:rPr lang="nl-NL" dirty="0" err="1" smtClean="0"/>
              <a:t>last_time</a:t>
            </a:r>
            <a:r>
              <a:rPr lang="nl-NL" dirty="0" smtClean="0"/>
              <a:t>; </a:t>
            </a:r>
            <a:r>
              <a:rPr lang="nl-NL" dirty="0" err="1" smtClean="0"/>
              <a:t>last_time</a:t>
            </a:r>
            <a:r>
              <a:rPr lang="nl-NL" dirty="0" smtClean="0"/>
              <a:t> = </a:t>
            </a:r>
            <a:r>
              <a:rPr lang="nl-NL" dirty="0" err="1" smtClean="0"/>
              <a:t>now</a:t>
            </a:r>
            <a:r>
              <a:rPr lang="nl-NL" dirty="0" smtClean="0"/>
              <a:t>();</a:t>
            </a:r>
          </a:p>
          <a:p>
            <a:pPr marL="400050" lvl="1" indent="0">
              <a:buNone/>
            </a:pPr>
            <a:endParaRPr lang="nl-NL" dirty="0"/>
          </a:p>
          <a:p>
            <a:pPr marL="400050" lvl="1" indent="0">
              <a:buNone/>
            </a:pPr>
            <a:r>
              <a:rPr lang="nl-NL" dirty="0" err="1" smtClean="0"/>
              <a:t>left_count</a:t>
            </a:r>
            <a:r>
              <a:rPr lang="nl-NL" dirty="0" smtClean="0"/>
              <a:t>= </a:t>
            </a:r>
            <a:r>
              <a:rPr lang="nl-NL" dirty="0" err="1" smtClean="0"/>
              <a:t>get_left_wheel_encoder_counts</a:t>
            </a:r>
            <a:r>
              <a:rPr lang="nl-NL" dirty="0" smtClean="0"/>
              <a:t>();</a:t>
            </a:r>
            <a:br>
              <a:rPr lang="nl-NL" dirty="0" smtClean="0"/>
            </a:br>
            <a:r>
              <a:rPr lang="nl-NL" dirty="0" err="1" smtClean="0"/>
              <a:t>right_count</a:t>
            </a:r>
            <a:r>
              <a:rPr lang="nl-NL" dirty="0" smtClean="0"/>
              <a:t>= </a:t>
            </a:r>
            <a:r>
              <a:rPr lang="nl-NL" dirty="0" err="1" smtClean="0"/>
              <a:t>get_right_wheel_encoder_counts</a:t>
            </a:r>
            <a:r>
              <a:rPr lang="nl-NL" dirty="0" smtClean="0"/>
              <a:t>();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delta_distance</a:t>
            </a:r>
            <a:r>
              <a:rPr lang="nl-NL" dirty="0" smtClean="0"/>
              <a:t> = (</a:t>
            </a:r>
            <a:r>
              <a:rPr lang="nl-NL" dirty="0" err="1" smtClean="0"/>
              <a:t>right_count</a:t>
            </a:r>
            <a:r>
              <a:rPr lang="nl-NL" dirty="0" smtClean="0"/>
              <a:t> + </a:t>
            </a:r>
            <a:r>
              <a:rPr lang="nl-NL" dirty="0" err="1" smtClean="0"/>
              <a:t>left_count</a:t>
            </a:r>
            <a:r>
              <a:rPr lang="nl-NL" dirty="0" smtClean="0"/>
              <a:t>) * METERS_PER_COUNT </a:t>
            </a:r>
            <a:r>
              <a:rPr lang="nl-NL" dirty="0"/>
              <a:t>/ </a:t>
            </a:r>
            <a:r>
              <a:rPr lang="nl-NL" dirty="0" smtClean="0"/>
              <a:t>2.0;</a:t>
            </a:r>
            <a:br>
              <a:rPr lang="nl-NL" dirty="0" smtClean="0"/>
            </a:br>
            <a:r>
              <a:rPr lang="nl-NL" dirty="0" err="1" smtClean="0"/>
              <a:t>delta_theta</a:t>
            </a:r>
            <a:r>
              <a:rPr lang="nl-NL" dirty="0" smtClean="0"/>
              <a:t> = (</a:t>
            </a:r>
            <a:r>
              <a:rPr lang="nl-NL" dirty="0" err="1" smtClean="0"/>
              <a:t>right_count</a:t>
            </a:r>
            <a:r>
              <a:rPr lang="nl-NL" dirty="0" smtClean="0"/>
              <a:t>- </a:t>
            </a:r>
            <a:r>
              <a:rPr lang="nl-NL" dirty="0" err="1" smtClean="0"/>
              <a:t>left_count</a:t>
            </a:r>
            <a:r>
              <a:rPr lang="nl-NL" dirty="0"/>
              <a:t>) * </a:t>
            </a:r>
            <a:r>
              <a:rPr lang="nl-NL" dirty="0" smtClean="0"/>
              <a:t>METERS_PER_COUNT / WHEELBASE;</a:t>
            </a:r>
            <a:br>
              <a:rPr lang="nl-NL" dirty="0" smtClean="0"/>
            </a:br>
            <a:endParaRPr lang="nl-NL" dirty="0" smtClean="0"/>
          </a:p>
          <a:p>
            <a:pPr marL="400050" lvl="1" indent="0">
              <a:buNone/>
            </a:pPr>
            <a:r>
              <a:rPr lang="nl-NL" dirty="0" smtClean="0">
                <a:solidFill>
                  <a:srgbClr val="00B050"/>
                </a:solidFill>
              </a:rPr>
              <a:t># </a:t>
            </a:r>
            <a:r>
              <a:rPr lang="nl-NL" dirty="0" err="1" smtClean="0">
                <a:solidFill>
                  <a:srgbClr val="00B050"/>
                </a:solidFill>
              </a:rPr>
              <a:t>current</a:t>
            </a:r>
            <a:r>
              <a:rPr lang="nl-NL" dirty="0" smtClean="0">
                <a:solidFill>
                  <a:srgbClr val="00B050"/>
                </a:solidFill>
              </a:rPr>
              <a:t> pose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es-ES" b="1" dirty="0" smtClean="0">
                <a:solidFill>
                  <a:srgbClr val="FF0000"/>
                </a:solidFill>
              </a:rPr>
              <a:t>x</a:t>
            </a:r>
            <a:r>
              <a:rPr lang="es-ES" dirty="0" smtClean="0"/>
              <a:t> </a:t>
            </a:r>
            <a:r>
              <a:rPr lang="es-ES" dirty="0"/>
              <a:t>+= </a:t>
            </a:r>
            <a:r>
              <a:rPr lang="es-ES" dirty="0" err="1"/>
              <a:t>delta_distance</a:t>
            </a:r>
            <a:r>
              <a:rPr lang="es-ES" dirty="0"/>
              <a:t> * </a:t>
            </a:r>
            <a:r>
              <a:rPr lang="es-ES" dirty="0" err="1"/>
              <a:t>cos</a:t>
            </a:r>
            <a:r>
              <a:rPr lang="es-ES" dirty="0"/>
              <a:t>(theta); </a:t>
            </a:r>
            <a:br>
              <a:rPr lang="es-ES" dirty="0"/>
            </a:br>
            <a:r>
              <a:rPr lang="es-ES" b="1" dirty="0">
                <a:solidFill>
                  <a:srgbClr val="FF0000"/>
                </a:solidFill>
              </a:rPr>
              <a:t>y</a:t>
            </a:r>
            <a:r>
              <a:rPr lang="es-ES" dirty="0"/>
              <a:t> += </a:t>
            </a:r>
            <a:r>
              <a:rPr lang="es-ES" dirty="0" err="1"/>
              <a:t>delta_distance</a:t>
            </a:r>
            <a:r>
              <a:rPr lang="es-ES" dirty="0"/>
              <a:t> * sin(theta);</a:t>
            </a:r>
            <a:br>
              <a:rPr lang="es-ES" dirty="0"/>
            </a:br>
            <a:r>
              <a:rPr lang="es-ES" b="1" dirty="0">
                <a:solidFill>
                  <a:srgbClr val="FF0000"/>
                </a:solidFill>
              </a:rPr>
              <a:t>theta</a:t>
            </a:r>
            <a:r>
              <a:rPr lang="es-ES" dirty="0"/>
              <a:t> += </a:t>
            </a:r>
            <a:r>
              <a:rPr lang="es-ES" dirty="0" err="1"/>
              <a:t>delta_theta</a:t>
            </a:r>
            <a:r>
              <a:rPr lang="es-ES" dirty="0"/>
              <a:t>;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pPr marL="400050" lvl="1" indent="0">
              <a:buNone/>
            </a:pPr>
            <a:r>
              <a:rPr lang="nl-NL" dirty="0" smtClean="0">
                <a:solidFill>
                  <a:srgbClr val="00B050"/>
                </a:solidFill>
              </a:rPr>
              <a:t># </a:t>
            </a:r>
            <a:r>
              <a:rPr lang="nl-NL" dirty="0" err="1" smtClean="0">
                <a:solidFill>
                  <a:srgbClr val="00B050"/>
                </a:solidFill>
              </a:rPr>
              <a:t>current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err="1" smtClean="0">
                <a:solidFill>
                  <a:srgbClr val="00B050"/>
                </a:solidFill>
              </a:rPr>
              <a:t>velocities</a:t>
            </a:r>
            <a:r>
              <a:rPr lang="nl-NL" dirty="0">
                <a:solidFill>
                  <a:srgbClr val="00B050"/>
                </a:solidFill>
              </a:rPr>
              <a:t/>
            </a:r>
            <a:br>
              <a:rPr lang="nl-NL" dirty="0">
                <a:solidFill>
                  <a:srgbClr val="00B050"/>
                </a:solidFill>
              </a:rPr>
            </a:br>
            <a:r>
              <a:rPr lang="es-ES" b="1" dirty="0" err="1" smtClean="0">
                <a:solidFill>
                  <a:srgbClr val="FF0000"/>
                </a:solidFill>
              </a:rPr>
              <a:t>vx</a:t>
            </a:r>
            <a:r>
              <a:rPr lang="es-ES" dirty="0" smtClean="0"/>
              <a:t> = </a:t>
            </a:r>
            <a:r>
              <a:rPr lang="es-ES" dirty="0" err="1" smtClean="0"/>
              <a:t>delta_distance</a:t>
            </a:r>
            <a:r>
              <a:rPr lang="nl-NL" dirty="0" smtClean="0"/>
              <a:t> </a:t>
            </a:r>
            <a:r>
              <a:rPr lang="es-ES" dirty="0" smtClean="0"/>
              <a:t>/ </a:t>
            </a:r>
            <a:r>
              <a:rPr lang="es-ES" dirty="0" err="1" smtClean="0"/>
              <a:t>dt</a:t>
            </a:r>
            <a:r>
              <a:rPr lang="es-ES" dirty="0" smtClean="0"/>
              <a:t>;</a:t>
            </a:r>
            <a:br>
              <a:rPr lang="es-ES" dirty="0" smtClean="0"/>
            </a:br>
            <a:r>
              <a:rPr lang="es-ES" b="1" dirty="0" err="1" smtClean="0">
                <a:solidFill>
                  <a:srgbClr val="FF0000"/>
                </a:solidFill>
              </a:rPr>
              <a:t>vy</a:t>
            </a:r>
            <a:r>
              <a:rPr lang="es-ES" dirty="0" smtClean="0"/>
              <a:t> = 0;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>
                <a:solidFill>
                  <a:srgbClr val="FF0000"/>
                </a:solidFill>
              </a:rPr>
              <a:t>omega</a:t>
            </a:r>
            <a:r>
              <a:rPr lang="nl-NL" dirty="0" smtClean="0"/>
              <a:t>= </a:t>
            </a:r>
            <a:r>
              <a:rPr lang="nl-NL" dirty="0" err="1" smtClean="0"/>
              <a:t>delta_theta</a:t>
            </a:r>
            <a:r>
              <a:rPr lang="nl-NL" dirty="0" smtClean="0"/>
              <a:t> / </a:t>
            </a:r>
            <a:r>
              <a:rPr lang="nl-NL" dirty="0" err="1" smtClean="0"/>
              <a:t>dt</a:t>
            </a:r>
            <a:r>
              <a:rPr lang="nl-NL" dirty="0" smtClean="0"/>
              <a:t>;</a:t>
            </a:r>
          </a:p>
          <a:p>
            <a:pPr lvl="1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174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Odometry, Systematic Errors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be measured and accounted for in the model, a process known as </a:t>
            </a:r>
            <a:r>
              <a:rPr lang="en-US" i="1" dirty="0"/>
              <a:t>calibration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Two primary sources:</a:t>
            </a:r>
          </a:p>
          <a:p>
            <a:pPr lvl="1"/>
            <a:r>
              <a:rPr lang="en-US" dirty="0"/>
              <a:t>Unequal wheel diameters – lead to curved trajectory</a:t>
            </a:r>
          </a:p>
          <a:p>
            <a:pPr lvl="1"/>
            <a:r>
              <a:rPr lang="en-US" dirty="0"/>
              <a:t>Uncertainty about wheel base – </a:t>
            </a:r>
            <a:r>
              <a:rPr lang="en-US" dirty="0" smtClean="0"/>
              <a:t>errors </a:t>
            </a:r>
            <a:r>
              <a:rPr lang="en-US" dirty="0"/>
              <a:t>in turn </a:t>
            </a:r>
            <a:r>
              <a:rPr lang="en-US" dirty="0" smtClean="0"/>
              <a:t>angle</a:t>
            </a:r>
          </a:p>
          <a:p>
            <a:pPr lvl="1"/>
            <a:endParaRPr lang="en-US" dirty="0" smtClean="0"/>
          </a:p>
          <a:p>
            <a:r>
              <a:rPr lang="en-US" dirty="0"/>
              <a:t>Measurement and </a:t>
            </a:r>
            <a:r>
              <a:rPr lang="en-US" dirty="0" smtClean="0"/>
              <a:t>Correction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://web.eecs.umich.edu/~</a:t>
            </a:r>
            <a:r>
              <a:rPr lang="en-US" dirty="0" smtClean="0">
                <a:hlinkClick r:id="rId2"/>
              </a:rPr>
              <a:t>johannb/paper58.pdf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Odometry, Non-systematic Errors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causes include uneven friction, wheel slippage, bumps, and uneven floors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eaLnBrk="1" hangingPunct="1"/>
            <a:r>
              <a:rPr lang="en-US" dirty="0" smtClean="0"/>
              <a:t>These errors can rarely be measured and incorporated into the model.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0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Odometry in </a:t>
            </a:r>
            <a:r>
              <a:rPr lang="nl-NL" dirty="0" err="1" smtClean="0"/>
              <a:t>practice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://geology.heroy.smu.edu/~dpa-www/robo/Encoder/imu_odo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endParaRPr lang="nl-NL" dirty="0"/>
          </a:p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wiki.ros.org/navigation/Tutorials/RobotSetup/Odom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 </a:t>
            </a:r>
            <a:r>
              <a:rPr lang="nl-NL" dirty="0" err="1" smtClean="0"/>
              <a:t>Odometry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3561940" y="199784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robot_node</a:t>
            </a:r>
            <a:endParaRPr lang="nl-NL" sz="1400" b="1" dirty="0"/>
          </a:p>
        </p:txBody>
      </p:sp>
      <p:sp>
        <p:nvSpPr>
          <p:cNvPr id="23" name="PIJL-OMHOOG en -OMLAAG 22"/>
          <p:cNvSpPr/>
          <p:nvPr/>
        </p:nvSpPr>
        <p:spPr>
          <a:xfrm>
            <a:off x="4426036" y="360453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</p:cNvCxnSpPr>
          <p:nvPr/>
        </p:nvCxnSpPr>
        <p:spPr>
          <a:xfrm>
            <a:off x="5650172" y="2789930"/>
            <a:ext cx="1711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7092280" y="256573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697386" y="22889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2"/>
              </a:rPr>
              <a:t>Odometry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http://www.roomba.lt/pic/roomba_pa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56" y="4344322"/>
            <a:ext cx="3842758" cy="21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1835696" y="1196752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www.youtube.com/watch?v=S4EkL68uB0c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12" idx="3"/>
            <a:endCxn id="5" idx="2"/>
          </p:cNvCxnSpPr>
          <p:nvPr/>
        </p:nvCxnSpPr>
        <p:spPr>
          <a:xfrm>
            <a:off x="1907704" y="2764704"/>
            <a:ext cx="1654236" cy="25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95536" y="253387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979712" y="229072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5"/>
              </a:rPr>
              <a:t>Twist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156176" y="4653136"/>
            <a:ext cx="283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w</a:t>
            </a:r>
            <a:r>
              <a:rPr lang="nl-NL" sz="2400" b="1" dirty="0" err="1" smtClean="0">
                <a:solidFill>
                  <a:schemeClr val="accent1"/>
                </a:solidFill>
              </a:rPr>
              <a:t>heel</a:t>
            </a:r>
            <a:r>
              <a:rPr lang="nl-NL" sz="2400" b="1" dirty="0" smtClean="0">
                <a:solidFill>
                  <a:schemeClr val="accent1"/>
                </a:solidFill>
              </a:rPr>
              <a:t> encoders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723526" y="2796562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p</a:t>
            </a:r>
            <a:r>
              <a:rPr lang="nl-NL" dirty="0" smtClean="0"/>
              <a:t>ose, </a:t>
            </a:r>
            <a:r>
              <a:rPr lang="nl-NL" dirty="0" err="1" smtClean="0"/>
              <a:t>velocities</a:t>
            </a:r>
            <a:endParaRPr lang="nl-NL" dirty="0"/>
          </a:p>
        </p:txBody>
      </p:sp>
      <p:grpSp>
        <p:nvGrpSpPr>
          <p:cNvPr id="10" name="Groep 9"/>
          <p:cNvGrpSpPr/>
          <p:nvPr/>
        </p:nvGrpSpPr>
        <p:grpSpPr>
          <a:xfrm>
            <a:off x="3320154" y="2769376"/>
            <a:ext cx="747790" cy="1591930"/>
            <a:chOff x="3216126" y="2752392"/>
            <a:chExt cx="879528" cy="1591930"/>
          </a:xfrm>
        </p:grpSpPr>
        <p:sp>
          <p:nvSpPr>
            <p:cNvPr id="6" name="Boog 5"/>
            <p:cNvSpPr/>
            <p:nvPr/>
          </p:nvSpPr>
          <p:spPr>
            <a:xfrm>
              <a:off x="3216126" y="2752392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" name="Rechte verbindingslijn met pijl 7"/>
            <p:cNvCxnSpPr/>
            <p:nvPr/>
          </p:nvCxnSpPr>
          <p:spPr>
            <a:xfrm>
              <a:off x="4074357" y="3470540"/>
              <a:ext cx="21297" cy="87378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5061611" y="2773174"/>
            <a:ext cx="878541" cy="1551435"/>
            <a:chOff x="5061611" y="2773174"/>
            <a:chExt cx="878541" cy="1551435"/>
          </a:xfrm>
        </p:grpSpPr>
        <p:sp>
          <p:nvSpPr>
            <p:cNvPr id="25" name="Boog 24"/>
            <p:cNvSpPr/>
            <p:nvPr/>
          </p:nvSpPr>
          <p:spPr>
            <a:xfrm flipH="1">
              <a:off x="5088334" y="2773174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6" name="Rechte verbindingslijn met pijl 25"/>
            <p:cNvCxnSpPr/>
            <p:nvPr/>
          </p:nvCxnSpPr>
          <p:spPr>
            <a:xfrm flipH="1">
              <a:off x="5061611" y="3491322"/>
              <a:ext cx="20311" cy="833287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hthoek 20"/>
          <p:cNvSpPr/>
          <p:nvPr/>
        </p:nvSpPr>
        <p:spPr>
          <a:xfrm>
            <a:off x="2203587" y="2771636"/>
            <a:ext cx="10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velocities</a:t>
            </a:r>
            <a:endParaRPr lang="nl-NL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70" y="5091767"/>
            <a:ext cx="2102193" cy="143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8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Enhanced</a:t>
            </a:r>
            <a:r>
              <a:rPr lang="nl-NL" dirty="0" smtClean="0"/>
              <a:t> </a:t>
            </a:r>
            <a:r>
              <a:rPr lang="nl-NL" dirty="0" err="1" smtClean="0"/>
              <a:t>Odometry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1755618" y="282288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r</a:t>
            </a:r>
            <a:r>
              <a:rPr lang="nl-NL" sz="2400" b="1" dirty="0" smtClean="0"/>
              <a:t>obot</a:t>
            </a:r>
          </a:p>
          <a:p>
            <a:pPr algn="ctr"/>
            <a:r>
              <a:rPr lang="nl-NL" sz="2400" b="1" dirty="0" smtClean="0"/>
              <a:t>_node</a:t>
            </a:r>
            <a:endParaRPr lang="nl-NL" sz="1050" b="1" dirty="0"/>
          </a:p>
        </p:txBody>
      </p:sp>
      <p:sp>
        <p:nvSpPr>
          <p:cNvPr id="20" name="Tekstvak 19"/>
          <p:cNvSpPr txBox="1"/>
          <p:nvPr/>
        </p:nvSpPr>
        <p:spPr>
          <a:xfrm>
            <a:off x="2654751" y="4558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driver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PIJL-OMHOOG en -OMLAAG 22"/>
          <p:cNvSpPr/>
          <p:nvPr/>
        </p:nvSpPr>
        <p:spPr>
          <a:xfrm>
            <a:off x="2619714" y="442957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  <a:endCxn id="13" idx="2"/>
          </p:cNvCxnSpPr>
          <p:nvPr/>
        </p:nvCxnSpPr>
        <p:spPr>
          <a:xfrm>
            <a:off x="3843850" y="3614970"/>
            <a:ext cx="24624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3707904" y="308668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http://www.roomba.lt/pic/roomba_p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04" y="5169362"/>
            <a:ext cx="2733092" cy="149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6306348" y="2822882"/>
            <a:ext cx="216024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e</a:t>
            </a:r>
            <a:r>
              <a:rPr lang="nl-NL" sz="2000" b="1" dirty="0" err="1" smtClean="0"/>
              <a:t>kf</a:t>
            </a:r>
            <a:r>
              <a:rPr lang="nl-NL" sz="2000" b="1" dirty="0" smtClean="0"/>
              <a:t/>
            </a:r>
            <a:br>
              <a:rPr lang="nl-NL" sz="2000" b="1" dirty="0" smtClean="0"/>
            </a:br>
            <a:r>
              <a:rPr lang="nl-NL" sz="2000" b="1" dirty="0" smtClean="0"/>
              <a:t>_</a:t>
            </a:r>
            <a:r>
              <a:rPr lang="nl-NL" sz="2000" b="1" dirty="0" err="1"/>
              <a:t>localization_node</a:t>
            </a:r>
            <a:endParaRPr lang="nl-NL" sz="2000" b="1" dirty="0"/>
          </a:p>
        </p:txBody>
      </p:sp>
      <p:cxnSp>
        <p:nvCxnSpPr>
          <p:cNvPr id="16" name="Rechte verbindingslijn met pijl 15"/>
          <p:cNvCxnSpPr>
            <a:endCxn id="26" idx="0"/>
          </p:cNvCxnSpPr>
          <p:nvPr/>
        </p:nvCxnSpPr>
        <p:spPr>
          <a:xfrm flipH="1">
            <a:off x="7386468" y="4263764"/>
            <a:ext cx="1484" cy="12904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075565" y="5554234"/>
            <a:ext cx="26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filtered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3" name="AutoShape 2" descr="https://dlnmh9ip6v2uc.cloudfront.net/images/products/1/1/0/2/8/11028-01_i_m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6436865" y="1606373"/>
            <a:ext cx="266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IMU </a:t>
            </a:r>
            <a:r>
              <a:rPr lang="nl-NL" b="1" dirty="0" smtClean="0">
                <a:solidFill>
                  <a:schemeClr val="accent1"/>
                </a:solidFill>
              </a:rPr>
              <a:t>(GYRO/COMPASS)</a:t>
            </a:r>
            <a:endParaRPr lang="nl-NL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1121772" y="3570167"/>
            <a:ext cx="6387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33592" y="313315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5743620" y="2249797"/>
            <a:ext cx="1042596" cy="7059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4283968" y="1822101"/>
            <a:ext cx="216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GPS or VISION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4341" name="Rechthoek 14340"/>
          <p:cNvSpPr/>
          <p:nvPr/>
        </p:nvSpPr>
        <p:spPr>
          <a:xfrm>
            <a:off x="7710941" y="2150675"/>
            <a:ext cx="123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orientation</a:t>
            </a:r>
            <a:endParaRPr lang="nl-NL" dirty="0"/>
          </a:p>
        </p:txBody>
      </p:sp>
      <p:sp>
        <p:nvSpPr>
          <p:cNvPr id="14342" name="Rechthoek 14341"/>
          <p:cNvSpPr/>
          <p:nvPr/>
        </p:nvSpPr>
        <p:spPr>
          <a:xfrm>
            <a:off x="5720674" y="258646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pose</a:t>
            </a:r>
            <a:endParaRPr lang="nl-NL" dirty="0"/>
          </a:p>
        </p:txBody>
      </p:sp>
      <p:sp>
        <p:nvSpPr>
          <p:cNvPr id="14343" name="Rechthoek 14342"/>
          <p:cNvSpPr/>
          <p:nvPr/>
        </p:nvSpPr>
        <p:spPr>
          <a:xfrm>
            <a:off x="4728558" y="3608372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p</a:t>
            </a:r>
            <a:r>
              <a:rPr lang="nl-NL" dirty="0" smtClean="0"/>
              <a:t>ose, </a:t>
            </a:r>
            <a:r>
              <a:rPr lang="nl-NL" dirty="0" err="1" smtClean="0"/>
              <a:t>velocities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5121827" y="4273820"/>
            <a:ext cx="218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“</a:t>
            </a:r>
            <a:r>
              <a:rPr lang="nl-NL" sz="2400" b="1" dirty="0" err="1" smtClean="0">
                <a:solidFill>
                  <a:srgbClr val="FF0000"/>
                </a:solidFill>
              </a:rPr>
              <a:t>Kalman</a:t>
            </a:r>
            <a:r>
              <a:rPr lang="nl-NL" sz="2400" b="1" dirty="0" smtClean="0">
                <a:solidFill>
                  <a:srgbClr val="FF0000"/>
                </a:solidFill>
              </a:rPr>
              <a:t> filter”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 flipH="1">
            <a:off x="7607689" y="2004647"/>
            <a:ext cx="206505" cy="818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2651531" y="1060115"/>
            <a:ext cx="374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wiki.ros.org/robot_localization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21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Simplified</a:t>
            </a:r>
            <a:r>
              <a:rPr lang="nl-NL" dirty="0" smtClean="0"/>
              <a:t> </a:t>
            </a:r>
            <a:r>
              <a:rPr lang="nl-NL" dirty="0" err="1" smtClean="0"/>
              <a:t>Turtlesim</a:t>
            </a:r>
            <a:r>
              <a:rPr lang="nl-NL" dirty="0" smtClean="0"/>
              <a:t> Odometry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3561940" y="199784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 err="1" smtClean="0"/>
              <a:t>turtlesim_node</a:t>
            </a:r>
            <a:endParaRPr lang="nl-NL" sz="1600" b="1" dirty="0"/>
          </a:p>
        </p:txBody>
      </p:sp>
      <p:sp>
        <p:nvSpPr>
          <p:cNvPr id="23" name="PIJL-OMHOOG en -OMLAAG 22"/>
          <p:cNvSpPr/>
          <p:nvPr/>
        </p:nvSpPr>
        <p:spPr>
          <a:xfrm>
            <a:off x="4426036" y="360453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</p:cNvCxnSpPr>
          <p:nvPr/>
        </p:nvCxnSpPr>
        <p:spPr>
          <a:xfrm>
            <a:off x="5650172" y="2789930"/>
            <a:ext cx="1460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6876256" y="256573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/turtle1/pose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697386" y="220486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2"/>
              </a:rPr>
              <a:t>Pose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cxnSp>
        <p:nvCxnSpPr>
          <p:cNvPr id="11" name="Rechte verbindingslijn met pijl 10"/>
          <p:cNvCxnSpPr>
            <a:stCxn id="12" idx="3"/>
          </p:cNvCxnSpPr>
          <p:nvPr/>
        </p:nvCxnSpPr>
        <p:spPr>
          <a:xfrm>
            <a:off x="2483768" y="2764704"/>
            <a:ext cx="810344" cy="1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5496" y="25338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/turtle1/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123728" y="213285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3"/>
              </a:rPr>
              <a:t>Twist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946564" y="2877906"/>
            <a:ext cx="1415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pose,velocity</a:t>
            </a:r>
            <a:endParaRPr lang="nl-NL" dirty="0"/>
          </a:p>
        </p:txBody>
      </p:sp>
      <p:grpSp>
        <p:nvGrpSpPr>
          <p:cNvPr id="10" name="Groep 9"/>
          <p:cNvGrpSpPr/>
          <p:nvPr/>
        </p:nvGrpSpPr>
        <p:grpSpPr>
          <a:xfrm>
            <a:off x="3216126" y="2752392"/>
            <a:ext cx="879528" cy="1591930"/>
            <a:chOff x="3216126" y="2752392"/>
            <a:chExt cx="879528" cy="1591930"/>
          </a:xfrm>
        </p:grpSpPr>
        <p:sp>
          <p:nvSpPr>
            <p:cNvPr id="6" name="Boog 5"/>
            <p:cNvSpPr/>
            <p:nvPr/>
          </p:nvSpPr>
          <p:spPr>
            <a:xfrm>
              <a:off x="3216126" y="2752392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" name="Rechte verbindingslijn met pijl 7"/>
            <p:cNvCxnSpPr/>
            <p:nvPr/>
          </p:nvCxnSpPr>
          <p:spPr>
            <a:xfrm>
              <a:off x="4074357" y="3470540"/>
              <a:ext cx="21297" cy="87378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5061611" y="2773174"/>
            <a:ext cx="878541" cy="1551435"/>
            <a:chOff x="5061611" y="2773174"/>
            <a:chExt cx="878541" cy="1551435"/>
          </a:xfrm>
        </p:grpSpPr>
        <p:sp>
          <p:nvSpPr>
            <p:cNvPr id="25" name="Boog 24"/>
            <p:cNvSpPr/>
            <p:nvPr/>
          </p:nvSpPr>
          <p:spPr>
            <a:xfrm flipH="1">
              <a:off x="5088334" y="2773174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6" name="Rechte verbindingslijn met pijl 25"/>
            <p:cNvCxnSpPr/>
            <p:nvPr/>
          </p:nvCxnSpPr>
          <p:spPr>
            <a:xfrm flipH="1">
              <a:off x="5061611" y="3491322"/>
              <a:ext cx="20311" cy="833287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hthoek 20"/>
          <p:cNvSpPr/>
          <p:nvPr/>
        </p:nvSpPr>
        <p:spPr>
          <a:xfrm>
            <a:off x="2375291" y="2865541"/>
            <a:ext cx="90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velocity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031766" y="1124744"/>
            <a:ext cx="305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wiki.ros.org/turtlesim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8434" name="Picture 2" descr="turtle_k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60" y="4325885"/>
            <a:ext cx="2391596" cy="24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Steering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move </a:t>
            </a:r>
            <a:r>
              <a:rPr lang="en-GB" dirty="0" smtClean="0"/>
              <a:t>from current pose to </a:t>
            </a:r>
            <a:r>
              <a:rPr lang="en-GB" dirty="0"/>
              <a:t>a </a:t>
            </a:r>
            <a:r>
              <a:rPr lang="en-GB" dirty="0" smtClean="0"/>
              <a:t>goal </a:t>
            </a:r>
            <a:r>
              <a:rPr lang="en-GB" dirty="0"/>
              <a:t>pose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6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Robot’s </a:t>
            </a:r>
            <a:r>
              <a:rPr lang="en-US" dirty="0" smtClean="0"/>
              <a:t>position and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Point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Shoot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</a:t>
            </a:r>
            <a:endParaRPr lang="en-GB" dirty="0"/>
          </a:p>
          <a:p>
            <a:pPr lvl="1"/>
            <a:r>
              <a:rPr lang="en-GB" dirty="0"/>
              <a:t>Turn (to point towards </a:t>
            </a:r>
            <a:r>
              <a:rPr lang="en-GB" dirty="0" smtClean="0"/>
              <a:t>goal)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Shoot</a:t>
            </a:r>
            <a:endParaRPr lang="en-US" dirty="0"/>
          </a:p>
          <a:p>
            <a:pPr lvl="1"/>
            <a:r>
              <a:rPr lang="en-US" dirty="0" smtClean="0"/>
              <a:t>Move (to goal)</a:t>
            </a:r>
          </a:p>
          <a:p>
            <a:endParaRPr lang="en-US" dirty="0" smtClean="0"/>
          </a:p>
          <a:p>
            <a:r>
              <a:rPr lang="en-US" dirty="0" smtClean="0"/>
              <a:t>Assume right heading (optional)</a:t>
            </a:r>
            <a:endParaRPr lang="en-US" dirty="0"/>
          </a:p>
          <a:p>
            <a:pPr lvl="1"/>
            <a:r>
              <a:rPr lang="en-US" dirty="0" smtClean="0"/>
              <a:t>Turn </a:t>
            </a:r>
            <a:r>
              <a:rPr lang="en-US" dirty="0"/>
              <a:t>(to correct heading)</a:t>
            </a:r>
          </a:p>
          <a:p>
            <a:endParaRPr lang="nl-NL" dirty="0"/>
          </a:p>
        </p:txBody>
      </p:sp>
      <p:grpSp>
        <p:nvGrpSpPr>
          <p:cNvPr id="26" name="Groep 25"/>
          <p:cNvGrpSpPr/>
          <p:nvPr/>
        </p:nvGrpSpPr>
        <p:grpSpPr>
          <a:xfrm rot="-3780000">
            <a:off x="6904806" y="1406917"/>
            <a:ext cx="307617" cy="1050968"/>
            <a:chOff x="7084902" y="1700808"/>
            <a:chExt cx="217271" cy="702078"/>
          </a:xfrm>
        </p:grpSpPr>
        <p:cxnSp>
          <p:nvCxnSpPr>
            <p:cNvPr id="10" name="Rechte verbindingslijn met pijl 9"/>
            <p:cNvCxnSpPr>
              <a:stCxn id="13" idx="0"/>
            </p:cNvCxnSpPr>
            <p:nvPr/>
          </p:nvCxnSpPr>
          <p:spPr>
            <a:xfrm flipH="1" flipV="1">
              <a:off x="7193537" y="1700808"/>
              <a:ext cx="1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al 12"/>
            <p:cNvSpPr/>
            <p:nvPr/>
          </p:nvSpPr>
          <p:spPr>
            <a:xfrm>
              <a:off x="7084902" y="2204864"/>
              <a:ext cx="217271" cy="19802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ep 24"/>
          <p:cNvGrpSpPr/>
          <p:nvPr/>
        </p:nvGrpSpPr>
        <p:grpSpPr>
          <a:xfrm rot="7020000">
            <a:off x="7980272" y="5264250"/>
            <a:ext cx="273599" cy="1071761"/>
            <a:chOff x="7740352" y="4814078"/>
            <a:chExt cx="217271" cy="685152"/>
          </a:xfrm>
        </p:grpSpPr>
        <p:sp>
          <p:nvSpPr>
            <p:cNvPr id="14" name="Ovaal 13"/>
            <p:cNvSpPr/>
            <p:nvPr/>
          </p:nvSpPr>
          <p:spPr>
            <a:xfrm>
              <a:off x="7740352" y="5301208"/>
              <a:ext cx="217271" cy="198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Rechte verbindingslijn met pijl 22"/>
            <p:cNvCxnSpPr/>
            <p:nvPr/>
          </p:nvCxnSpPr>
          <p:spPr>
            <a:xfrm flipH="1" flipV="1">
              <a:off x="7848986" y="4814078"/>
              <a:ext cx="1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Rechte verbindingslijn met pijl 26"/>
          <p:cNvCxnSpPr>
            <a:stCxn id="13" idx="3"/>
          </p:cNvCxnSpPr>
          <p:nvPr/>
        </p:nvCxnSpPr>
        <p:spPr>
          <a:xfrm>
            <a:off x="7438769" y="2248163"/>
            <a:ext cx="414393" cy="4277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>
            <a:off x="7464521" y="3286041"/>
            <a:ext cx="112972" cy="11708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Vrije vorm 40"/>
          <p:cNvSpPr/>
          <p:nvPr/>
        </p:nvSpPr>
        <p:spPr>
          <a:xfrm>
            <a:off x="7036142" y="2036618"/>
            <a:ext cx="431458" cy="512618"/>
          </a:xfrm>
          <a:custGeom>
            <a:avLst/>
            <a:gdLst>
              <a:gd name="connsiteX0" fmla="*/ 126658 w 431458"/>
              <a:gd name="connsiteY0" fmla="*/ 0 h 512618"/>
              <a:gd name="connsiteX1" fmla="*/ 15822 w 431458"/>
              <a:gd name="connsiteY1" fmla="*/ 374073 h 512618"/>
              <a:gd name="connsiteX2" fmla="*/ 431458 w 431458"/>
              <a:gd name="connsiteY2" fmla="*/ 512618 h 5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458" h="512618">
                <a:moveTo>
                  <a:pt x="126658" y="0"/>
                </a:moveTo>
                <a:cubicBezTo>
                  <a:pt x="45840" y="144318"/>
                  <a:pt x="-34978" y="288637"/>
                  <a:pt x="15822" y="374073"/>
                </a:cubicBezTo>
                <a:cubicBezTo>
                  <a:pt x="66622" y="459509"/>
                  <a:pt x="249040" y="486063"/>
                  <a:pt x="431458" y="512618"/>
                </a:cubicBez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 51"/>
          <p:cNvSpPr/>
          <p:nvPr/>
        </p:nvSpPr>
        <p:spPr>
          <a:xfrm>
            <a:off x="7779399" y="5788797"/>
            <a:ext cx="332510" cy="254618"/>
          </a:xfrm>
          <a:custGeom>
            <a:avLst/>
            <a:gdLst>
              <a:gd name="connsiteX0" fmla="*/ 0 w 332510"/>
              <a:gd name="connsiteY0" fmla="*/ 249382 h 254618"/>
              <a:gd name="connsiteX1" fmla="*/ 249382 w 332510"/>
              <a:gd name="connsiteY1" fmla="*/ 221673 h 254618"/>
              <a:gd name="connsiteX2" fmla="*/ 332510 w 332510"/>
              <a:gd name="connsiteY2" fmla="*/ 0 h 25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0" h="254618">
                <a:moveTo>
                  <a:pt x="0" y="249382"/>
                </a:moveTo>
                <a:cubicBezTo>
                  <a:pt x="96982" y="256309"/>
                  <a:pt x="193964" y="263237"/>
                  <a:pt x="249382" y="221673"/>
                </a:cubicBezTo>
                <a:cubicBezTo>
                  <a:pt x="304800" y="180109"/>
                  <a:pt x="316346" y="39254"/>
                  <a:pt x="332510" y="0"/>
                </a:cubicBez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6960510" y="1509169"/>
            <a:ext cx="13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(x1, y1, th1)</a:t>
            </a:r>
            <a:endParaRPr lang="en-GB" dirty="0"/>
          </a:p>
        </p:txBody>
      </p:sp>
      <p:sp>
        <p:nvSpPr>
          <p:cNvPr id="54" name="Tekstvak 53"/>
          <p:cNvSpPr txBox="1"/>
          <p:nvPr/>
        </p:nvSpPr>
        <p:spPr>
          <a:xfrm>
            <a:off x="7723933" y="5121920"/>
            <a:ext cx="13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(x2, y2, th2)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7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Polar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Cartesian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: (</a:t>
            </a:r>
            <a:r>
              <a:rPr lang="nl-NL" dirty="0" err="1" smtClean="0"/>
              <a:t>x,y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Polar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: (r,</a:t>
            </a:r>
            <a:r>
              <a:rPr lang="en-US" dirty="0" smtClean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nl-NL" dirty="0" smtClean="0"/>
              <a:t>)</a:t>
            </a:r>
            <a:endParaRPr lang="en-US" sz="4400" dirty="0"/>
          </a:p>
        </p:txBody>
      </p:sp>
      <p:pic>
        <p:nvPicPr>
          <p:cNvPr id="11268" name="Picture 4" descr="r = \sqrt{x^2 + y^2} \qu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28" y="2852936"/>
            <a:ext cx="2631795" cy="7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\theta = \operatorname{atan2}(y, x) \qu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28" y="3615602"/>
            <a:ext cx="2694780" cy="4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x = r \cos \theta 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28" y="5101237"/>
            <a:ext cx="2235782" cy="3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y = r \sin \theta \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28" y="5552336"/>
            <a:ext cx="2214497" cy="4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5292080" y="2636912"/>
            <a:ext cx="31683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5292080" y="4725144"/>
            <a:ext cx="31683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ep 6"/>
          <p:cNvGrpSpPr/>
          <p:nvPr/>
        </p:nvGrpSpPr>
        <p:grpSpPr>
          <a:xfrm>
            <a:off x="899592" y="2936807"/>
            <a:ext cx="3600400" cy="3406095"/>
            <a:chOff x="899592" y="2936807"/>
            <a:chExt cx="3600400" cy="3406095"/>
          </a:xfrm>
        </p:grpSpPr>
        <p:pic>
          <p:nvPicPr>
            <p:cNvPr id="11266" name="Picture 2" descr="D:\Dropbox\robotics\locomotion\429px-Polar_to_cartesian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936807"/>
              <a:ext cx="3438153" cy="340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al 4"/>
            <p:cNvSpPr/>
            <p:nvPr/>
          </p:nvSpPr>
          <p:spPr>
            <a:xfrm>
              <a:off x="3969119" y="3976028"/>
              <a:ext cx="144016" cy="1633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707904" y="3573016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(</a:t>
              </a:r>
              <a:r>
                <a:rPr lang="nl-NL" sz="2400" dirty="0" err="1"/>
                <a:t>x,y</a:t>
              </a:r>
              <a:r>
                <a:rPr lang="nl-NL" sz="2400" dirty="0" smtClean="0"/>
                <a:t>)</a:t>
              </a:r>
              <a:endParaRPr lang="nl-NL" sz="2400" dirty="0"/>
            </a:p>
          </p:txBody>
        </p:sp>
      </p:grpSp>
      <p:sp>
        <p:nvSpPr>
          <p:cNvPr id="8" name="Rechthoek 7"/>
          <p:cNvSpPr/>
          <p:nvPr/>
        </p:nvSpPr>
        <p:spPr>
          <a:xfrm>
            <a:off x="1542168" y="1169747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7"/>
              </a:rPr>
              <a:t>http://en.wikipedia.org/wiki/Polar_coordinate_system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40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Polar coordinates - ATAN2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                     has multiple solutions</a:t>
            </a:r>
          </a:p>
          <a:p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tan2 takes care of this</a:t>
            </a:r>
          </a:p>
        </p:txBody>
      </p:sp>
      <p:graphicFrame>
        <p:nvGraphicFramePr>
          <p:cNvPr id="58376" name="Object 8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666172" y="2420888"/>
          <a:ext cx="3940968" cy="49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3" imgW="1612800" imgH="203040" progId="Equation.3">
                  <p:embed/>
                </p:oleObj>
              </mc:Choice>
              <mc:Fallback>
                <p:oleObj name="Equation" r:id="rId3" imgW="1612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172" y="2420888"/>
                        <a:ext cx="3940968" cy="496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26810"/>
            <a:ext cx="7146283" cy="268002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27584" y="1556792"/>
          <a:ext cx="1923774" cy="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6" imgW="711000" imgH="228600" progId="Equation.3">
                  <p:embed/>
                </p:oleObj>
              </mc:Choice>
              <mc:Fallback>
                <p:oleObj name="Equation" r:id="rId6" imgW="71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556792"/>
                        <a:ext cx="1923774" cy="61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8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 Trajectory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feedback control (“</a:t>
            </a:r>
            <a:r>
              <a:rPr lang="nl-NL" dirty="0" err="1" smtClean="0"/>
              <a:t>Servoing</a:t>
            </a:r>
            <a:r>
              <a:rPr lang="nl-NL" dirty="0" smtClean="0"/>
              <a:t>”)</a:t>
            </a:r>
          </a:p>
          <a:p>
            <a:pPr lvl="1"/>
            <a:r>
              <a:rPr lang="nl-NL" dirty="0" smtClean="0"/>
              <a:t>Error: </a:t>
            </a:r>
            <a:r>
              <a:rPr lang="nl-NL" dirty="0" err="1" smtClean="0"/>
              <a:t>difference</a:t>
            </a:r>
            <a:r>
              <a:rPr lang="nl-NL" dirty="0" smtClean="0"/>
              <a:t> (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angular</a:t>
            </a:r>
            <a:r>
              <a:rPr lang="nl-NL" dirty="0" smtClean="0"/>
              <a:t>) </a:t>
            </a:r>
            <a:r>
              <a:rPr lang="nl-NL" dirty="0" err="1" smtClean="0"/>
              <a:t>between</a:t>
            </a:r>
            <a:r>
              <a:rPr lang="nl-NL" dirty="0" smtClean="0"/>
              <a:t> Goal Pose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/>
              <a:t>C</a:t>
            </a:r>
            <a:r>
              <a:rPr lang="nl-NL" dirty="0" err="1" smtClean="0"/>
              <a:t>urrent</a:t>
            </a:r>
            <a:r>
              <a:rPr lang="nl-NL" dirty="0" smtClean="0"/>
              <a:t> Pose</a:t>
            </a:r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C4E-B9D9-4E32-8A64-7A2A53BAFFC0}" type="slidenum">
              <a:rPr lang="en-US"/>
              <a:pPr/>
              <a:t>23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32" y="3789040"/>
            <a:ext cx="4216897" cy="288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Control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Feedback loop </a:t>
            </a:r>
            <a:r>
              <a:rPr lang="nl-NL" dirty="0" err="1" smtClean="0"/>
              <a:t>to</a:t>
            </a:r>
            <a:r>
              <a:rPr lang="nl-NL" dirty="0" smtClean="0"/>
              <a:t> make error </a:t>
            </a:r>
            <a:r>
              <a:rPr lang="nl-NL" dirty="0" smtClean="0">
                <a:sym typeface="Wingdings" panose="05000000000000000000" pitchFamily="2" charset="2"/>
              </a:rPr>
              <a:t> 0</a:t>
            </a:r>
            <a:endParaRPr lang="nl-NL" dirty="0" smtClean="0"/>
          </a:p>
          <a:p>
            <a:pPr lvl="2"/>
            <a:r>
              <a:rPr lang="nl-NL" i="1" dirty="0" smtClean="0"/>
              <a:t>error = </a:t>
            </a:r>
            <a:r>
              <a:rPr lang="nl-NL" i="1" dirty="0" err="1" smtClean="0"/>
              <a:t>desired</a:t>
            </a:r>
            <a:r>
              <a:rPr lang="nl-NL" i="1" dirty="0" smtClean="0"/>
              <a:t> – </a:t>
            </a:r>
            <a:r>
              <a:rPr lang="nl-NL" i="1" dirty="0" err="1" smtClean="0"/>
              <a:t>measured</a:t>
            </a:r>
            <a:endParaRPr lang="nl-NL" i="1" dirty="0" smtClean="0"/>
          </a:p>
          <a:p>
            <a:pPr lvl="2"/>
            <a:r>
              <a:rPr lang="nl-NL" dirty="0" err="1" smtClean="0"/>
              <a:t>Proportional</a:t>
            </a:r>
            <a:r>
              <a:rPr lang="nl-NL" dirty="0" smtClean="0"/>
              <a:t> (P) </a:t>
            </a:r>
            <a:r>
              <a:rPr lang="nl-NL" dirty="0" smtClean="0"/>
              <a:t>controller: </a:t>
            </a:r>
            <a:r>
              <a:rPr lang="nl-NL" i="1" dirty="0" smtClean="0"/>
              <a:t>input = k*error</a:t>
            </a:r>
          </a:p>
          <a:p>
            <a:pPr lvl="3"/>
            <a:r>
              <a:rPr lang="nl-NL" dirty="0" smtClean="0"/>
              <a:t>More </a:t>
            </a:r>
            <a:r>
              <a:rPr lang="nl-NL" dirty="0" err="1" smtClean="0"/>
              <a:t>advanced</a:t>
            </a:r>
            <a:r>
              <a:rPr lang="nl-NL" dirty="0" smtClean="0"/>
              <a:t>: PID controller</a:t>
            </a:r>
            <a:endParaRPr lang="nl-NL" dirty="0"/>
          </a:p>
        </p:txBody>
      </p:sp>
      <p:pic>
        <p:nvPicPr>
          <p:cNvPr id="20484" name="Picture 4" descr="Image result for feedback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43749"/>
            <a:ext cx="47053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1619672" y="558924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PID without a PhD</a:t>
            </a:r>
          </a:p>
          <a:p>
            <a:r>
              <a:rPr lang="nl-NL" sz="1400" dirty="0" smtClean="0">
                <a:hlinkClick r:id="rId3"/>
              </a:rPr>
              <a:t>http</a:t>
            </a:r>
            <a:r>
              <a:rPr lang="nl-NL" sz="1400" dirty="0">
                <a:hlinkClick r:id="rId3"/>
              </a:rPr>
              <a:t>://</a:t>
            </a:r>
            <a:r>
              <a:rPr lang="nl-NL" sz="1400" dirty="0" smtClean="0">
                <a:hlinkClick r:id="rId3"/>
              </a:rPr>
              <a:t>www.wescottdesign.com/articles/pid/pidWithoutAPhd.pdf</a:t>
            </a:r>
            <a:r>
              <a:rPr lang="nl-NL" sz="1400" dirty="0" smtClean="0"/>
              <a:t> </a:t>
            </a:r>
            <a:endParaRPr lang="nl-NL" sz="1400" dirty="0"/>
          </a:p>
        </p:txBody>
      </p:sp>
      <p:sp>
        <p:nvSpPr>
          <p:cNvPr id="6" name="Rechthoek 5"/>
          <p:cNvSpPr/>
          <p:nvPr/>
        </p:nvSpPr>
        <p:spPr>
          <a:xfrm>
            <a:off x="1632680" y="6112460"/>
            <a:ext cx="6584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dirty="0" err="1"/>
              <a:t>Improving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</a:t>
            </a:r>
            <a:r>
              <a:rPr lang="nl-NL" sz="1400" dirty="0" err="1"/>
              <a:t>Beginner’s</a:t>
            </a:r>
            <a:r>
              <a:rPr lang="nl-NL" sz="1400" dirty="0"/>
              <a:t> </a:t>
            </a:r>
            <a:r>
              <a:rPr lang="nl-NL" sz="1400" dirty="0"/>
              <a:t>PID</a:t>
            </a:r>
          </a:p>
          <a:p>
            <a:r>
              <a:rPr lang="nl-NL" sz="1400" dirty="0">
                <a:hlinkClick r:id="rId4"/>
              </a:rPr>
              <a:t>http://brettbeauregard.com/blog/2011/04/improving-the-beginners-pid-introduction</a:t>
            </a:r>
            <a:r>
              <a:rPr lang="nl-NL" sz="1400" dirty="0" smtClean="0">
                <a:solidFill>
                  <a:srgbClr val="333333"/>
                </a:solidFill>
                <a:latin typeface="Trebuchet MS" panose="020B0603020202020204" pitchFamily="34" charset="0"/>
                <a:hlinkClick r:id="rId4"/>
              </a:rPr>
              <a:t>/</a:t>
            </a:r>
            <a:r>
              <a:rPr lang="nl-NL" sz="1400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endParaRPr lang="nl-NL" sz="1400" i="0" u="none" strike="noStrike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Smooth</a:t>
            </a:r>
            <a:r>
              <a:rPr lang="nl-NL" dirty="0" smtClean="0"/>
              <a:t> </a:t>
            </a:r>
            <a:r>
              <a:rPr lang="nl-NL" dirty="0" err="1"/>
              <a:t>T</a:t>
            </a:r>
            <a:r>
              <a:rPr lang="nl-NL" dirty="0" err="1" smtClean="0"/>
              <a:t>rajectory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Control </a:t>
            </a:r>
            <a:r>
              <a:rPr lang="nl-NL" dirty="0" err="1" smtClean="0"/>
              <a:t>law</a:t>
            </a:r>
            <a:r>
              <a:rPr lang="nl-NL" dirty="0" smtClean="0"/>
              <a:t>:  </a:t>
            </a:r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65" y="2473706"/>
            <a:ext cx="5724127" cy="436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496357"/>
            <a:ext cx="294542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80" y="2133752"/>
            <a:ext cx="1851170" cy="6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80" y="2756918"/>
            <a:ext cx="2736793" cy="56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557343" y="3649910"/>
          <a:ext cx="341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7" imgW="1942920" imgH="241200" progId="Equation.3">
                  <p:embed/>
                </p:oleObj>
              </mc:Choice>
              <mc:Fallback>
                <p:oleObj name="Equation" r:id="rId7" imgW="1942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43" y="3649910"/>
                        <a:ext cx="34147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/>
        </p:nvSpPr>
        <p:spPr>
          <a:xfrm>
            <a:off x="6588224" y="3955727"/>
            <a:ext cx="720080" cy="576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/>
          <p:cNvSpPr/>
          <p:nvPr/>
        </p:nvSpPr>
        <p:spPr>
          <a:xfrm>
            <a:off x="6516216" y="3861048"/>
            <a:ext cx="504056" cy="946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10"/>
          <p:cNvSpPr/>
          <p:nvPr/>
        </p:nvSpPr>
        <p:spPr>
          <a:xfrm>
            <a:off x="6516216" y="4509120"/>
            <a:ext cx="504056" cy="946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566680" y="3284984"/>
          <a:ext cx="16081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9" imgW="914400" imgH="203040" progId="Equation.3">
                  <p:embed/>
                </p:oleObj>
              </mc:Choice>
              <mc:Fallback>
                <p:oleObj name="Equation" r:id="rId9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680" y="3284984"/>
                        <a:ext cx="16081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9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Robot’s posture </a:t>
            </a:r>
            <a:r>
              <a:rPr lang="en-US" dirty="0"/>
              <a:t>in free space</a:t>
            </a:r>
          </a:p>
          <a:p>
            <a:pPr lvl="1"/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Orientation</a:t>
            </a:r>
          </a:p>
          <a:p>
            <a:pPr lvl="2"/>
            <a:r>
              <a:rPr lang="en-US" dirty="0" smtClean="0"/>
              <a:t>Quaternion (</a:t>
            </a:r>
            <a:r>
              <a:rPr lang="en-US" dirty="0" err="1"/>
              <a:t>x</a:t>
            </a:r>
            <a:r>
              <a:rPr lang="en-US" dirty="0" err="1" smtClean="0"/>
              <a:t>,y,z,w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RPY(</a:t>
            </a:r>
            <a:r>
              <a:rPr lang="en-US" dirty="0" err="1" smtClean="0"/>
              <a:t>r,p,y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7272">
            <a:off x="4968044" y="3068960"/>
            <a:ext cx="3836998" cy="2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2339752" y="4411910"/>
            <a:ext cx="2088232" cy="2277254"/>
            <a:chOff x="2051720" y="4608130"/>
            <a:chExt cx="2088232" cy="2277254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2843808" y="5085184"/>
              <a:ext cx="0" cy="99777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>
              <a:off x="2843808" y="6082961"/>
              <a:ext cx="936104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 flipH="1">
              <a:off x="2411760" y="6082961"/>
              <a:ext cx="432048" cy="4423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kstvak 21"/>
            <p:cNvSpPr txBox="1"/>
            <p:nvPr/>
          </p:nvSpPr>
          <p:spPr>
            <a:xfrm>
              <a:off x="2613511" y="460813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y</a:t>
              </a:r>
              <a:endParaRPr lang="nl-NL" b="1" dirty="0"/>
            </a:p>
          </p:txBody>
        </p:sp>
        <p:sp>
          <p:nvSpPr>
            <p:cNvPr id="24" name="Tekstvak 23"/>
            <p:cNvSpPr txBox="1"/>
            <p:nvPr/>
          </p:nvSpPr>
          <p:spPr>
            <a:xfrm>
              <a:off x="3707904" y="58052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x</a:t>
              </a:r>
              <a:endParaRPr lang="nl-NL" b="1" dirty="0"/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2051720" y="63621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err="1" smtClean="0"/>
                <a:t>z</a:t>
              </a:r>
              <a:endParaRPr lang="nl-NL" b="1" dirty="0"/>
            </a:p>
          </p:txBody>
        </p:sp>
      </p:grpSp>
      <p:cxnSp>
        <p:nvCxnSpPr>
          <p:cNvPr id="27" name="Rechte verbindingslijn 26"/>
          <p:cNvCxnSpPr/>
          <p:nvPr/>
        </p:nvCxnSpPr>
        <p:spPr>
          <a:xfrm flipV="1">
            <a:off x="3117567" y="4462327"/>
            <a:ext cx="3574446" cy="140832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H="1" flipV="1">
            <a:off x="4824028" y="3789040"/>
            <a:ext cx="1867985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7020272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Z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457003" y="355820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X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7236296" y="60212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Y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Rotation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Any rotation can be defined by a rotation axis (</a:t>
            </a:r>
            <a:r>
              <a:rPr lang="en-GB" dirty="0" err="1" smtClean="0"/>
              <a:t>x,y,z</a:t>
            </a:r>
            <a:r>
              <a:rPr lang="en-GB" dirty="0" smtClean="0"/>
              <a:t>) plus a rotation angle (</a:t>
            </a:r>
            <a:r>
              <a:rPr lang="en-US" dirty="0" smtClean="0">
                <a:sym typeface="Symbol" pitchFamily="18" charset="2"/>
              </a:rPr>
              <a:t>)</a:t>
            </a:r>
            <a:r>
              <a:rPr lang="en-GB" dirty="0" smtClean="0"/>
              <a:t> around </a:t>
            </a:r>
            <a:r>
              <a:rPr lang="en-GB" dirty="0"/>
              <a:t>this </a:t>
            </a:r>
            <a:r>
              <a:rPr lang="en-GB" dirty="0" smtClean="0"/>
              <a:t>axis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Quaternion</a:t>
            </a:r>
          </a:p>
          <a:p>
            <a:pPr lvl="1"/>
            <a:r>
              <a:rPr lang="nl-NL" dirty="0"/>
              <a:t>q</a:t>
            </a:r>
            <a:r>
              <a:rPr lang="nl-NL" dirty="0" smtClean="0"/>
              <a:t> </a:t>
            </a:r>
            <a:r>
              <a:rPr lang="pl-PL" dirty="0" smtClean="0"/>
              <a:t>= [</a:t>
            </a:r>
            <a:r>
              <a:rPr lang="nl-NL" dirty="0" smtClean="0"/>
              <a:t>x*</a:t>
            </a:r>
            <a:r>
              <a:rPr lang="pl-PL" dirty="0"/>
              <a:t>sin(</a:t>
            </a:r>
            <a:r>
              <a:rPr lang="en-US" b="1" dirty="0">
                <a:sym typeface="Symbol" pitchFamily="18" charset="2"/>
              </a:rPr>
              <a:t></a:t>
            </a:r>
            <a:r>
              <a:rPr lang="pl-PL" dirty="0"/>
              <a:t>/2)</a:t>
            </a:r>
            <a:r>
              <a:rPr lang="pl-PL" dirty="0" smtClean="0"/>
              <a:t>, </a:t>
            </a:r>
            <a:r>
              <a:rPr lang="nl-NL" dirty="0" smtClean="0"/>
              <a:t>y*</a:t>
            </a:r>
            <a:r>
              <a:rPr lang="pl-PL" dirty="0" smtClean="0"/>
              <a:t>sin</a:t>
            </a:r>
            <a:r>
              <a:rPr lang="pl-PL" dirty="0"/>
              <a:t>(</a:t>
            </a:r>
            <a:r>
              <a:rPr lang="en-US" b="1" dirty="0">
                <a:sym typeface="Symbol" pitchFamily="18" charset="2"/>
              </a:rPr>
              <a:t></a:t>
            </a:r>
            <a:r>
              <a:rPr lang="pl-PL" dirty="0"/>
              <a:t>/2)</a:t>
            </a:r>
            <a:r>
              <a:rPr lang="pl-PL" dirty="0" smtClean="0"/>
              <a:t>, </a:t>
            </a:r>
            <a:r>
              <a:rPr lang="nl-NL" dirty="0" err="1" smtClean="0"/>
              <a:t>z</a:t>
            </a:r>
            <a:r>
              <a:rPr lang="nl-NL" dirty="0" smtClean="0"/>
              <a:t>*</a:t>
            </a:r>
            <a:r>
              <a:rPr lang="pl-PL" dirty="0" smtClean="0"/>
              <a:t>sin(</a:t>
            </a:r>
            <a:r>
              <a:rPr lang="en-US" b="1" dirty="0" smtClean="0">
                <a:sym typeface="Symbol" pitchFamily="18" charset="2"/>
              </a:rPr>
              <a:t></a:t>
            </a:r>
            <a:r>
              <a:rPr lang="pl-PL" dirty="0" smtClean="0"/>
              <a:t>/</a:t>
            </a:r>
            <a:r>
              <a:rPr lang="pl-PL" dirty="0"/>
              <a:t>2), cos</a:t>
            </a:r>
            <a:r>
              <a:rPr lang="pl-PL" dirty="0" smtClean="0"/>
              <a:t>(</a:t>
            </a:r>
            <a:r>
              <a:rPr lang="en-US" b="1" dirty="0" smtClean="0">
                <a:sym typeface="Symbol" pitchFamily="18" charset="2"/>
              </a:rPr>
              <a:t></a:t>
            </a:r>
            <a:r>
              <a:rPr lang="pl-PL" dirty="0" smtClean="0"/>
              <a:t>/</a:t>
            </a:r>
            <a:r>
              <a:rPr lang="pl-PL" dirty="0"/>
              <a:t>2</a:t>
            </a:r>
            <a:r>
              <a:rPr lang="pl-PL" dirty="0" smtClean="0"/>
              <a:t>)]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0" name="Groep 19"/>
          <p:cNvGrpSpPr/>
          <p:nvPr/>
        </p:nvGrpSpPr>
        <p:grpSpPr>
          <a:xfrm>
            <a:off x="2873185" y="2564904"/>
            <a:ext cx="2542139" cy="2277254"/>
            <a:chOff x="2908950" y="3645024"/>
            <a:chExt cx="2542139" cy="2277254"/>
          </a:xfrm>
        </p:grpSpPr>
        <p:cxnSp>
          <p:nvCxnSpPr>
            <p:cNvPr id="5" name="Rechte verbindingslijn met pijl 4"/>
            <p:cNvCxnSpPr/>
            <p:nvPr/>
          </p:nvCxnSpPr>
          <p:spPr>
            <a:xfrm flipV="1">
              <a:off x="3340998" y="4039735"/>
              <a:ext cx="1606514" cy="144016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ep 6"/>
            <p:cNvGrpSpPr/>
            <p:nvPr/>
          </p:nvGrpSpPr>
          <p:grpSpPr>
            <a:xfrm>
              <a:off x="2908950" y="4482118"/>
              <a:ext cx="1368152" cy="1440160"/>
              <a:chOff x="2411760" y="5085184"/>
              <a:chExt cx="1368152" cy="1440160"/>
            </a:xfrm>
          </p:grpSpPr>
          <p:cxnSp>
            <p:nvCxnSpPr>
              <p:cNvPr id="8" name="Rechte verbindingslijn 7"/>
              <p:cNvCxnSpPr/>
              <p:nvPr/>
            </p:nvCxnSpPr>
            <p:spPr>
              <a:xfrm>
                <a:off x="2843808" y="5085184"/>
                <a:ext cx="0" cy="997777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2843808" y="6082961"/>
                <a:ext cx="936104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Rechte verbindingslijn 9"/>
              <p:cNvCxnSpPr/>
              <p:nvPr/>
            </p:nvCxnSpPr>
            <p:spPr>
              <a:xfrm flipH="1">
                <a:off x="2411760" y="6082961"/>
                <a:ext cx="432048" cy="44238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Gekromde PIJL-OMHOOG 14"/>
            <p:cNvSpPr/>
            <p:nvPr/>
          </p:nvSpPr>
          <p:spPr>
            <a:xfrm rot="8532379">
              <a:off x="4063305" y="4496703"/>
              <a:ext cx="538070" cy="34087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4716016" y="3645024"/>
              <a:ext cx="735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 err="1">
                  <a:solidFill>
                    <a:srgbClr val="0070C0"/>
                  </a:solidFill>
                </a:rPr>
                <a:t>x</a:t>
              </a:r>
              <a:r>
                <a:rPr lang="nl-NL" sz="2400" b="1" dirty="0" err="1" smtClean="0">
                  <a:solidFill>
                    <a:srgbClr val="0070C0"/>
                  </a:solidFill>
                </a:rPr>
                <a:t>,y,z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hthoek 18"/>
            <p:cNvSpPr/>
            <p:nvPr/>
          </p:nvSpPr>
          <p:spPr>
            <a:xfrm>
              <a:off x="4094156" y="4110575"/>
              <a:ext cx="344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sym typeface="Symbol" pitchFamily="18" charset="2"/>
                </a:rPr>
                <a:t>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45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Quaternion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RPY (Euler)</a:t>
            </a:r>
          </a:p>
          <a:p>
            <a:pPr lvl="1"/>
            <a:r>
              <a:rPr lang="nl-NL" dirty="0" smtClean="0"/>
              <a:t>No “</a:t>
            </a:r>
            <a:r>
              <a:rPr lang="nl-NL" dirty="0" err="1" smtClean="0"/>
              <a:t>gimbal</a:t>
            </a:r>
            <a:r>
              <a:rPr lang="nl-NL" dirty="0" smtClean="0"/>
              <a:t> </a:t>
            </a:r>
            <a:r>
              <a:rPr lang="nl-NL" dirty="0" err="1" smtClean="0"/>
              <a:t>lock</a:t>
            </a:r>
            <a:r>
              <a:rPr lang="nl-NL" dirty="0" smtClean="0"/>
              <a:t>”</a:t>
            </a:r>
          </a:p>
          <a:p>
            <a:pPr lvl="1"/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interpolation</a:t>
            </a:r>
            <a:r>
              <a:rPr lang="nl-NL" dirty="0" smtClean="0"/>
              <a:t> / </a:t>
            </a:r>
            <a:r>
              <a:rPr lang="nl-NL" dirty="0" err="1" smtClean="0"/>
              <a:t>extrapolation</a:t>
            </a:r>
            <a:r>
              <a:rPr lang="nl-NL" dirty="0" smtClean="0"/>
              <a:t> (SLERP)</a:t>
            </a:r>
          </a:p>
          <a:p>
            <a:pPr lvl="1"/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calculations</a:t>
            </a:r>
            <a:endParaRPr lang="nl-NL" dirty="0" smtClean="0"/>
          </a:p>
          <a:p>
            <a:pPr lvl="2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www.gamasutra.com/view/feature/131686/rotating_objects_using_quaternions.php</a:t>
            </a:r>
            <a:r>
              <a:rPr lang="nl-NL" dirty="0" smtClean="0"/>
              <a:t> </a:t>
            </a:r>
          </a:p>
          <a:p>
            <a:r>
              <a:rPr lang="nl-NL" dirty="0" smtClean="0"/>
              <a:t>ROS Refs</a:t>
            </a:r>
          </a:p>
          <a:p>
            <a:pPr lvl="1"/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answers.ros.org/question/9981/what-are-quaternions-and-how-can-iuse-them/</a:t>
            </a:r>
            <a:endParaRPr lang="nl-NL" dirty="0" smtClean="0"/>
          </a:p>
          <a:p>
            <a:pPr lvl="1"/>
            <a:r>
              <a:rPr lang="nl-NL" dirty="0" smtClean="0">
                <a:hlinkClick r:id="rId4"/>
              </a:rPr>
              <a:t>http</a:t>
            </a:r>
            <a:r>
              <a:rPr lang="nl-NL" dirty="0">
                <a:hlinkClick r:id="rId4"/>
              </a:rPr>
              <a:t>://answers.ros.org/question/9772/quaternions-orientationrepresentation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559926" y="1052736"/>
            <a:ext cx="41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en.wikipedia.org/wiki/Quaternion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9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0108"/>
            <a:ext cx="8229600" cy="1143000"/>
          </a:xfrm>
        </p:spPr>
        <p:txBody>
          <a:bodyPr/>
          <a:lstStyle/>
          <a:p>
            <a:r>
              <a:rPr lang="nl-NL" dirty="0" err="1" smtClean="0"/>
              <a:t>PoseStamped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Pose </a:t>
            </a:r>
            <a:r>
              <a:rPr lang="en-GB" dirty="0"/>
              <a:t>with reference coordinate frame and timestamp</a:t>
            </a:r>
            <a:endParaRPr lang="nl-NL" dirty="0" smtClean="0"/>
          </a:p>
          <a:p>
            <a:pPr lvl="1"/>
            <a:r>
              <a:rPr lang="nl-NL" dirty="0" smtClean="0"/>
              <a:t>Header</a:t>
            </a:r>
          </a:p>
          <a:p>
            <a:pPr lvl="2"/>
            <a:r>
              <a:rPr lang="nl-NL" b="1" i="1" dirty="0" err="1"/>
              <a:t>s</a:t>
            </a:r>
            <a:r>
              <a:rPr lang="nl-NL" b="1" i="1" dirty="0" err="1" smtClean="0"/>
              <a:t>eq</a:t>
            </a:r>
            <a:r>
              <a:rPr lang="nl-NL" dirty="0" smtClean="0"/>
              <a:t>: &lt;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&gt;</a:t>
            </a:r>
          </a:p>
          <a:p>
            <a:pPr lvl="2"/>
            <a:r>
              <a:rPr lang="nl-NL" b="1" i="1" dirty="0"/>
              <a:t>s</a:t>
            </a:r>
            <a:r>
              <a:rPr lang="nl-NL" b="1" i="1" dirty="0" smtClean="0"/>
              <a:t>tamp</a:t>
            </a:r>
            <a:r>
              <a:rPr lang="nl-NL" dirty="0" smtClean="0"/>
              <a:t>: &lt;timestamp&gt;</a:t>
            </a:r>
            <a:endParaRPr lang="nl-NL" dirty="0"/>
          </a:p>
          <a:p>
            <a:pPr lvl="2"/>
            <a:r>
              <a:rPr lang="nl-NL" b="1" i="1" dirty="0" err="1" smtClean="0"/>
              <a:t>frame_id</a:t>
            </a:r>
            <a:r>
              <a:rPr lang="nl-NL" dirty="0" smtClean="0"/>
              <a:t>: &lt;</a:t>
            </a:r>
            <a:r>
              <a:rPr lang="en-US" dirty="0" smtClean="0"/>
              <a:t>reference </a:t>
            </a:r>
            <a:r>
              <a:rPr lang="en-US" dirty="0"/>
              <a:t>coordinate </a:t>
            </a:r>
            <a:r>
              <a:rPr lang="en-US" dirty="0" smtClean="0"/>
              <a:t>frame</a:t>
            </a:r>
            <a:r>
              <a:rPr lang="en-US" dirty="0"/>
              <a:t>&gt;</a:t>
            </a:r>
          </a:p>
          <a:p>
            <a:pPr lvl="1"/>
            <a:r>
              <a:rPr lang="nl-NL" dirty="0" smtClean="0"/>
              <a:t>Pose</a:t>
            </a:r>
          </a:p>
          <a:p>
            <a:pPr lvl="2"/>
            <a:r>
              <a:rPr lang="nl-NL" dirty="0" smtClean="0"/>
              <a:t>Point </a:t>
            </a:r>
            <a:r>
              <a:rPr lang="nl-NL" b="1" i="1" dirty="0" err="1"/>
              <a:t>p</a:t>
            </a:r>
            <a:r>
              <a:rPr lang="nl-NL" b="1" i="1" dirty="0" err="1" smtClean="0"/>
              <a:t>osition</a:t>
            </a:r>
            <a:r>
              <a:rPr lang="nl-NL" dirty="0" smtClean="0"/>
              <a:t>: x, y, </a:t>
            </a:r>
            <a:r>
              <a:rPr lang="nl-NL" dirty="0" err="1" smtClean="0"/>
              <a:t>z</a:t>
            </a:r>
            <a:endParaRPr lang="nl-NL" dirty="0" smtClean="0"/>
          </a:p>
          <a:p>
            <a:pPr lvl="2"/>
            <a:r>
              <a:rPr lang="nl-NL" dirty="0" smtClean="0"/>
              <a:t>Quaternion </a:t>
            </a:r>
            <a:r>
              <a:rPr lang="nl-NL" b="1" i="1" dirty="0" err="1" smtClean="0"/>
              <a:t>orientation</a:t>
            </a:r>
            <a:r>
              <a:rPr lang="nl-NL" dirty="0" smtClean="0"/>
              <a:t>: x, y, </a:t>
            </a:r>
            <a:r>
              <a:rPr lang="nl-NL" dirty="0" err="1" smtClean="0"/>
              <a:t>z</a:t>
            </a:r>
            <a:r>
              <a:rPr lang="nl-NL" dirty="0" smtClean="0"/>
              <a:t>, w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lvl="2"/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99592" y="1154979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ros.org/doc/api/geometry_msgs/html/msg/PoseStamped.html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2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in 2D</a:t>
            </a:r>
            <a:endParaRPr lang="nl-NL" dirty="0"/>
          </a:p>
        </p:txBody>
      </p:sp>
      <p:grpSp>
        <p:nvGrpSpPr>
          <p:cNvPr id="2" name="Groep 1"/>
          <p:cNvGrpSpPr/>
          <p:nvPr/>
        </p:nvGrpSpPr>
        <p:grpSpPr>
          <a:xfrm>
            <a:off x="81368" y="655693"/>
            <a:ext cx="8524038" cy="5879950"/>
            <a:chOff x="81368" y="655693"/>
            <a:chExt cx="8524038" cy="5879950"/>
          </a:xfrm>
        </p:grpSpPr>
        <p:grpSp>
          <p:nvGrpSpPr>
            <p:cNvPr id="24" name="Group 35"/>
            <p:cNvGrpSpPr>
              <a:grpSpLocks/>
            </p:cNvGrpSpPr>
            <p:nvPr/>
          </p:nvGrpSpPr>
          <p:grpSpPr bwMode="auto">
            <a:xfrm>
              <a:off x="1629091" y="1700808"/>
              <a:ext cx="6471301" cy="4342700"/>
              <a:chOff x="893" y="931"/>
              <a:chExt cx="2095" cy="1365"/>
            </a:xfrm>
          </p:grpSpPr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V="1">
                <a:off x="1248" y="1104"/>
                <a:ext cx="0" cy="110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1296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7" name="Text Box 38"/>
              <p:cNvSpPr txBox="1">
                <a:spLocks noChangeArrowheads="1"/>
              </p:cNvSpPr>
              <p:nvPr/>
            </p:nvSpPr>
            <p:spPr bwMode="auto">
              <a:xfrm>
                <a:off x="2556" y="2112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3200" b="1" dirty="0" smtClean="0">
                    <a:latin typeface="Times" pitchFamily="18" charset="0"/>
                  </a:rPr>
                  <a:t>X-axis</a:t>
                </a:r>
                <a:endParaRPr lang="en-US" sz="2400" b="1" dirty="0">
                  <a:latin typeface="Times" pitchFamily="18" charset="0"/>
                </a:endParaRPr>
              </a:p>
            </p:txBody>
          </p:sp>
          <p:sp>
            <p:nvSpPr>
              <p:cNvPr id="28" name="Text Box 39"/>
              <p:cNvSpPr txBox="1">
                <a:spLocks noChangeArrowheads="1"/>
              </p:cNvSpPr>
              <p:nvPr/>
            </p:nvSpPr>
            <p:spPr bwMode="auto">
              <a:xfrm>
                <a:off x="893" y="931"/>
                <a:ext cx="57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3200" b="1" dirty="0" smtClean="0">
                    <a:latin typeface="Times" pitchFamily="18" charset="0"/>
                  </a:rPr>
                  <a:t>Y-axis</a:t>
                </a:r>
                <a:endParaRPr lang="en-US" sz="2400" b="1" dirty="0">
                  <a:latin typeface="Times" pitchFamily="18" charset="0"/>
                </a:endParaRPr>
              </a:p>
            </p:txBody>
          </p:sp>
        </p:grpSp>
        <p:sp>
          <p:nvSpPr>
            <p:cNvPr id="29" name="Tekstvak 28"/>
            <p:cNvSpPr txBox="1"/>
            <p:nvPr/>
          </p:nvSpPr>
          <p:spPr>
            <a:xfrm>
              <a:off x="81368" y="4965983"/>
              <a:ext cx="30954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200" b="1" dirty="0" err="1"/>
                <a:t>w</a:t>
              </a:r>
              <a:r>
                <a:rPr lang="nl-NL" sz="3200" b="1" dirty="0" err="1" smtClean="0"/>
                <a:t>orld</a:t>
              </a:r>
              <a:endParaRPr lang="nl-NL" sz="3200" b="1" dirty="0" smtClean="0"/>
            </a:p>
            <a:p>
              <a:pPr algn="ctr"/>
              <a:r>
                <a:rPr lang="nl-NL" sz="3200" b="1" dirty="0" err="1" smtClean="0"/>
                <a:t>coordinate</a:t>
              </a:r>
              <a:endParaRPr lang="nl-NL" sz="3200" b="1" dirty="0" smtClean="0"/>
            </a:p>
            <a:p>
              <a:pPr algn="ctr"/>
              <a:r>
                <a:rPr lang="nl-NL" sz="3200" b="1" dirty="0" smtClean="0"/>
                <a:t>frame</a:t>
              </a:r>
              <a:endParaRPr lang="nl-NL" sz="2400" b="1" dirty="0"/>
            </a:p>
          </p:txBody>
        </p:sp>
        <p:pic>
          <p:nvPicPr>
            <p:cNvPr id="15362" name="Picture 2" descr="http://img.nobodybuy.com/2010/02/18/tokobarulagi/0x0_p1020177/irobot-roomba-562-pet-series-vacuum-cle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40000">
              <a:off x="4416845" y="2470670"/>
              <a:ext cx="23812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5"/>
            <p:cNvGrpSpPr>
              <a:grpSpLocks/>
            </p:cNvGrpSpPr>
            <p:nvPr/>
          </p:nvGrpSpPr>
          <p:grpSpPr bwMode="auto">
            <a:xfrm rot="18701310">
              <a:off x="4074373" y="791593"/>
              <a:ext cx="2971800" cy="2700000"/>
              <a:chOff x="1056" y="912"/>
              <a:chExt cx="1872" cy="1450"/>
            </a:xfrm>
          </p:grpSpPr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 flipV="1">
                <a:off x="1248" y="1104"/>
                <a:ext cx="0" cy="110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1296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2496" y="2112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 b="1" dirty="0" smtClean="0">
                    <a:latin typeface="Times" pitchFamily="18" charset="0"/>
                  </a:rPr>
                  <a:t>x</a:t>
                </a:r>
                <a:r>
                  <a:rPr lang="en-US" sz="2400" b="1" baseline="-25000" dirty="0" smtClean="0">
                    <a:latin typeface="Times" pitchFamily="18" charset="0"/>
                  </a:rPr>
                  <a:t>r</a:t>
                </a:r>
                <a:endParaRPr lang="en-US" sz="2400" b="1" baseline="-25000" dirty="0">
                  <a:latin typeface="Times" pitchFamily="18" charset="0"/>
                </a:endParaRPr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1056" y="912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 b="1" dirty="0" smtClean="0">
                    <a:latin typeface="Times" pitchFamily="18" charset="0"/>
                  </a:rPr>
                  <a:t>y</a:t>
                </a:r>
                <a:r>
                  <a:rPr lang="en-US" sz="2400" b="1" baseline="-25000" dirty="0" smtClean="0">
                    <a:latin typeface="Times" pitchFamily="18" charset="0"/>
                  </a:rPr>
                  <a:t>r</a:t>
                </a:r>
                <a:endParaRPr lang="en-US" sz="2400" b="1" baseline="-25000" dirty="0">
                  <a:latin typeface="Times" pitchFamily="18" charset="0"/>
                </a:endParaRPr>
              </a:p>
            </p:txBody>
          </p:sp>
        </p:grpSp>
        <p:sp>
          <p:nvSpPr>
            <p:cNvPr id="14" name="Boog 13"/>
            <p:cNvSpPr/>
            <p:nvPr/>
          </p:nvSpPr>
          <p:spPr>
            <a:xfrm rot="-120000">
              <a:off x="6193492" y="2576026"/>
              <a:ext cx="1070834" cy="1206226"/>
            </a:xfrm>
            <a:prstGeom prst="arc">
              <a:avLst>
                <a:gd name="adj1" fmla="val 16703670"/>
                <a:gd name="adj2" fmla="val 3353505"/>
              </a:avLst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6" name="Rechte verbindingslijn 15"/>
            <p:cNvCxnSpPr/>
            <p:nvPr/>
          </p:nvCxnSpPr>
          <p:spPr>
            <a:xfrm flipV="1">
              <a:off x="2725660" y="3682496"/>
              <a:ext cx="4707524" cy="3453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Rechte verbindingslijn 57"/>
            <p:cNvCxnSpPr/>
            <p:nvPr/>
          </p:nvCxnSpPr>
          <p:spPr>
            <a:xfrm>
              <a:off x="5580383" y="2176307"/>
              <a:ext cx="0" cy="358723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367" name="Rechthoek 15366"/>
            <p:cNvSpPr/>
            <p:nvPr/>
          </p:nvSpPr>
          <p:spPr>
            <a:xfrm>
              <a:off x="7166422" y="2594364"/>
              <a:ext cx="14389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6"/>
                  </a:solidFill>
                  <a:sym typeface="Symbol" pitchFamily="18" charset="2"/>
                </a:rPr>
                <a:t> (Yaw)</a:t>
              </a:r>
              <a:endParaRPr lang="nl-NL" b="1" dirty="0">
                <a:solidFill>
                  <a:schemeClr val="accent6"/>
                </a:solidFill>
              </a:endParaRPr>
            </a:p>
          </p:txBody>
        </p:sp>
        <p:sp>
          <p:nvSpPr>
            <p:cNvPr id="72" name="Rechthoek 71"/>
            <p:cNvSpPr/>
            <p:nvPr/>
          </p:nvSpPr>
          <p:spPr>
            <a:xfrm>
              <a:off x="2327794" y="3422595"/>
              <a:ext cx="3786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6"/>
                  </a:solidFill>
                  <a:sym typeface="Symbol" pitchFamily="18" charset="2"/>
                </a:rPr>
                <a:t>y</a:t>
              </a:r>
              <a:endParaRPr lang="nl-NL" b="1" dirty="0">
                <a:solidFill>
                  <a:schemeClr val="accent6"/>
                </a:solidFill>
              </a:endParaRPr>
            </a:p>
          </p:txBody>
        </p:sp>
        <p:sp>
          <p:nvSpPr>
            <p:cNvPr id="73" name="Rechthoek 72"/>
            <p:cNvSpPr/>
            <p:nvPr/>
          </p:nvSpPr>
          <p:spPr>
            <a:xfrm>
              <a:off x="5417506" y="5724545"/>
              <a:ext cx="3786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accent6"/>
                  </a:solidFill>
                  <a:sym typeface="Symbol" pitchFamily="18" charset="2"/>
                </a:rPr>
                <a:t>x</a:t>
              </a:r>
              <a:endParaRPr lang="nl-NL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Rechthoek 2"/>
          <p:cNvSpPr/>
          <p:nvPr/>
        </p:nvSpPr>
        <p:spPr>
          <a:xfrm>
            <a:off x="1403647" y="1052736"/>
            <a:ext cx="629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ros.org/doc/api/geometry_msgs/html/msg/Pose2D.html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7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Yaw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smtClean="0"/>
              <a:t>Quaternion in 2D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q= </a:t>
            </a:r>
            <a:r>
              <a:rPr lang="nl-NL" dirty="0"/>
              <a:t>[0, 0, </a:t>
            </a:r>
            <a:r>
              <a:rPr lang="nl-NL" dirty="0" err="1"/>
              <a:t>sin</a:t>
            </a:r>
            <a:r>
              <a:rPr lang="nl-NL" dirty="0" smtClean="0"/>
              <a:t>(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nl-NL" dirty="0" smtClean="0"/>
              <a:t>/</a:t>
            </a:r>
            <a:r>
              <a:rPr lang="nl-NL" dirty="0"/>
              <a:t>2), </a:t>
            </a:r>
            <a:r>
              <a:rPr lang="nl-NL" dirty="0" err="1"/>
              <a:t>cos</a:t>
            </a:r>
            <a:r>
              <a:rPr lang="nl-NL" dirty="0" smtClean="0"/>
              <a:t>(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nl-NL" dirty="0" smtClean="0"/>
              <a:t>/</a:t>
            </a:r>
            <a:r>
              <a:rPr lang="nl-NL" dirty="0"/>
              <a:t>2</a:t>
            </a:r>
            <a:r>
              <a:rPr lang="nl-NL" dirty="0" smtClean="0"/>
              <a:t>)]</a:t>
            </a:r>
          </a:p>
          <a:p>
            <a:pPr lvl="1"/>
            <a:endParaRPr lang="nl-NL" dirty="0"/>
          </a:p>
          <a:p>
            <a:r>
              <a:rPr lang="nl-NL" dirty="0" smtClean="0"/>
              <a:t>Special cases</a:t>
            </a:r>
            <a:br>
              <a:rPr lang="nl-NL" dirty="0" smtClean="0"/>
            </a:br>
            <a:r>
              <a:rPr lang="nl-NL" sz="1800" dirty="0" smtClean="0"/>
              <a:t>	</a:t>
            </a:r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smtClean="0"/>
              <a:t>0	   0	0	 1		 Identity, no </a:t>
            </a:r>
            <a:r>
              <a:rPr lang="nl-NL" sz="1800" dirty="0" err="1" smtClean="0"/>
              <a:t>rotation</a:t>
            </a:r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smtClean="0"/>
              <a:t>0	   0	1	 0		 180° turn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Z </a:t>
            </a:r>
            <a:r>
              <a:rPr lang="nl-NL" sz="1800" dirty="0" err="1" smtClean="0"/>
              <a:t>axis</a:t>
            </a:r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smtClean="0"/>
              <a:t>0	   0	</a:t>
            </a:r>
            <a:r>
              <a:rPr lang="nl-NL" sz="1800" dirty="0" err="1" smtClean="0"/>
              <a:t>sqrt</a:t>
            </a:r>
            <a:r>
              <a:rPr lang="nl-NL" sz="1800" dirty="0" smtClean="0"/>
              <a:t>(0.5)	  </a:t>
            </a:r>
            <a:r>
              <a:rPr lang="nl-NL" sz="1800" dirty="0" err="1" smtClean="0"/>
              <a:t>sqrt</a:t>
            </a:r>
            <a:r>
              <a:rPr lang="nl-NL" sz="1800" dirty="0" smtClean="0"/>
              <a:t>(0.5)	 	 90° </a:t>
            </a:r>
            <a:r>
              <a:rPr lang="nl-NL" sz="1800" dirty="0" err="1" smtClean="0"/>
              <a:t>rotation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Z </a:t>
            </a:r>
            <a:r>
              <a:rPr lang="nl-NL" sz="1800" dirty="0" err="1" smtClean="0"/>
              <a:t>axis</a:t>
            </a:r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smtClean="0"/>
              <a:t>0	   0	-</a:t>
            </a:r>
            <a:r>
              <a:rPr lang="nl-NL" sz="1800" dirty="0" err="1" smtClean="0"/>
              <a:t>sqrt</a:t>
            </a:r>
            <a:r>
              <a:rPr lang="nl-NL" sz="1800" dirty="0" smtClean="0"/>
              <a:t>(0.5)	  </a:t>
            </a:r>
            <a:r>
              <a:rPr lang="nl-NL" sz="1800" dirty="0" err="1" smtClean="0"/>
              <a:t>sqrt</a:t>
            </a:r>
            <a:r>
              <a:rPr lang="nl-NL" sz="1800" dirty="0" smtClean="0"/>
              <a:t>(0.5)		-90° </a:t>
            </a:r>
            <a:r>
              <a:rPr lang="nl-NL" sz="1800" dirty="0" err="1" smtClean="0"/>
              <a:t>rotation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Z </a:t>
            </a:r>
            <a:r>
              <a:rPr lang="nl-NL" sz="1800" dirty="0" err="1" smtClean="0"/>
              <a:t>axis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1963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Odometry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Keeping</a:t>
            </a:r>
            <a:r>
              <a:rPr lang="nl-NL" dirty="0" smtClean="0"/>
              <a:t> track of the robots’ pose (</a:t>
            </a:r>
            <a:r>
              <a:rPr lang="nl-NL" dirty="0" err="1" smtClean="0"/>
              <a:t>and</a:t>
            </a:r>
            <a:r>
              <a:rPr lang="nl-NL" dirty="0" smtClean="0"/>
              <a:t> speed.)</a:t>
            </a:r>
            <a:endParaRPr lang="nl-NL" dirty="0"/>
          </a:p>
        </p:txBody>
      </p:sp>
      <p:grpSp>
        <p:nvGrpSpPr>
          <p:cNvPr id="6" name="Groep 5"/>
          <p:cNvGrpSpPr/>
          <p:nvPr/>
        </p:nvGrpSpPr>
        <p:grpSpPr>
          <a:xfrm>
            <a:off x="1741537" y="1844824"/>
            <a:ext cx="5305748" cy="631234"/>
            <a:chOff x="1037067" y="3145432"/>
            <a:chExt cx="5305748" cy="631234"/>
          </a:xfrm>
        </p:grpSpPr>
        <p:cxnSp>
          <p:nvCxnSpPr>
            <p:cNvPr id="7" name="Rechte verbindingslijn met pijl 6"/>
            <p:cNvCxnSpPr/>
            <p:nvPr/>
          </p:nvCxnSpPr>
          <p:spPr>
            <a:xfrm flipV="1">
              <a:off x="1979712" y="3429000"/>
              <a:ext cx="504056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 flipV="1">
              <a:off x="2528156" y="3338945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>
              <a:off x="2816812" y="3351521"/>
              <a:ext cx="360040" cy="77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met pijl 9"/>
            <p:cNvCxnSpPr/>
            <p:nvPr/>
          </p:nvCxnSpPr>
          <p:spPr>
            <a:xfrm flipV="1">
              <a:off x="3176852" y="3228374"/>
              <a:ext cx="343272" cy="203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/>
            <p:nvPr/>
          </p:nvCxnSpPr>
          <p:spPr>
            <a:xfrm>
              <a:off x="3895802" y="3356992"/>
              <a:ext cx="827765" cy="127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/>
            <p:cNvCxnSpPr/>
            <p:nvPr/>
          </p:nvCxnSpPr>
          <p:spPr>
            <a:xfrm>
              <a:off x="3552530" y="3242095"/>
              <a:ext cx="343272" cy="803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met pijl 12"/>
            <p:cNvCxnSpPr/>
            <p:nvPr/>
          </p:nvCxnSpPr>
          <p:spPr>
            <a:xfrm flipV="1">
              <a:off x="4723567" y="3322398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/>
            <p:nvPr/>
          </p:nvCxnSpPr>
          <p:spPr>
            <a:xfrm flipV="1">
              <a:off x="4983979" y="3282246"/>
              <a:ext cx="468319" cy="35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al 14"/>
            <p:cNvSpPr/>
            <p:nvPr/>
          </p:nvSpPr>
          <p:spPr>
            <a:xfrm>
              <a:off x="1835696" y="3520995"/>
              <a:ext cx="217271" cy="19802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al 15"/>
            <p:cNvSpPr/>
            <p:nvPr/>
          </p:nvSpPr>
          <p:spPr>
            <a:xfrm>
              <a:off x="5457558" y="3192238"/>
              <a:ext cx="217271" cy="198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1037067" y="340733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(0,0)</a:t>
              </a:r>
              <a:endParaRPr lang="en-GB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5744574" y="314543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(?,</a:t>
              </a:r>
              <a:r>
                <a:rPr lang="nl-NL" dirty="0"/>
                <a:t>?</a:t>
              </a:r>
              <a:r>
                <a:rPr lang="nl-NL" dirty="0" smtClean="0"/>
                <a:t>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5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C62888-F95A-43FD-8356-976D7E7701C0}"/>
</file>

<file path=customXml/itemProps2.xml><?xml version="1.0" encoding="utf-8"?>
<ds:datastoreItem xmlns:ds="http://schemas.openxmlformats.org/officeDocument/2006/customXml" ds:itemID="{FAE3680B-871C-40AC-8ACD-0CC36F625A0C}"/>
</file>

<file path=customXml/itemProps3.xml><?xml version="1.0" encoding="utf-8"?>
<ds:datastoreItem xmlns:ds="http://schemas.openxmlformats.org/officeDocument/2006/customXml" ds:itemID="{AE7700B3-E673-4E66-B0E2-F75060751C6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Diavoorstelling (4:3)</PresentationFormat>
  <Paragraphs>182</Paragraphs>
  <Slides>25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Symbol</vt:lpstr>
      <vt:lpstr>Times</vt:lpstr>
      <vt:lpstr>Trebuchet MS</vt:lpstr>
      <vt:lpstr>Wingdings</vt:lpstr>
      <vt:lpstr>Office-thema</vt:lpstr>
      <vt:lpstr>Equation</vt:lpstr>
      <vt:lpstr>Robotics</vt:lpstr>
      <vt:lpstr>POSE</vt:lpstr>
      <vt:lpstr>Pose</vt:lpstr>
      <vt:lpstr>Rotation</vt:lpstr>
      <vt:lpstr>Quaternion</vt:lpstr>
      <vt:lpstr>PoseStamped</vt:lpstr>
      <vt:lpstr>Pose in 2D</vt:lpstr>
      <vt:lpstr>Yaw to Quaternion in 2D</vt:lpstr>
      <vt:lpstr>Odometry</vt:lpstr>
      <vt:lpstr>Odometry</vt:lpstr>
      <vt:lpstr>Wheel encoder</vt:lpstr>
      <vt:lpstr>Odometry from encoder counts</vt:lpstr>
      <vt:lpstr>Odometry, Systematic Errors</vt:lpstr>
      <vt:lpstr>Odometry, Non-systematic Errors</vt:lpstr>
      <vt:lpstr>Odometry in practice</vt:lpstr>
      <vt:lpstr>Robot Odometry in ROS</vt:lpstr>
      <vt:lpstr>Enhanced Odometry</vt:lpstr>
      <vt:lpstr>Simplified Turtlesim Odometry</vt:lpstr>
      <vt:lpstr>Steering</vt:lpstr>
      <vt:lpstr>Point and Shoot</vt:lpstr>
      <vt:lpstr>Polar coordinates</vt:lpstr>
      <vt:lpstr>Polar coordinates - ATAN2</vt:lpstr>
      <vt:lpstr>Smooth Trajectory</vt:lpstr>
      <vt:lpstr>Feedback Control</vt:lpstr>
      <vt:lpstr>Smooth Trajectory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4</dc:title>
  <dc:creator>Eric</dc:creator>
  <cp:lastModifiedBy>Dortmans,Eric H.M.J.M.</cp:lastModifiedBy>
  <cp:revision>546</cp:revision>
  <dcterms:created xsi:type="dcterms:W3CDTF">2012-08-27T13:43:15Z</dcterms:created>
  <dcterms:modified xsi:type="dcterms:W3CDTF">2016-09-13T12:55:38Z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