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75" r:id="rId3"/>
    <p:sldId id="382" r:id="rId4"/>
    <p:sldId id="388" r:id="rId5"/>
    <p:sldId id="383" r:id="rId6"/>
    <p:sldId id="384" r:id="rId7"/>
    <p:sldId id="378" r:id="rId8"/>
    <p:sldId id="379" r:id="rId9"/>
    <p:sldId id="380" r:id="rId10"/>
    <p:sldId id="381" r:id="rId11"/>
    <p:sldId id="387" r:id="rId12"/>
    <p:sldId id="386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msg/Pat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d3d.com/cwr/steer/PathFollow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Robotics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Following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Pure </a:t>
            </a:r>
            <a:r>
              <a:rPr lang="nl-NL" dirty="0" err="1" smtClean="0"/>
              <a:t>Pursuit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Derivation</a:t>
            </a:r>
            <a:endParaRPr lang="nl-NL" dirty="0" smtClean="0"/>
          </a:p>
          <a:p>
            <a:pPr lvl="1"/>
            <a:r>
              <a:rPr lang="nl-NL" dirty="0" smtClean="0"/>
              <a:t>x</a:t>
            </a:r>
            <a:r>
              <a:rPr lang="nl-NL" baseline="30000" dirty="0" smtClean="0"/>
              <a:t>2</a:t>
            </a:r>
            <a:r>
              <a:rPr lang="nl-NL" dirty="0" smtClean="0"/>
              <a:t>+y</a:t>
            </a:r>
            <a:r>
              <a:rPr lang="nl-NL" baseline="30000" dirty="0" smtClean="0"/>
              <a:t>2</a:t>
            </a:r>
            <a:r>
              <a:rPr lang="nl-NL" dirty="0" smtClean="0"/>
              <a:t>=L</a:t>
            </a:r>
            <a:r>
              <a:rPr lang="nl-NL" baseline="30000" dirty="0" smtClean="0"/>
              <a:t>2</a:t>
            </a:r>
            <a:r>
              <a:rPr lang="nl-NL" dirty="0" smtClean="0"/>
              <a:t> </a:t>
            </a:r>
            <a:r>
              <a:rPr lang="nl-NL" dirty="0" smtClean="0">
                <a:sym typeface="Wingdings" pitchFamily="2" charset="2"/>
              </a:rPr>
              <a:t> x</a:t>
            </a:r>
            <a:r>
              <a:rPr lang="nl-NL" baseline="30000" dirty="0" smtClean="0">
                <a:sym typeface="Wingdings" pitchFamily="2" charset="2"/>
              </a:rPr>
              <a:t>2</a:t>
            </a:r>
            <a:r>
              <a:rPr lang="nl-NL" dirty="0" smtClean="0">
                <a:sym typeface="Wingdings" pitchFamily="2" charset="2"/>
              </a:rPr>
              <a:t>=L</a:t>
            </a:r>
            <a:r>
              <a:rPr lang="nl-NL" baseline="30000" dirty="0" smtClean="0">
                <a:sym typeface="Wingdings" pitchFamily="2" charset="2"/>
              </a:rPr>
              <a:t>2</a:t>
            </a:r>
            <a:r>
              <a:rPr lang="nl-NL" dirty="0" smtClean="0">
                <a:sym typeface="Wingdings" pitchFamily="2" charset="2"/>
              </a:rPr>
              <a:t>-y</a:t>
            </a:r>
            <a:r>
              <a:rPr lang="nl-NL" baseline="30000" dirty="0" smtClean="0">
                <a:sym typeface="Wingdings" pitchFamily="2" charset="2"/>
              </a:rPr>
              <a:t>2</a:t>
            </a:r>
            <a:endParaRPr lang="nl-NL" baseline="30000" dirty="0"/>
          </a:p>
          <a:p>
            <a:pPr lvl="1"/>
            <a:r>
              <a:rPr lang="nl-NL" dirty="0" smtClean="0"/>
              <a:t>R=</a:t>
            </a:r>
            <a:r>
              <a:rPr lang="nl-NL" dirty="0" err="1" smtClean="0"/>
              <a:t>d+y</a:t>
            </a:r>
            <a:r>
              <a:rPr lang="nl-NL" dirty="0" smtClean="0"/>
              <a:t> </a:t>
            </a:r>
            <a:r>
              <a:rPr lang="nl-NL" dirty="0" smtClean="0">
                <a:sym typeface="Wingdings" pitchFamily="2" charset="2"/>
              </a:rPr>
              <a:t> d=</a:t>
            </a:r>
            <a:r>
              <a:rPr lang="nl-NL" dirty="0" err="1" smtClean="0">
                <a:sym typeface="Wingdings" pitchFamily="2" charset="2"/>
              </a:rPr>
              <a:t>R-y</a:t>
            </a:r>
            <a:r>
              <a:rPr lang="nl-NL" dirty="0" smtClean="0">
                <a:sym typeface="Wingdings" pitchFamily="2" charset="2"/>
              </a:rPr>
              <a:t>  d</a:t>
            </a:r>
            <a:r>
              <a:rPr lang="nl-NL" baseline="30000" dirty="0" smtClean="0">
                <a:sym typeface="Wingdings" pitchFamily="2" charset="2"/>
              </a:rPr>
              <a:t>2</a:t>
            </a:r>
            <a:r>
              <a:rPr lang="nl-NL" dirty="0" smtClean="0">
                <a:sym typeface="Wingdings" pitchFamily="2" charset="2"/>
              </a:rPr>
              <a:t>=R</a:t>
            </a:r>
            <a:r>
              <a:rPr lang="nl-NL" baseline="30000" dirty="0" smtClean="0">
                <a:sym typeface="Wingdings" pitchFamily="2" charset="2"/>
              </a:rPr>
              <a:t>2</a:t>
            </a:r>
            <a:r>
              <a:rPr lang="nl-NL" dirty="0" smtClean="0">
                <a:sym typeface="Wingdings" pitchFamily="2" charset="2"/>
              </a:rPr>
              <a:t>-2Ry+y</a:t>
            </a:r>
            <a:r>
              <a:rPr lang="nl-NL" baseline="30000" dirty="0" smtClean="0">
                <a:sym typeface="Wingdings" pitchFamily="2" charset="2"/>
              </a:rPr>
              <a:t>2</a:t>
            </a:r>
            <a:endParaRPr lang="nl-NL" baseline="30000" dirty="0"/>
          </a:p>
          <a:p>
            <a:pPr lvl="1"/>
            <a:r>
              <a:rPr lang="nl-NL" dirty="0" smtClean="0"/>
              <a:t>R</a:t>
            </a:r>
            <a:r>
              <a:rPr lang="nl-NL" baseline="30000" dirty="0"/>
              <a:t>2</a:t>
            </a:r>
            <a:r>
              <a:rPr lang="nl-NL" dirty="0" smtClean="0"/>
              <a:t> = d</a:t>
            </a:r>
            <a:r>
              <a:rPr lang="nl-NL" baseline="30000" dirty="0" smtClean="0"/>
              <a:t>2</a:t>
            </a:r>
            <a:r>
              <a:rPr lang="nl-NL" dirty="0" smtClean="0"/>
              <a:t>+x</a:t>
            </a:r>
            <a:r>
              <a:rPr lang="nl-NL" baseline="30000" dirty="0" smtClean="0"/>
              <a:t>2</a:t>
            </a:r>
            <a:r>
              <a:rPr lang="nl-NL" dirty="0" smtClean="0"/>
              <a:t> </a:t>
            </a:r>
            <a:r>
              <a:rPr lang="nl-NL" dirty="0" smtClean="0">
                <a:sym typeface="Wingdings" pitchFamily="2" charset="2"/>
              </a:rPr>
              <a:t> </a:t>
            </a: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=R</a:t>
            </a:r>
            <a:r>
              <a:rPr lang="nl-NL" baseline="30000" dirty="0" smtClean="0"/>
              <a:t>2</a:t>
            </a:r>
            <a:r>
              <a:rPr lang="nl-NL" dirty="0" smtClean="0"/>
              <a:t>-2Ry+y</a:t>
            </a:r>
            <a:r>
              <a:rPr lang="nl-NL" baseline="30000" dirty="0" smtClean="0"/>
              <a:t>2</a:t>
            </a:r>
            <a:r>
              <a:rPr lang="nl-NL" dirty="0" smtClean="0"/>
              <a:t>+L</a:t>
            </a:r>
            <a:r>
              <a:rPr lang="nl-NL" baseline="30000" dirty="0" smtClean="0"/>
              <a:t>2</a:t>
            </a:r>
            <a:r>
              <a:rPr lang="nl-NL" dirty="0" smtClean="0"/>
              <a:t>-y</a:t>
            </a:r>
            <a:r>
              <a:rPr lang="nl-NL" baseline="30000" dirty="0" smtClean="0"/>
              <a:t>2</a:t>
            </a:r>
            <a:r>
              <a:rPr lang="nl-NL" dirty="0" smtClean="0"/>
              <a:t> </a:t>
            </a:r>
            <a:r>
              <a:rPr lang="nl-NL" dirty="0" smtClean="0">
                <a:sym typeface="Wingdings" pitchFamily="2" charset="2"/>
              </a:rPr>
              <a:t> R=L</a:t>
            </a:r>
            <a:r>
              <a:rPr lang="nl-NL" baseline="30000" dirty="0" smtClean="0">
                <a:sym typeface="Wingdings" pitchFamily="2" charset="2"/>
              </a:rPr>
              <a:t>2</a:t>
            </a:r>
            <a:r>
              <a:rPr lang="nl-NL" dirty="0" smtClean="0">
                <a:sym typeface="Wingdings" pitchFamily="2" charset="2"/>
              </a:rPr>
              <a:t>/2y </a:t>
            </a:r>
          </a:p>
          <a:p>
            <a:pPr lvl="1"/>
            <a:endParaRPr lang="nl-NL" dirty="0">
              <a:sym typeface="Wingdings" pitchFamily="2" charset="2"/>
            </a:endParaRPr>
          </a:p>
          <a:p>
            <a:pPr lvl="1"/>
            <a:r>
              <a:rPr lang="nl-NL" dirty="0" smtClean="0">
                <a:sym typeface="Wingdings" pitchFamily="2" charset="2"/>
              </a:rPr>
              <a:t>C = 1/R = 2y/L</a:t>
            </a:r>
            <a:r>
              <a:rPr lang="nl-NL" baseline="30000" dirty="0" smtClean="0">
                <a:sym typeface="Wingdings" pitchFamily="2" charset="2"/>
              </a:rPr>
              <a:t>2</a:t>
            </a:r>
            <a:endParaRPr lang="nl-NL" baseline="30000" dirty="0"/>
          </a:p>
          <a:p>
            <a:endParaRPr lang="en-US" dirty="0" smtClean="0"/>
          </a:p>
          <a:p>
            <a:pPr lvl="1"/>
            <a:r>
              <a:rPr lang="en-US" dirty="0" smtClean="0"/>
              <a:t>v =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 = </a:t>
            </a:r>
            <a:r>
              <a:rPr lang="en-US" dirty="0" smtClean="0"/>
              <a:t>C </a:t>
            </a:r>
            <a:r>
              <a:rPr lang="en-US" dirty="0"/>
              <a:t>* v</a:t>
            </a:r>
            <a:endParaRPr lang="nl-NL" dirty="0"/>
          </a:p>
          <a:p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4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And</a:t>
            </a:r>
            <a:r>
              <a:rPr lang="nl-NL" dirty="0"/>
              <a:t> </a:t>
            </a:r>
            <a:r>
              <a:rPr lang="nl-NL" dirty="0" err="1" smtClean="0"/>
              <a:t>others</a:t>
            </a:r>
            <a:r>
              <a:rPr lang="nl-NL" dirty="0" smtClean="0"/>
              <a:t>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take care of </a:t>
            </a:r>
            <a:r>
              <a:rPr lang="nl-NL" dirty="0" err="1" smtClean="0"/>
              <a:t>specific</a:t>
            </a:r>
            <a:r>
              <a:rPr lang="nl-NL" dirty="0" smtClean="0"/>
              <a:t> robot </a:t>
            </a:r>
            <a:r>
              <a:rPr lang="nl-NL" dirty="0" err="1" smtClean="0"/>
              <a:t>limitations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That</a:t>
            </a:r>
            <a:r>
              <a:rPr lang="nl-NL" dirty="0" smtClean="0"/>
              <a:t> are </a:t>
            </a:r>
            <a:r>
              <a:rPr lang="nl-NL" dirty="0" err="1" smtClean="0"/>
              <a:t>specialized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 robot </a:t>
            </a:r>
            <a:r>
              <a:rPr lang="nl-NL" dirty="0" err="1" smtClean="0"/>
              <a:t>application</a:t>
            </a:r>
            <a:endParaRPr lang="nl-NL" dirty="0"/>
          </a:p>
          <a:p>
            <a:pPr lvl="1"/>
            <a:r>
              <a:rPr lang="nl-NL" dirty="0" smtClean="0"/>
              <a:t>E.g. </a:t>
            </a:r>
            <a:r>
              <a:rPr lang="nl-NL" dirty="0" err="1" smtClean="0"/>
              <a:t>Robocup</a:t>
            </a:r>
            <a:r>
              <a:rPr lang="nl-NL" dirty="0" smtClean="0"/>
              <a:t> MSL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507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Navigation</a:t>
            </a:r>
            <a:r>
              <a:rPr lang="nl-NL" dirty="0" smtClean="0"/>
              <a:t> stack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95972" y="4221088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 smtClean="0"/>
              <a:t>local_planner</a:t>
            </a:r>
            <a:endParaRPr lang="nl-NL" sz="1100" b="1" dirty="0"/>
          </a:p>
        </p:txBody>
      </p:sp>
      <p:sp>
        <p:nvSpPr>
          <p:cNvPr id="6" name="Ovaal 5"/>
          <p:cNvSpPr/>
          <p:nvPr/>
        </p:nvSpPr>
        <p:spPr>
          <a:xfrm>
            <a:off x="2595972" y="2132856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 smtClean="0"/>
              <a:t>global_planner</a:t>
            </a:r>
            <a:endParaRPr lang="nl-NL" sz="1100" b="1" dirty="0"/>
          </a:p>
        </p:txBody>
      </p:sp>
      <p:cxnSp>
        <p:nvCxnSpPr>
          <p:cNvPr id="7" name="Rechte verbindingslijn met pijl 6"/>
          <p:cNvCxnSpPr>
            <a:endCxn id="4" idx="0"/>
          </p:cNvCxnSpPr>
          <p:nvPr/>
        </p:nvCxnSpPr>
        <p:spPr>
          <a:xfrm>
            <a:off x="4360168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23" idx="2"/>
          </p:cNvCxnSpPr>
          <p:nvPr/>
        </p:nvCxnSpPr>
        <p:spPr>
          <a:xfrm>
            <a:off x="4351784" y="1658417"/>
            <a:ext cx="8385" cy="474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4489816" y="3738227"/>
            <a:ext cx="8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>
                <a:solidFill>
                  <a:schemeClr val="accent1"/>
                </a:solidFill>
              </a:rPr>
              <a:t>Path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697728" y="1196752"/>
            <a:ext cx="13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goal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360168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479912" y="6240610"/>
            <a:ext cx="17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4489816" y="5826459"/>
            <a:ext cx="8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accent1"/>
                </a:solidFill>
              </a:rPr>
              <a:t>Twist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9" name="Rechte verbindingslijn met pijl 8"/>
          <p:cNvCxnSpPr>
            <a:endCxn id="4" idx="2"/>
          </p:cNvCxnSpPr>
          <p:nvPr/>
        </p:nvCxnSpPr>
        <p:spPr>
          <a:xfrm>
            <a:off x="1907704" y="5013176"/>
            <a:ext cx="688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>
            <a:off x="1907704" y="2924944"/>
            <a:ext cx="688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1187624" y="266333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1187624" y="47251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2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PATH FOLLOWING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follow a </a:t>
            </a:r>
            <a:r>
              <a:rPr lang="nl-NL" dirty="0" err="1"/>
              <a:t>path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1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Path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</a:t>
            </a:r>
            <a:r>
              <a:rPr lang="en-GB" dirty="0" smtClean="0"/>
              <a:t>array </a:t>
            </a:r>
            <a:r>
              <a:rPr lang="en-GB" dirty="0"/>
              <a:t>of poses </a:t>
            </a:r>
            <a:r>
              <a:rPr lang="en-GB" dirty="0" smtClean="0"/>
              <a:t>(waypoints) that </a:t>
            </a:r>
            <a:r>
              <a:rPr lang="en-GB" dirty="0"/>
              <a:t>represents a Path for a robot to </a:t>
            </a:r>
            <a:r>
              <a:rPr lang="en-GB" dirty="0" smtClean="0"/>
              <a:t>follow</a:t>
            </a:r>
          </a:p>
        </p:txBody>
      </p:sp>
      <p:sp>
        <p:nvSpPr>
          <p:cNvPr id="3" name="Rechthoek 2"/>
          <p:cNvSpPr/>
          <p:nvPr/>
        </p:nvSpPr>
        <p:spPr>
          <a:xfrm>
            <a:off x="1693524" y="1115452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http://docs.ros.org/api/nav_msgs/html/msg/Path.html</a:t>
            </a:r>
            <a:endParaRPr lang="en-GB" dirty="0"/>
          </a:p>
        </p:txBody>
      </p:sp>
      <p:grpSp>
        <p:nvGrpSpPr>
          <p:cNvPr id="38" name="Groep 37"/>
          <p:cNvGrpSpPr/>
          <p:nvPr/>
        </p:nvGrpSpPr>
        <p:grpSpPr>
          <a:xfrm>
            <a:off x="1949869" y="3501008"/>
            <a:ext cx="5244261" cy="1721411"/>
            <a:chOff x="1978235" y="3834621"/>
            <a:chExt cx="5244261" cy="1721411"/>
          </a:xfrm>
        </p:grpSpPr>
        <p:grpSp>
          <p:nvGrpSpPr>
            <p:cNvPr id="39" name="Groep 38"/>
            <p:cNvGrpSpPr/>
            <p:nvPr/>
          </p:nvGrpSpPr>
          <p:grpSpPr>
            <a:xfrm>
              <a:off x="1978235" y="3834621"/>
              <a:ext cx="4973110" cy="1721411"/>
              <a:chOff x="2336442" y="2420888"/>
              <a:chExt cx="4973110" cy="1721411"/>
            </a:xfrm>
          </p:grpSpPr>
          <p:sp>
            <p:nvSpPr>
              <p:cNvPr id="47" name="Ovaal 46"/>
              <p:cNvSpPr/>
              <p:nvPr/>
            </p:nvSpPr>
            <p:spPr>
              <a:xfrm>
                <a:off x="2336442" y="3607468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al 47"/>
              <p:cNvSpPr/>
              <p:nvPr/>
            </p:nvSpPr>
            <p:spPr>
              <a:xfrm>
                <a:off x="3588342" y="3944277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7092280" y="3706479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Ovaal 49"/>
              <p:cNvSpPr/>
              <p:nvPr/>
            </p:nvSpPr>
            <p:spPr>
              <a:xfrm>
                <a:off x="4468217" y="3018035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5297194" y="2420888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al 52"/>
              <p:cNvSpPr/>
              <p:nvPr/>
            </p:nvSpPr>
            <p:spPr>
              <a:xfrm>
                <a:off x="5949466" y="3099843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0" name="Rechte verbindingslijn met pijl 39"/>
            <p:cNvCxnSpPr/>
            <p:nvPr/>
          </p:nvCxnSpPr>
          <p:spPr>
            <a:xfrm>
              <a:off x="2083318" y="5125293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Rechte verbindingslijn met pijl 40"/>
            <p:cNvCxnSpPr/>
            <p:nvPr/>
          </p:nvCxnSpPr>
          <p:spPr>
            <a:xfrm rot="20658099">
              <a:off x="3347784" y="5436700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Rechte verbindingslijn met pijl 41"/>
            <p:cNvCxnSpPr/>
            <p:nvPr/>
          </p:nvCxnSpPr>
          <p:spPr>
            <a:xfrm flipV="1">
              <a:off x="4218646" y="4179968"/>
              <a:ext cx="214854" cy="3475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Rechte verbindingslijn met pijl 42"/>
            <p:cNvCxnSpPr/>
            <p:nvPr/>
          </p:nvCxnSpPr>
          <p:spPr>
            <a:xfrm>
              <a:off x="5047623" y="3933632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Rechte verbindingslijn met pijl 43"/>
            <p:cNvCxnSpPr/>
            <p:nvPr/>
          </p:nvCxnSpPr>
          <p:spPr>
            <a:xfrm rot="2792496">
              <a:off x="5644739" y="4739179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Rechte verbindingslijn met pijl 44"/>
            <p:cNvCxnSpPr/>
            <p:nvPr/>
          </p:nvCxnSpPr>
          <p:spPr>
            <a:xfrm rot="5400000" flipV="1">
              <a:off x="7040248" y="5036975"/>
              <a:ext cx="0" cy="36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Vrije vorm 45"/>
            <p:cNvSpPr/>
            <p:nvPr/>
          </p:nvSpPr>
          <p:spPr>
            <a:xfrm>
              <a:off x="2084453" y="3939039"/>
              <a:ext cx="4773547" cy="1560718"/>
            </a:xfrm>
            <a:custGeom>
              <a:avLst/>
              <a:gdLst>
                <a:gd name="connsiteX0" fmla="*/ 0 w 4747260"/>
                <a:gd name="connsiteY0" fmla="*/ 1181601 h 1535243"/>
                <a:gd name="connsiteX1" fmla="*/ 1257300 w 4747260"/>
                <a:gd name="connsiteY1" fmla="*/ 1509261 h 1535243"/>
                <a:gd name="connsiteX2" fmla="*/ 2125980 w 4747260"/>
                <a:gd name="connsiteY2" fmla="*/ 572001 h 1535243"/>
                <a:gd name="connsiteX3" fmla="*/ 2948940 w 4747260"/>
                <a:gd name="connsiteY3" fmla="*/ 501 h 1535243"/>
                <a:gd name="connsiteX4" fmla="*/ 3619500 w 4747260"/>
                <a:gd name="connsiteY4" fmla="*/ 663441 h 1535243"/>
                <a:gd name="connsiteX5" fmla="*/ 4747260 w 4747260"/>
                <a:gd name="connsiteY5" fmla="*/ 1280661 h 153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47260" h="1535243">
                  <a:moveTo>
                    <a:pt x="0" y="1181601"/>
                  </a:moveTo>
                  <a:cubicBezTo>
                    <a:pt x="451485" y="1396231"/>
                    <a:pt x="902970" y="1610861"/>
                    <a:pt x="1257300" y="1509261"/>
                  </a:cubicBezTo>
                  <a:cubicBezTo>
                    <a:pt x="1611630" y="1407661"/>
                    <a:pt x="1844040" y="823461"/>
                    <a:pt x="2125980" y="572001"/>
                  </a:cubicBezTo>
                  <a:cubicBezTo>
                    <a:pt x="2407920" y="320541"/>
                    <a:pt x="2700020" y="-14739"/>
                    <a:pt x="2948940" y="501"/>
                  </a:cubicBezTo>
                  <a:cubicBezTo>
                    <a:pt x="3197860" y="15741"/>
                    <a:pt x="3319780" y="450081"/>
                    <a:pt x="3619500" y="663441"/>
                  </a:cubicBezTo>
                  <a:cubicBezTo>
                    <a:pt x="3919220" y="876801"/>
                    <a:pt x="4559300" y="1175251"/>
                    <a:pt x="4747260" y="1280661"/>
                  </a:cubicBezTo>
                </a:path>
              </a:pathLst>
            </a:cu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630732" y="3841500"/>
            <a:ext cx="2838432" cy="2924044"/>
            <a:chOff x="396897" y="4898591"/>
            <a:chExt cx="1142229" cy="1511064"/>
          </a:xfrm>
        </p:grpSpPr>
        <p:cxnSp>
          <p:nvCxnSpPr>
            <p:cNvPr id="55" name="Rechte verbindingslijn met pijl 54"/>
            <p:cNvCxnSpPr/>
            <p:nvPr/>
          </p:nvCxnSpPr>
          <p:spPr>
            <a:xfrm flipV="1">
              <a:off x="472440" y="5151426"/>
              <a:ext cx="0" cy="107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/>
            <p:cNvCxnSpPr/>
            <p:nvPr/>
          </p:nvCxnSpPr>
          <p:spPr>
            <a:xfrm>
              <a:off x="467544" y="6226086"/>
              <a:ext cx="946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kstvak 57"/>
            <p:cNvSpPr txBox="1"/>
            <p:nvPr/>
          </p:nvSpPr>
          <p:spPr>
            <a:xfrm>
              <a:off x="396897" y="4898591"/>
              <a:ext cx="151086" cy="23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 smtClean="0"/>
                <a:t>y</a:t>
              </a:r>
              <a:endParaRPr lang="nl-NL" dirty="0"/>
            </a:p>
          </p:txBody>
        </p:sp>
        <p:sp>
          <p:nvSpPr>
            <p:cNvPr id="59" name="Tekstvak 58"/>
            <p:cNvSpPr txBox="1"/>
            <p:nvPr/>
          </p:nvSpPr>
          <p:spPr>
            <a:xfrm>
              <a:off x="1392303" y="6099303"/>
              <a:ext cx="146823" cy="23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 smtClean="0"/>
                <a:t>x</a:t>
              </a:r>
              <a:endParaRPr lang="nl-NL" dirty="0"/>
            </a:p>
          </p:txBody>
        </p:sp>
        <p:sp>
          <p:nvSpPr>
            <p:cNvPr id="60" name="Tekstvak 59"/>
            <p:cNvSpPr txBox="1"/>
            <p:nvPr/>
          </p:nvSpPr>
          <p:spPr>
            <a:xfrm>
              <a:off x="430523" y="6202889"/>
              <a:ext cx="325993" cy="20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 smtClean="0"/>
                <a:t>map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Map </a:t>
            </a:r>
            <a:r>
              <a:rPr lang="en-GB" dirty="0" smtClean="0"/>
              <a:t>versus </a:t>
            </a:r>
            <a:r>
              <a:rPr lang="en-GB" dirty="0"/>
              <a:t>Robot coordinates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Robot needs waypoints in </a:t>
            </a:r>
            <a:r>
              <a:rPr lang="en-GB" sz="2800" dirty="0" err="1" smtClean="0"/>
              <a:t>base_link</a:t>
            </a:r>
            <a:r>
              <a:rPr lang="en-GB" sz="2800" dirty="0" smtClean="0"/>
              <a:t> coordinates</a:t>
            </a:r>
            <a:endParaRPr lang="en-GB" sz="2800" dirty="0"/>
          </a:p>
        </p:txBody>
      </p:sp>
      <p:grpSp>
        <p:nvGrpSpPr>
          <p:cNvPr id="90" name="Groep 89"/>
          <p:cNvGrpSpPr/>
          <p:nvPr/>
        </p:nvGrpSpPr>
        <p:grpSpPr>
          <a:xfrm>
            <a:off x="630732" y="3841500"/>
            <a:ext cx="2838432" cy="2924044"/>
            <a:chOff x="396897" y="4898591"/>
            <a:chExt cx="1142229" cy="1511064"/>
          </a:xfrm>
        </p:grpSpPr>
        <p:cxnSp>
          <p:nvCxnSpPr>
            <p:cNvPr id="82" name="Rechte verbindingslijn met pijl 81"/>
            <p:cNvCxnSpPr/>
            <p:nvPr/>
          </p:nvCxnSpPr>
          <p:spPr>
            <a:xfrm flipV="1">
              <a:off x="472440" y="5151426"/>
              <a:ext cx="0" cy="107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Rechte verbindingslijn met pijl 83"/>
            <p:cNvCxnSpPr/>
            <p:nvPr/>
          </p:nvCxnSpPr>
          <p:spPr>
            <a:xfrm>
              <a:off x="467544" y="6226086"/>
              <a:ext cx="946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kstvak 84"/>
            <p:cNvSpPr txBox="1"/>
            <p:nvPr/>
          </p:nvSpPr>
          <p:spPr>
            <a:xfrm>
              <a:off x="396897" y="4898591"/>
              <a:ext cx="151086" cy="23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 smtClean="0"/>
                <a:t>y</a:t>
              </a:r>
              <a:endParaRPr lang="nl-NL" dirty="0"/>
            </a:p>
          </p:txBody>
        </p:sp>
        <p:sp>
          <p:nvSpPr>
            <p:cNvPr id="86" name="Tekstvak 85"/>
            <p:cNvSpPr txBox="1"/>
            <p:nvPr/>
          </p:nvSpPr>
          <p:spPr>
            <a:xfrm>
              <a:off x="1392303" y="6099303"/>
              <a:ext cx="146823" cy="23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 smtClean="0"/>
                <a:t>x</a:t>
              </a:r>
              <a:endParaRPr lang="nl-NL" dirty="0"/>
            </a:p>
          </p:txBody>
        </p:sp>
        <p:sp>
          <p:nvSpPr>
            <p:cNvPr id="88" name="Tekstvak 87"/>
            <p:cNvSpPr txBox="1"/>
            <p:nvPr/>
          </p:nvSpPr>
          <p:spPr>
            <a:xfrm>
              <a:off x="430523" y="6202889"/>
              <a:ext cx="325993" cy="20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 smtClean="0"/>
                <a:t>map</a:t>
              </a:r>
              <a:endParaRPr lang="nl-NL" dirty="0"/>
            </a:p>
          </p:txBody>
        </p:sp>
      </p:grpSp>
      <p:grpSp>
        <p:nvGrpSpPr>
          <p:cNvPr id="89" name="Groep 88"/>
          <p:cNvGrpSpPr/>
          <p:nvPr/>
        </p:nvGrpSpPr>
        <p:grpSpPr>
          <a:xfrm>
            <a:off x="3240804" y="3629111"/>
            <a:ext cx="5244261" cy="1721411"/>
            <a:chOff x="1978235" y="3834621"/>
            <a:chExt cx="5244261" cy="1721411"/>
          </a:xfrm>
        </p:grpSpPr>
        <p:grpSp>
          <p:nvGrpSpPr>
            <p:cNvPr id="16" name="Groep 15"/>
            <p:cNvGrpSpPr/>
            <p:nvPr/>
          </p:nvGrpSpPr>
          <p:grpSpPr>
            <a:xfrm>
              <a:off x="1978235" y="3834621"/>
              <a:ext cx="4973110" cy="1721411"/>
              <a:chOff x="2336442" y="2420888"/>
              <a:chExt cx="4973110" cy="1721411"/>
            </a:xfrm>
          </p:grpSpPr>
          <p:sp>
            <p:nvSpPr>
              <p:cNvPr id="18" name="Ovaal 17"/>
              <p:cNvSpPr/>
              <p:nvPr/>
            </p:nvSpPr>
            <p:spPr>
              <a:xfrm>
                <a:off x="2336442" y="3607468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3588342" y="3944277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al 19"/>
              <p:cNvSpPr/>
              <p:nvPr/>
            </p:nvSpPr>
            <p:spPr>
              <a:xfrm>
                <a:off x="7092280" y="3706479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Ovaal 20"/>
              <p:cNvSpPr/>
              <p:nvPr/>
            </p:nvSpPr>
            <p:spPr>
              <a:xfrm>
                <a:off x="4445458" y="3036546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al 21"/>
              <p:cNvSpPr/>
              <p:nvPr/>
            </p:nvSpPr>
            <p:spPr>
              <a:xfrm>
                <a:off x="5297194" y="2420888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al 25"/>
              <p:cNvSpPr/>
              <p:nvPr/>
            </p:nvSpPr>
            <p:spPr>
              <a:xfrm>
                <a:off x="5949466" y="3099843"/>
                <a:ext cx="217272" cy="19802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51" name="Rechte verbindingslijn met pijl 50"/>
            <p:cNvCxnSpPr/>
            <p:nvPr/>
          </p:nvCxnSpPr>
          <p:spPr>
            <a:xfrm>
              <a:off x="2083318" y="5125293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Rechte verbindingslijn met pijl 56"/>
            <p:cNvCxnSpPr/>
            <p:nvPr/>
          </p:nvCxnSpPr>
          <p:spPr>
            <a:xfrm rot="20658099">
              <a:off x="3347784" y="5436700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Rechte verbindingslijn met pijl 61"/>
            <p:cNvCxnSpPr/>
            <p:nvPr/>
          </p:nvCxnSpPr>
          <p:spPr>
            <a:xfrm flipV="1">
              <a:off x="4202491" y="4193132"/>
              <a:ext cx="214854" cy="3475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Rechte verbindingslijn met pijl 66"/>
            <p:cNvCxnSpPr/>
            <p:nvPr/>
          </p:nvCxnSpPr>
          <p:spPr>
            <a:xfrm>
              <a:off x="5047623" y="3933632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Rechte verbindingslijn met pijl 71"/>
            <p:cNvCxnSpPr/>
            <p:nvPr/>
          </p:nvCxnSpPr>
          <p:spPr>
            <a:xfrm rot="2792496">
              <a:off x="5644739" y="4739179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Rechte verbindingslijn met pijl 75"/>
            <p:cNvCxnSpPr/>
            <p:nvPr/>
          </p:nvCxnSpPr>
          <p:spPr>
            <a:xfrm rot="5400000" flipV="1">
              <a:off x="7040248" y="5036975"/>
              <a:ext cx="0" cy="36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Vrije vorm 79"/>
            <p:cNvSpPr/>
            <p:nvPr/>
          </p:nvSpPr>
          <p:spPr>
            <a:xfrm>
              <a:off x="2084453" y="3939039"/>
              <a:ext cx="4773547" cy="1560718"/>
            </a:xfrm>
            <a:custGeom>
              <a:avLst/>
              <a:gdLst>
                <a:gd name="connsiteX0" fmla="*/ 0 w 4747260"/>
                <a:gd name="connsiteY0" fmla="*/ 1181601 h 1535243"/>
                <a:gd name="connsiteX1" fmla="*/ 1257300 w 4747260"/>
                <a:gd name="connsiteY1" fmla="*/ 1509261 h 1535243"/>
                <a:gd name="connsiteX2" fmla="*/ 2125980 w 4747260"/>
                <a:gd name="connsiteY2" fmla="*/ 572001 h 1535243"/>
                <a:gd name="connsiteX3" fmla="*/ 2948940 w 4747260"/>
                <a:gd name="connsiteY3" fmla="*/ 501 h 1535243"/>
                <a:gd name="connsiteX4" fmla="*/ 3619500 w 4747260"/>
                <a:gd name="connsiteY4" fmla="*/ 663441 h 1535243"/>
                <a:gd name="connsiteX5" fmla="*/ 4747260 w 4747260"/>
                <a:gd name="connsiteY5" fmla="*/ 1280661 h 153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47260" h="1535243">
                  <a:moveTo>
                    <a:pt x="0" y="1181601"/>
                  </a:moveTo>
                  <a:cubicBezTo>
                    <a:pt x="451485" y="1396231"/>
                    <a:pt x="902970" y="1610861"/>
                    <a:pt x="1257300" y="1509261"/>
                  </a:cubicBezTo>
                  <a:cubicBezTo>
                    <a:pt x="1611630" y="1407661"/>
                    <a:pt x="1844040" y="823461"/>
                    <a:pt x="2125980" y="572001"/>
                  </a:cubicBezTo>
                  <a:cubicBezTo>
                    <a:pt x="2407920" y="320541"/>
                    <a:pt x="2700020" y="-14739"/>
                    <a:pt x="2948940" y="501"/>
                  </a:cubicBezTo>
                  <a:cubicBezTo>
                    <a:pt x="3197860" y="15741"/>
                    <a:pt x="3319780" y="450081"/>
                    <a:pt x="3619500" y="663441"/>
                  </a:cubicBezTo>
                  <a:cubicBezTo>
                    <a:pt x="3919220" y="876801"/>
                    <a:pt x="4559300" y="1175251"/>
                    <a:pt x="4747260" y="1280661"/>
                  </a:cubicBezTo>
                </a:path>
              </a:pathLst>
            </a:cu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/>
          <p:cNvGrpSpPr/>
          <p:nvPr/>
        </p:nvGrpSpPr>
        <p:grpSpPr>
          <a:xfrm>
            <a:off x="1274527" y="3443425"/>
            <a:ext cx="1161463" cy="1550543"/>
            <a:chOff x="224271" y="4578995"/>
            <a:chExt cx="1738041" cy="2147047"/>
          </a:xfrm>
        </p:grpSpPr>
        <p:cxnSp>
          <p:nvCxnSpPr>
            <p:cNvPr id="33" name="Rechte verbindingslijn met pijl 32"/>
            <p:cNvCxnSpPr/>
            <p:nvPr/>
          </p:nvCxnSpPr>
          <p:spPr>
            <a:xfrm flipV="1">
              <a:off x="472440" y="5151426"/>
              <a:ext cx="0" cy="107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met pijl 33"/>
            <p:cNvCxnSpPr/>
            <p:nvPr/>
          </p:nvCxnSpPr>
          <p:spPr>
            <a:xfrm>
              <a:off x="467544" y="6226086"/>
              <a:ext cx="946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kstvak 34"/>
            <p:cNvSpPr txBox="1"/>
            <p:nvPr/>
          </p:nvSpPr>
          <p:spPr>
            <a:xfrm>
              <a:off x="224271" y="4578995"/>
              <a:ext cx="696223" cy="63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 smtClean="0"/>
                <a:t>y’</a:t>
              </a:r>
              <a:endParaRPr lang="nl-NL" dirty="0"/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1323311" y="5876119"/>
              <a:ext cx="639001" cy="639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x</a:t>
              </a:r>
              <a:r>
                <a:rPr lang="nl-NL" sz="2400" dirty="0" smtClean="0"/>
                <a:t>’</a:t>
              </a:r>
              <a:endParaRPr lang="nl-NL" dirty="0"/>
            </a:p>
          </p:txBody>
        </p:sp>
        <p:sp>
          <p:nvSpPr>
            <p:cNvPr id="37" name="Tekstvak 36"/>
            <p:cNvSpPr txBox="1"/>
            <p:nvPr/>
          </p:nvSpPr>
          <p:spPr>
            <a:xfrm>
              <a:off x="349227" y="6172007"/>
              <a:ext cx="1500723" cy="55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 err="1" smtClean="0"/>
                <a:t>odom</a:t>
              </a:r>
              <a:endParaRPr lang="nl-NL" dirty="0"/>
            </a:p>
          </p:txBody>
        </p:sp>
      </p:grpSp>
      <p:grpSp>
        <p:nvGrpSpPr>
          <p:cNvPr id="43" name="Groep 42"/>
          <p:cNvGrpSpPr/>
          <p:nvPr/>
        </p:nvGrpSpPr>
        <p:grpSpPr>
          <a:xfrm>
            <a:off x="2289533" y="2598033"/>
            <a:ext cx="1274036" cy="1368852"/>
            <a:chOff x="2308289" y="3104598"/>
            <a:chExt cx="1274036" cy="1368852"/>
          </a:xfrm>
        </p:grpSpPr>
        <p:grpSp>
          <p:nvGrpSpPr>
            <p:cNvPr id="41" name="Groep 40"/>
            <p:cNvGrpSpPr/>
            <p:nvPr/>
          </p:nvGrpSpPr>
          <p:grpSpPr>
            <a:xfrm>
              <a:off x="2542208" y="3104598"/>
              <a:ext cx="1040117" cy="1152846"/>
              <a:chOff x="2604498" y="3271189"/>
              <a:chExt cx="1040117" cy="1152846"/>
            </a:xfrm>
          </p:grpSpPr>
          <p:sp>
            <p:nvSpPr>
              <p:cNvPr id="6" name="Ovaal 5"/>
              <p:cNvSpPr/>
              <p:nvPr/>
            </p:nvSpPr>
            <p:spPr>
              <a:xfrm>
                <a:off x="2604498" y="3538565"/>
                <a:ext cx="649232" cy="649232"/>
              </a:xfrm>
              <a:prstGeom prst="ellipse">
                <a:avLst/>
              </a:prstGeom>
              <a:ln w="381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5" name="Rechte verbindingslijn met pijl 14"/>
              <p:cNvCxnSpPr>
                <a:endCxn id="6" idx="5"/>
              </p:cNvCxnSpPr>
              <p:nvPr/>
            </p:nvCxnSpPr>
            <p:spPr>
              <a:xfrm>
                <a:off x="2901588" y="3847053"/>
                <a:ext cx="257064" cy="245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kstvak 51"/>
              <p:cNvSpPr txBox="1"/>
              <p:nvPr/>
            </p:nvSpPr>
            <p:spPr>
              <a:xfrm>
                <a:off x="3033782" y="3962370"/>
                <a:ext cx="5996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smtClean="0"/>
                  <a:t>x’’</a:t>
                </a:r>
                <a:endParaRPr lang="nl-NL" dirty="0"/>
              </a:p>
            </p:txBody>
          </p:sp>
          <p:cxnSp>
            <p:nvCxnSpPr>
              <p:cNvPr id="23" name="Rechte verbindingslijn met pijl 22"/>
              <p:cNvCxnSpPr/>
              <p:nvPr/>
            </p:nvCxnSpPr>
            <p:spPr>
              <a:xfrm flipV="1">
                <a:off x="2925532" y="3627533"/>
                <a:ext cx="233912" cy="219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kstvak 62"/>
              <p:cNvSpPr txBox="1"/>
              <p:nvPr/>
            </p:nvSpPr>
            <p:spPr>
              <a:xfrm>
                <a:off x="3065583" y="3271189"/>
                <a:ext cx="579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smtClean="0"/>
                  <a:t>y’’</a:t>
                </a:r>
                <a:endParaRPr lang="nl-NL" dirty="0"/>
              </a:p>
            </p:txBody>
          </p:sp>
        </p:grpSp>
        <p:sp>
          <p:nvSpPr>
            <p:cNvPr id="66" name="Tekstvak 65"/>
            <p:cNvSpPr txBox="1"/>
            <p:nvPr/>
          </p:nvSpPr>
          <p:spPr>
            <a:xfrm>
              <a:off x="2308289" y="4073340"/>
              <a:ext cx="1255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 err="1"/>
                <a:t>b</a:t>
              </a:r>
              <a:r>
                <a:rPr lang="nl-NL" sz="2000" dirty="0" err="1" smtClean="0"/>
                <a:t>ase_link</a:t>
              </a:r>
              <a:endParaRPr lang="nl-NL" dirty="0"/>
            </a:p>
          </p:txBody>
        </p:sp>
      </p:grpSp>
      <p:cxnSp>
        <p:nvCxnSpPr>
          <p:cNvPr id="46" name="Rechte verbindingslijn met pijl 45"/>
          <p:cNvCxnSpPr/>
          <p:nvPr/>
        </p:nvCxnSpPr>
        <p:spPr>
          <a:xfrm flipV="1">
            <a:off x="818456" y="4632691"/>
            <a:ext cx="618641" cy="17631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/>
          <p:cNvCxnSpPr/>
          <p:nvPr/>
        </p:nvCxnSpPr>
        <p:spPr>
          <a:xfrm flipV="1">
            <a:off x="1422028" y="3202960"/>
            <a:ext cx="1414709" cy="142973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21" idx="3"/>
          </p:cNvCxnSpPr>
          <p:nvPr/>
        </p:nvCxnSpPr>
        <p:spPr>
          <a:xfrm flipV="1">
            <a:off x="795697" y="4413791"/>
            <a:ext cx="4585942" cy="200054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2330499" y="2279355"/>
            <a:ext cx="116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ROBOT</a:t>
            </a:r>
            <a:endParaRPr lang="nl-NL" dirty="0"/>
          </a:p>
        </p:txBody>
      </p:sp>
      <p:sp>
        <p:nvSpPr>
          <p:cNvPr id="45" name="Tekstvak 44"/>
          <p:cNvSpPr txBox="1"/>
          <p:nvPr/>
        </p:nvSpPr>
        <p:spPr>
          <a:xfrm>
            <a:off x="5906166" y="3061170"/>
            <a:ext cx="94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PATH</a:t>
            </a:r>
            <a:endParaRPr lang="nl-NL" dirty="0"/>
          </a:p>
        </p:txBody>
      </p:sp>
      <p:cxnSp>
        <p:nvCxnSpPr>
          <p:cNvPr id="17" name="Rechte verbindingslijn met pijl 16"/>
          <p:cNvCxnSpPr>
            <a:endCxn id="21" idx="1"/>
          </p:cNvCxnSpPr>
          <p:nvPr/>
        </p:nvCxnSpPr>
        <p:spPr>
          <a:xfrm>
            <a:off x="2836737" y="3202960"/>
            <a:ext cx="2544902" cy="1070809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First Idea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Steer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waypoint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waypoint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Point-</a:t>
            </a:r>
            <a:r>
              <a:rPr lang="nl-NL" dirty="0" err="1" smtClean="0"/>
              <a:t>and</a:t>
            </a:r>
            <a:r>
              <a:rPr lang="nl-NL" dirty="0"/>
              <a:t>-</a:t>
            </a:r>
            <a:r>
              <a:rPr lang="nl-NL" dirty="0" err="1" smtClean="0"/>
              <a:t>shoot</a:t>
            </a:r>
            <a:endParaRPr lang="nl-NL" dirty="0" smtClean="0"/>
          </a:p>
          <a:p>
            <a:pPr lvl="1"/>
            <a:r>
              <a:rPr lang="nl-NL" dirty="0" err="1" smtClean="0"/>
              <a:t>Servoing</a:t>
            </a:r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Disadvantages</a:t>
            </a:r>
            <a:endParaRPr lang="nl-NL" dirty="0" smtClean="0"/>
          </a:p>
          <a:p>
            <a:pPr lvl="1"/>
            <a:r>
              <a:rPr lang="nl-NL" dirty="0" smtClean="0"/>
              <a:t>“</a:t>
            </a:r>
            <a:r>
              <a:rPr lang="nl-NL" dirty="0" err="1" smtClean="0"/>
              <a:t>Jerk</a:t>
            </a:r>
            <a:r>
              <a:rPr lang="nl-NL" dirty="0" smtClean="0"/>
              <a:t>”: stop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accelerate</a:t>
            </a:r>
            <a:r>
              <a:rPr lang="nl-NL" dirty="0" smtClean="0"/>
              <a:t> at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waypoint</a:t>
            </a:r>
            <a:endParaRPr lang="nl-NL" dirty="0"/>
          </a:p>
        </p:txBody>
      </p:sp>
      <p:grpSp>
        <p:nvGrpSpPr>
          <p:cNvPr id="24" name="Groep 23"/>
          <p:cNvGrpSpPr/>
          <p:nvPr/>
        </p:nvGrpSpPr>
        <p:grpSpPr>
          <a:xfrm>
            <a:off x="2337919" y="2420888"/>
            <a:ext cx="4971633" cy="1681625"/>
            <a:chOff x="2337919" y="2420888"/>
            <a:chExt cx="4971633" cy="1681625"/>
          </a:xfrm>
        </p:grpSpPr>
        <p:cxnSp>
          <p:nvCxnSpPr>
            <p:cNvPr id="28" name="Rechte verbindingslijn met pijl 27"/>
            <p:cNvCxnSpPr>
              <a:stCxn id="9" idx="5"/>
              <a:endCxn id="26" idx="1"/>
            </p:cNvCxnSpPr>
            <p:nvPr/>
          </p:nvCxnSpPr>
          <p:spPr>
            <a:xfrm>
              <a:off x="5482647" y="2589910"/>
              <a:ext cx="498638" cy="538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al 4"/>
            <p:cNvSpPr/>
            <p:nvPr/>
          </p:nvSpPr>
          <p:spPr>
            <a:xfrm>
              <a:off x="2337919" y="3574373"/>
              <a:ext cx="217272" cy="19802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al 5"/>
            <p:cNvSpPr/>
            <p:nvPr/>
          </p:nvSpPr>
          <p:spPr>
            <a:xfrm>
              <a:off x="3578566" y="3904491"/>
              <a:ext cx="217272" cy="19802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al 6"/>
            <p:cNvSpPr/>
            <p:nvPr/>
          </p:nvSpPr>
          <p:spPr>
            <a:xfrm>
              <a:off x="7092280" y="3706479"/>
              <a:ext cx="217272" cy="19802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al 7"/>
            <p:cNvSpPr/>
            <p:nvPr/>
          </p:nvSpPr>
          <p:spPr>
            <a:xfrm>
              <a:off x="4461164" y="3000832"/>
              <a:ext cx="217272" cy="19802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al 8"/>
            <p:cNvSpPr/>
            <p:nvPr/>
          </p:nvSpPr>
          <p:spPr>
            <a:xfrm>
              <a:off x="5297194" y="2420888"/>
              <a:ext cx="217272" cy="19802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Rechte verbindingslijn met pijl 9"/>
            <p:cNvCxnSpPr/>
            <p:nvPr/>
          </p:nvCxnSpPr>
          <p:spPr>
            <a:xfrm>
              <a:off x="2543314" y="3716013"/>
              <a:ext cx="1035252" cy="287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met pijl 16"/>
            <p:cNvCxnSpPr>
              <a:stCxn id="6" idx="7"/>
              <a:endCxn id="8" idx="3"/>
            </p:cNvCxnSpPr>
            <p:nvPr/>
          </p:nvCxnSpPr>
          <p:spPr>
            <a:xfrm flipV="1">
              <a:off x="3764019" y="3169854"/>
              <a:ext cx="728964" cy="763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met pijl 19"/>
            <p:cNvCxnSpPr>
              <a:stCxn id="8" idx="7"/>
              <a:endCxn id="9" idx="3"/>
            </p:cNvCxnSpPr>
            <p:nvPr/>
          </p:nvCxnSpPr>
          <p:spPr>
            <a:xfrm flipV="1">
              <a:off x="4646617" y="2589910"/>
              <a:ext cx="682396" cy="439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al 25"/>
            <p:cNvSpPr/>
            <p:nvPr/>
          </p:nvSpPr>
          <p:spPr>
            <a:xfrm>
              <a:off x="5949466" y="3099843"/>
              <a:ext cx="217272" cy="19802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1" name="Rechte verbindingslijn met pijl 40"/>
            <p:cNvCxnSpPr>
              <a:stCxn id="26" idx="5"/>
              <a:endCxn id="7" idx="2"/>
            </p:cNvCxnSpPr>
            <p:nvPr/>
          </p:nvCxnSpPr>
          <p:spPr>
            <a:xfrm>
              <a:off x="6134919" y="3268865"/>
              <a:ext cx="957361" cy="536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5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Better</a:t>
            </a:r>
            <a:r>
              <a:rPr lang="nl-NL" dirty="0" smtClean="0"/>
              <a:t> 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Drive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do</a:t>
            </a:r>
          </a:p>
          <a:p>
            <a:pPr lvl="1"/>
            <a:r>
              <a:rPr lang="nl-NL" dirty="0" smtClean="0"/>
              <a:t>Follow look </a:t>
            </a:r>
            <a:r>
              <a:rPr lang="nl-NL" dirty="0" err="1" smtClean="0"/>
              <a:t>ahead</a:t>
            </a:r>
            <a:r>
              <a:rPr lang="nl-NL" dirty="0" smtClean="0"/>
              <a:t> point (“</a:t>
            </a:r>
            <a:r>
              <a:rPr lang="nl-NL" dirty="0" err="1" smtClean="0"/>
              <a:t>carrot</a:t>
            </a:r>
            <a:r>
              <a:rPr lang="nl-NL" dirty="0" smtClean="0"/>
              <a:t>”)</a:t>
            </a:r>
          </a:p>
        </p:txBody>
      </p:sp>
      <p:sp>
        <p:nvSpPr>
          <p:cNvPr id="4" name="Rechthoek 3"/>
          <p:cNvSpPr/>
          <p:nvPr/>
        </p:nvSpPr>
        <p:spPr>
          <a:xfrm>
            <a:off x="2051720" y="1268760"/>
            <a:ext cx="5383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http://www.red3d.com/cwr/steer/PathFollow.html</a:t>
            </a:r>
            <a:endParaRPr lang="en-GB" dirty="0"/>
          </a:p>
        </p:txBody>
      </p:sp>
      <p:pic>
        <p:nvPicPr>
          <p:cNvPr id="5" name="Picture 2" descr="http://3.bp.blogspot.com/_tFhSXJcjg48/SfTV7wIxArI/AAAAAAAAE6Q/HWvWUkKUDOw/s400/carrot-following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5" y="2852936"/>
            <a:ext cx="5000310" cy="39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5707628" y="3645024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Cutting </a:t>
            </a:r>
            <a:r>
              <a:rPr lang="en-US" sz="2800" dirty="0" smtClean="0"/>
              <a:t>corners 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13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Follow-the-</a:t>
            </a:r>
            <a:r>
              <a:rPr lang="nl-NL" dirty="0" err="1" smtClean="0"/>
              <a:t>Carrot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Steer towards carrot: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 = </a:t>
            </a:r>
            <a:r>
              <a:rPr lang="en-US" dirty="0" smtClean="0"/>
              <a:t>k </a:t>
            </a:r>
            <a:r>
              <a:rPr lang="en-US" dirty="0"/>
              <a:t>* </a:t>
            </a:r>
            <a:r>
              <a:rPr lang="en-US" dirty="0" smtClean="0"/>
              <a:t>e</a:t>
            </a:r>
            <a:endParaRPr lang="nl-NL" dirty="0"/>
          </a:p>
          <a:p>
            <a:endParaRPr lang="en-US" dirty="0" smtClean="0"/>
          </a:p>
        </p:txBody>
      </p:sp>
      <p:pic>
        <p:nvPicPr>
          <p:cNvPr id="21508" name="Picture 4" descr="http://2.bp.blogspot.com/_tFhSXJcjg48/SfR5VgltTxI/AAAAAAAAE6A/6L6AbR9yJQQ/s400/carrot-follow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512418" cy="40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og 6"/>
          <p:cNvSpPr/>
          <p:nvPr/>
        </p:nvSpPr>
        <p:spPr>
          <a:xfrm rot="16200000">
            <a:off x="4311250" y="3977782"/>
            <a:ext cx="650773" cy="705331"/>
          </a:xfrm>
          <a:prstGeom prst="arc">
            <a:avLst>
              <a:gd name="adj1" fmla="val 17173712"/>
              <a:gd name="adj2" fmla="val 1921051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hoek 5"/>
          <p:cNvSpPr/>
          <p:nvPr/>
        </p:nvSpPr>
        <p:spPr>
          <a:xfrm>
            <a:off x="4427984" y="1556792"/>
            <a:ext cx="180020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r>
              <a:rPr lang="nl-NL" dirty="0" smtClean="0"/>
              <a:t>: Pure </a:t>
            </a:r>
            <a:r>
              <a:rPr lang="nl-NL" dirty="0" err="1"/>
              <a:t>P</a:t>
            </a:r>
            <a:r>
              <a:rPr lang="nl-NL" dirty="0" err="1" smtClean="0"/>
              <a:t>ursuit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ICC such </a:t>
            </a:r>
            <a:r>
              <a:rPr lang="en-US" dirty="0"/>
              <a:t>that robot </a:t>
            </a:r>
            <a:r>
              <a:rPr lang="en-US" dirty="0" smtClean="0"/>
              <a:t>curves to </a:t>
            </a:r>
            <a:r>
              <a:rPr lang="en-US" dirty="0"/>
              <a:t>carrot</a:t>
            </a:r>
          </a:p>
          <a:p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716796" cy="471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4355976" y="53012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ICC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6732240" y="4221088"/>
            <a:ext cx="259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L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076056" y="4211796"/>
            <a:ext cx="259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R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088325" y="5939988"/>
            <a:ext cx="259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R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5483815" y="2636912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err="1" smtClean="0"/>
              <a:t>Carrot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2195736" y="2564904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err="1" smtClean="0"/>
              <a:t>Carrot</a:t>
            </a:r>
            <a:endParaRPr lang="nl-NL" dirty="0"/>
          </a:p>
        </p:txBody>
      </p:sp>
      <p:sp>
        <p:nvSpPr>
          <p:cNvPr id="16" name="Vrije vorm 15"/>
          <p:cNvSpPr/>
          <p:nvPr/>
        </p:nvSpPr>
        <p:spPr>
          <a:xfrm>
            <a:off x="5749636" y="3158836"/>
            <a:ext cx="1967346" cy="2687782"/>
          </a:xfrm>
          <a:custGeom>
            <a:avLst/>
            <a:gdLst>
              <a:gd name="connsiteX0" fmla="*/ 1939637 w 1967346"/>
              <a:gd name="connsiteY0" fmla="*/ 2687782 h 2687782"/>
              <a:gd name="connsiteX1" fmla="*/ 1967346 w 1967346"/>
              <a:gd name="connsiteY1" fmla="*/ 2299855 h 2687782"/>
              <a:gd name="connsiteX2" fmla="*/ 1911928 w 1967346"/>
              <a:gd name="connsiteY2" fmla="*/ 1828800 h 2687782"/>
              <a:gd name="connsiteX3" fmla="*/ 1814946 w 1967346"/>
              <a:gd name="connsiteY3" fmla="*/ 1482437 h 2687782"/>
              <a:gd name="connsiteX4" fmla="*/ 1662546 w 1967346"/>
              <a:gd name="connsiteY4" fmla="*/ 1136073 h 2687782"/>
              <a:gd name="connsiteX5" fmla="*/ 1468582 w 1967346"/>
              <a:gd name="connsiteY5" fmla="*/ 872837 h 2687782"/>
              <a:gd name="connsiteX6" fmla="*/ 1343891 w 1967346"/>
              <a:gd name="connsiteY6" fmla="*/ 706582 h 2687782"/>
              <a:gd name="connsiteX7" fmla="*/ 1163782 w 1967346"/>
              <a:gd name="connsiteY7" fmla="*/ 540328 h 2687782"/>
              <a:gd name="connsiteX8" fmla="*/ 928255 w 1967346"/>
              <a:gd name="connsiteY8" fmla="*/ 360219 h 2687782"/>
              <a:gd name="connsiteX9" fmla="*/ 775855 w 1967346"/>
              <a:gd name="connsiteY9" fmla="*/ 263237 h 2687782"/>
              <a:gd name="connsiteX10" fmla="*/ 665019 w 1967346"/>
              <a:gd name="connsiteY10" fmla="*/ 221673 h 2687782"/>
              <a:gd name="connsiteX11" fmla="*/ 540328 w 1967346"/>
              <a:gd name="connsiteY11" fmla="*/ 166255 h 2687782"/>
              <a:gd name="connsiteX12" fmla="*/ 304800 w 1967346"/>
              <a:gd name="connsiteY12" fmla="*/ 69273 h 2687782"/>
              <a:gd name="connsiteX13" fmla="*/ 152400 w 1967346"/>
              <a:gd name="connsiteY13" fmla="*/ 27709 h 2687782"/>
              <a:gd name="connsiteX14" fmla="*/ 0 w 1967346"/>
              <a:gd name="connsiteY14" fmla="*/ 0 h 268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67346" h="2687782">
                <a:moveTo>
                  <a:pt x="1939637" y="2687782"/>
                </a:moveTo>
                <a:lnTo>
                  <a:pt x="1967346" y="2299855"/>
                </a:lnTo>
                <a:lnTo>
                  <a:pt x="1911928" y="1828800"/>
                </a:lnTo>
                <a:lnTo>
                  <a:pt x="1814946" y="1482437"/>
                </a:lnTo>
                <a:lnTo>
                  <a:pt x="1662546" y="1136073"/>
                </a:lnTo>
                <a:lnTo>
                  <a:pt x="1468582" y="872837"/>
                </a:lnTo>
                <a:lnTo>
                  <a:pt x="1343891" y="706582"/>
                </a:lnTo>
                <a:lnTo>
                  <a:pt x="1163782" y="540328"/>
                </a:lnTo>
                <a:lnTo>
                  <a:pt x="928255" y="360219"/>
                </a:lnTo>
                <a:lnTo>
                  <a:pt x="775855" y="263237"/>
                </a:lnTo>
                <a:lnTo>
                  <a:pt x="665019" y="221673"/>
                </a:lnTo>
                <a:lnTo>
                  <a:pt x="540328" y="166255"/>
                </a:lnTo>
                <a:lnTo>
                  <a:pt x="304800" y="69273"/>
                </a:lnTo>
                <a:lnTo>
                  <a:pt x="152400" y="2770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roomdiagram: Samenvoeging 16"/>
          <p:cNvSpPr/>
          <p:nvPr/>
        </p:nvSpPr>
        <p:spPr>
          <a:xfrm flipH="1">
            <a:off x="2199783" y="2942831"/>
            <a:ext cx="279938" cy="279418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roomdiagram: Samenvoeging 17"/>
          <p:cNvSpPr/>
          <p:nvPr/>
        </p:nvSpPr>
        <p:spPr>
          <a:xfrm flipH="1">
            <a:off x="5609667" y="3006244"/>
            <a:ext cx="279938" cy="279418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kstvak 18"/>
          <p:cNvSpPr txBox="1"/>
          <p:nvPr/>
        </p:nvSpPr>
        <p:spPr>
          <a:xfrm>
            <a:off x="4802031" y="5646563"/>
            <a:ext cx="53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rgbClr val="FF0000"/>
                </a:solidFill>
              </a:rPr>
              <a:t>ICC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445419" y="5485874"/>
            <a:ext cx="2443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mtClean="0"/>
              <a:t>y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5744786" y="4396462"/>
            <a:ext cx="2443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97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Pure </a:t>
            </a:r>
            <a:r>
              <a:rPr lang="nl-NL" dirty="0" err="1" smtClean="0"/>
              <a:t>Pursuit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ymbol" pitchFamily="18" charset="2"/>
              </a:rPr>
              <a:t>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 </a:t>
            </a:r>
            <a:r>
              <a:rPr lang="en-US" dirty="0"/>
              <a:t>* v</a:t>
            </a:r>
            <a:endParaRPr lang="nl-NL" dirty="0"/>
          </a:p>
          <a:p>
            <a:r>
              <a:rPr lang="nl-NL" dirty="0"/>
              <a:t>C</a:t>
            </a:r>
            <a:r>
              <a:rPr lang="nl-NL" dirty="0" smtClean="0"/>
              <a:t> = (2/L</a:t>
            </a:r>
            <a:r>
              <a:rPr lang="nl-NL" baseline="30000" dirty="0" smtClean="0"/>
              <a:t>2</a:t>
            </a:r>
            <a:r>
              <a:rPr lang="nl-NL" dirty="0" smtClean="0"/>
              <a:t> ) </a:t>
            </a:r>
            <a:r>
              <a:rPr lang="nl-NL" smtClean="0"/>
              <a:t>* y </a:t>
            </a:r>
            <a:endParaRPr lang="nl-NL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curvature = 1/R</a:t>
            </a:r>
          </a:p>
          <a:p>
            <a:pPr lvl="1"/>
            <a:r>
              <a:rPr lang="en-US" smtClean="0"/>
              <a:t>y </a:t>
            </a:r>
            <a:r>
              <a:rPr lang="en-US" dirty="0"/>
              <a:t>is the lateral error</a:t>
            </a:r>
          </a:p>
          <a:p>
            <a:pPr lvl="1"/>
            <a:r>
              <a:rPr lang="en-US" dirty="0" smtClean="0"/>
              <a:t>L </a:t>
            </a:r>
            <a:r>
              <a:rPr lang="en-US" dirty="0"/>
              <a:t>is the look-ahead </a:t>
            </a:r>
            <a:r>
              <a:rPr lang="en-US" dirty="0" smtClean="0"/>
              <a:t>distance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hthoek 3"/>
          <p:cNvSpPr/>
          <p:nvPr/>
        </p:nvSpPr>
        <p:spPr>
          <a:xfrm>
            <a:off x="827584" y="1628800"/>
            <a:ext cx="244827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FF241E-2654-4198-BD8E-6BC0D63558E0}"/>
</file>

<file path=customXml/itemProps2.xml><?xml version="1.0" encoding="utf-8"?>
<ds:datastoreItem xmlns:ds="http://schemas.openxmlformats.org/officeDocument/2006/customXml" ds:itemID="{5865D53C-055B-4D4E-B065-95571BF130D5}"/>
</file>

<file path=customXml/itemProps3.xml><?xml version="1.0" encoding="utf-8"?>
<ds:datastoreItem xmlns:ds="http://schemas.openxmlformats.org/officeDocument/2006/customXml" ds:itemID="{DC17BBD2-44FB-4D6F-B59C-446B63C49F3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Diavoorstelling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Office-thema</vt:lpstr>
      <vt:lpstr>Robotics</vt:lpstr>
      <vt:lpstr>PATH FOLLOWING</vt:lpstr>
      <vt:lpstr>Path</vt:lpstr>
      <vt:lpstr>Map versus Robot coordinates</vt:lpstr>
      <vt:lpstr>First Idea</vt:lpstr>
      <vt:lpstr>Better Idea</vt:lpstr>
      <vt:lpstr>Follow-the-Carrot</vt:lpstr>
      <vt:lpstr>Other idea: Pure Pursuit</vt:lpstr>
      <vt:lpstr>Pure Pursuit</vt:lpstr>
      <vt:lpstr>Pure Pursuit</vt:lpstr>
      <vt:lpstr>And others …</vt:lpstr>
      <vt:lpstr>Navigation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week 5</dc:title>
  <dc:creator>Eric</dc:creator>
  <cp:lastModifiedBy>Dortmans,Eric H.M.J.M.</cp:lastModifiedBy>
  <cp:revision>501</cp:revision>
  <dcterms:created xsi:type="dcterms:W3CDTF">2012-08-27T13:43:15Z</dcterms:created>
  <dcterms:modified xsi:type="dcterms:W3CDTF">2016-10-11T13:26:06Z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