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80" r:id="rId3"/>
    <p:sldId id="275" r:id="rId4"/>
    <p:sldId id="277" r:id="rId5"/>
    <p:sldId id="268" r:id="rId6"/>
    <p:sldId id="278" r:id="rId7"/>
    <p:sldId id="274" r:id="rId8"/>
    <p:sldId id="265" r:id="rId9"/>
    <p:sldId id="269" r:id="rId10"/>
    <p:sldId id="270" r:id="rId11"/>
    <p:sldId id="266" r:id="rId12"/>
    <p:sldId id="271" r:id="rId13"/>
    <p:sldId id="279" r:id="rId14"/>
    <p:sldId id="264" r:id="rId15"/>
    <p:sldId id="262" r:id="rId16"/>
    <p:sldId id="260" r:id="rId17"/>
    <p:sldId id="261" r:id="rId18"/>
    <p:sldId id="272" r:id="rId19"/>
    <p:sldId id="267" r:id="rId20"/>
    <p:sldId id="276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move_arm" TargetMode="External"/><Relationship Id="rId2" Type="http://schemas.openxmlformats.org/officeDocument/2006/relationships/hyperlink" Target="http://www.ros.org/wiki/move_ba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actionli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nswers.ros.org/question/11834/when-should-i-use-topics-vs-services-vs-actionlib-actions-vs-dynamic_reconfig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cpp/Overview/Callbacks%20and%20Spinnin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cpp/Overview/Tim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11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 </a:t>
            </a:r>
            <a:r>
              <a:rPr lang="nl-NL" dirty="0" err="1" smtClean="0"/>
              <a:t>sending</a:t>
            </a:r>
            <a:endParaRPr lang="nl-NL" dirty="0"/>
          </a:p>
        </p:txBody>
      </p:sp>
      <p:cxnSp>
        <p:nvCxnSpPr>
          <p:cNvPr id="4" name="Rechte verbindingslijn 3"/>
          <p:cNvCxnSpPr>
            <a:stCxn id="6" idx="2"/>
          </p:cNvCxnSpPr>
          <p:nvPr/>
        </p:nvCxnSpPr>
        <p:spPr>
          <a:xfrm>
            <a:off x="2231740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hthoek 5"/>
          <p:cNvSpPr/>
          <p:nvPr/>
        </p:nvSpPr>
        <p:spPr>
          <a:xfrm>
            <a:off x="1331640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Publisher</a:t>
            </a:r>
            <a:endParaRPr lang="nl-NL" sz="2400" dirty="0"/>
          </a:p>
        </p:txBody>
      </p:sp>
      <p:cxnSp>
        <p:nvCxnSpPr>
          <p:cNvPr id="10" name="Rechte verbindingslijn 9"/>
          <p:cNvCxnSpPr>
            <a:stCxn id="11" idx="2"/>
          </p:cNvCxnSpPr>
          <p:nvPr/>
        </p:nvCxnSpPr>
        <p:spPr>
          <a:xfrm>
            <a:off x="6336196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436096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 smtClean="0"/>
              <a:t>Subscriber</a:t>
            </a:r>
            <a:endParaRPr lang="nl-NL" sz="2400" dirty="0"/>
          </a:p>
        </p:txBody>
      </p:sp>
      <p:grpSp>
        <p:nvGrpSpPr>
          <p:cNvPr id="62" name="Groep 61"/>
          <p:cNvGrpSpPr/>
          <p:nvPr/>
        </p:nvGrpSpPr>
        <p:grpSpPr>
          <a:xfrm>
            <a:off x="2231740" y="3212976"/>
            <a:ext cx="6228692" cy="1325761"/>
            <a:chOff x="2231740" y="2852936"/>
            <a:chExt cx="6228692" cy="1325761"/>
          </a:xfrm>
        </p:grpSpPr>
        <p:cxnSp>
          <p:nvCxnSpPr>
            <p:cNvPr id="13" name="Rechte verbindingslijn met pijl 12"/>
            <p:cNvCxnSpPr/>
            <p:nvPr/>
          </p:nvCxnSpPr>
          <p:spPr>
            <a:xfrm>
              <a:off x="2231740" y="3284984"/>
              <a:ext cx="4104456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kstvak 13"/>
            <p:cNvSpPr txBox="1"/>
            <p:nvPr/>
          </p:nvSpPr>
          <p:spPr>
            <a:xfrm>
              <a:off x="3923928" y="285293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msg</a:t>
              </a:r>
              <a:endParaRPr lang="nl-NL" b="1" dirty="0"/>
            </a:p>
          </p:txBody>
        </p:sp>
        <p:grpSp>
          <p:nvGrpSpPr>
            <p:cNvPr id="51" name="Groep 50"/>
            <p:cNvGrpSpPr/>
            <p:nvPr/>
          </p:nvGrpSpPr>
          <p:grpSpPr>
            <a:xfrm>
              <a:off x="6336196" y="3284984"/>
              <a:ext cx="612068" cy="432048"/>
              <a:chOff x="6336196" y="3284984"/>
              <a:chExt cx="612068" cy="432048"/>
            </a:xfrm>
          </p:grpSpPr>
          <p:cxnSp>
            <p:nvCxnSpPr>
              <p:cNvPr id="32" name="Rechte verbindingslijn 31"/>
              <p:cNvCxnSpPr/>
              <p:nvPr/>
            </p:nvCxnSpPr>
            <p:spPr>
              <a:xfrm>
                <a:off x="6336196" y="3284984"/>
                <a:ext cx="61206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>
              <a:xfrm>
                <a:off x="6948264" y="3284984"/>
                <a:ext cx="0" cy="4320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met pijl 37"/>
              <p:cNvCxnSpPr/>
              <p:nvPr/>
            </p:nvCxnSpPr>
            <p:spPr>
              <a:xfrm flipH="1">
                <a:off x="6433604" y="3717032"/>
                <a:ext cx="514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hthoek 38"/>
            <p:cNvSpPr/>
            <p:nvPr/>
          </p:nvSpPr>
          <p:spPr>
            <a:xfrm>
              <a:off x="6253584" y="3717032"/>
              <a:ext cx="18002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Tekstvak 45"/>
            <p:cNvSpPr txBox="1"/>
            <p:nvPr/>
          </p:nvSpPr>
          <p:spPr>
            <a:xfrm>
              <a:off x="6372200" y="371703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callback</a:t>
              </a:r>
              <a:r>
                <a:rPr lang="nl-NL" sz="2400" b="1" dirty="0" smtClean="0"/>
                <a:t>(</a:t>
              </a:r>
              <a:r>
                <a:rPr lang="nl-NL" sz="2400" b="1" dirty="0" err="1" smtClean="0"/>
                <a:t>msg</a:t>
              </a:r>
              <a:r>
                <a:rPr lang="nl-NL" sz="2400" b="1" dirty="0" smtClean="0"/>
                <a:t>)</a:t>
              </a:r>
              <a:endParaRPr lang="nl-NL" b="1" dirty="0"/>
            </a:p>
          </p:txBody>
        </p:sp>
      </p:grpSp>
      <p:sp>
        <p:nvSpPr>
          <p:cNvPr id="48" name="Tekstvak 47"/>
          <p:cNvSpPr txBox="1"/>
          <p:nvPr/>
        </p:nvSpPr>
        <p:spPr>
          <a:xfrm>
            <a:off x="6300192" y="2996952"/>
            <a:ext cx="9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s</a:t>
            </a:r>
            <a:r>
              <a:rPr lang="nl-NL" sz="2400" b="1" dirty="0" smtClean="0"/>
              <a:t>pin()</a:t>
            </a:r>
            <a:endParaRPr lang="nl-NL" b="1" dirty="0"/>
          </a:p>
        </p:txBody>
      </p:sp>
      <p:sp>
        <p:nvSpPr>
          <p:cNvPr id="77" name="Tekstvak 76"/>
          <p:cNvSpPr txBox="1"/>
          <p:nvPr/>
        </p:nvSpPr>
        <p:spPr>
          <a:xfrm>
            <a:off x="629562" y="4191471"/>
            <a:ext cx="16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rate.sleep</a:t>
            </a:r>
            <a:r>
              <a:rPr lang="nl-NL" sz="2400" b="1" dirty="0" smtClean="0"/>
              <a:t>()</a:t>
            </a:r>
            <a:endParaRPr lang="nl-NL" sz="2400" b="1" dirty="0"/>
          </a:p>
        </p:txBody>
      </p:sp>
      <p:sp>
        <p:nvSpPr>
          <p:cNvPr id="78" name="Tekstvak 77"/>
          <p:cNvSpPr txBox="1"/>
          <p:nvPr/>
        </p:nvSpPr>
        <p:spPr>
          <a:xfrm>
            <a:off x="674567" y="5847655"/>
            <a:ext cx="163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rate.sleep</a:t>
            </a:r>
            <a:r>
              <a:rPr lang="nl-NL" sz="2400" b="1" dirty="0" smtClean="0"/>
              <a:t>()</a:t>
            </a:r>
            <a:endParaRPr lang="nl-NL" sz="2400" b="1" dirty="0"/>
          </a:p>
        </p:txBody>
      </p:sp>
      <p:grpSp>
        <p:nvGrpSpPr>
          <p:cNvPr id="83" name="Groep 82"/>
          <p:cNvGrpSpPr/>
          <p:nvPr/>
        </p:nvGrpSpPr>
        <p:grpSpPr>
          <a:xfrm>
            <a:off x="2231740" y="4839543"/>
            <a:ext cx="6228692" cy="1325761"/>
            <a:chOff x="2231740" y="2852936"/>
            <a:chExt cx="6228692" cy="1325761"/>
          </a:xfrm>
        </p:grpSpPr>
        <p:cxnSp>
          <p:nvCxnSpPr>
            <p:cNvPr id="84" name="Rechte verbindingslijn met pijl 83"/>
            <p:cNvCxnSpPr/>
            <p:nvPr/>
          </p:nvCxnSpPr>
          <p:spPr>
            <a:xfrm>
              <a:off x="2231740" y="3284984"/>
              <a:ext cx="4104456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kstvak 84"/>
            <p:cNvSpPr txBox="1"/>
            <p:nvPr/>
          </p:nvSpPr>
          <p:spPr>
            <a:xfrm>
              <a:off x="3923928" y="285293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msg</a:t>
              </a:r>
              <a:endParaRPr lang="nl-NL" b="1" dirty="0"/>
            </a:p>
          </p:txBody>
        </p:sp>
        <p:grpSp>
          <p:nvGrpSpPr>
            <p:cNvPr id="86" name="Groep 85"/>
            <p:cNvGrpSpPr/>
            <p:nvPr/>
          </p:nvGrpSpPr>
          <p:grpSpPr>
            <a:xfrm>
              <a:off x="6336196" y="3284984"/>
              <a:ext cx="612068" cy="432048"/>
              <a:chOff x="6336196" y="3284984"/>
              <a:chExt cx="612068" cy="432048"/>
            </a:xfrm>
          </p:grpSpPr>
          <p:cxnSp>
            <p:nvCxnSpPr>
              <p:cNvPr id="90" name="Rechte verbindingslijn 89"/>
              <p:cNvCxnSpPr/>
              <p:nvPr/>
            </p:nvCxnSpPr>
            <p:spPr>
              <a:xfrm>
                <a:off x="6336196" y="3284984"/>
                <a:ext cx="61206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Rechte verbindingslijn 90"/>
              <p:cNvCxnSpPr/>
              <p:nvPr/>
            </p:nvCxnSpPr>
            <p:spPr>
              <a:xfrm>
                <a:off x="6948264" y="3284984"/>
                <a:ext cx="0" cy="4320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Rechte verbindingslijn met pijl 91"/>
              <p:cNvCxnSpPr/>
              <p:nvPr/>
            </p:nvCxnSpPr>
            <p:spPr>
              <a:xfrm flipH="1">
                <a:off x="6433604" y="3717032"/>
                <a:ext cx="514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Rechthoek 86"/>
            <p:cNvSpPr/>
            <p:nvPr/>
          </p:nvSpPr>
          <p:spPr>
            <a:xfrm>
              <a:off x="6253584" y="3717032"/>
              <a:ext cx="18002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Tekstvak 87"/>
            <p:cNvSpPr txBox="1"/>
            <p:nvPr/>
          </p:nvSpPr>
          <p:spPr>
            <a:xfrm>
              <a:off x="6372200" y="371703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callback</a:t>
              </a:r>
              <a:r>
                <a:rPr lang="nl-NL" sz="2400" b="1" dirty="0" smtClean="0"/>
                <a:t>(</a:t>
              </a:r>
              <a:r>
                <a:rPr lang="nl-NL" sz="2400" b="1" dirty="0" err="1" smtClean="0"/>
                <a:t>msg</a:t>
              </a:r>
              <a:r>
                <a:rPr lang="nl-NL" sz="2400" b="1" dirty="0" smtClean="0"/>
                <a:t>)</a:t>
              </a:r>
              <a:endParaRPr lang="nl-NL" b="1" dirty="0"/>
            </a:p>
          </p:txBody>
        </p:sp>
      </p:grpSp>
      <p:sp>
        <p:nvSpPr>
          <p:cNvPr id="93" name="Tekstvak 92"/>
          <p:cNvSpPr txBox="1"/>
          <p:nvPr/>
        </p:nvSpPr>
        <p:spPr>
          <a:xfrm>
            <a:off x="351904" y="3399383"/>
            <a:ext cx="198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publish</a:t>
            </a:r>
            <a:r>
              <a:rPr lang="nl-NL" sz="2400" b="1" dirty="0" smtClean="0"/>
              <a:t>(</a:t>
            </a:r>
            <a:r>
              <a:rPr lang="nl-NL" sz="2400" b="1" dirty="0" err="1" smtClean="0"/>
              <a:t>msg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  <p:sp>
        <p:nvSpPr>
          <p:cNvPr id="94" name="Tekstvak 93"/>
          <p:cNvSpPr txBox="1"/>
          <p:nvPr/>
        </p:nvSpPr>
        <p:spPr>
          <a:xfrm>
            <a:off x="351904" y="5055567"/>
            <a:ext cx="198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publish</a:t>
            </a:r>
            <a:r>
              <a:rPr lang="nl-NL" sz="2400" b="1" dirty="0" smtClean="0"/>
              <a:t>(</a:t>
            </a:r>
            <a:r>
              <a:rPr lang="nl-NL" sz="2400" b="1" dirty="0" err="1" smtClean="0"/>
              <a:t>msg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  <p:sp>
        <p:nvSpPr>
          <p:cNvPr id="95" name="Tekstvak 94"/>
          <p:cNvSpPr txBox="1"/>
          <p:nvPr/>
        </p:nvSpPr>
        <p:spPr>
          <a:xfrm>
            <a:off x="6274792" y="249289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subscribe</a:t>
            </a:r>
            <a:r>
              <a:rPr lang="nl-NL" sz="2400" b="1" dirty="0" smtClean="0"/>
              <a:t>(</a:t>
            </a:r>
            <a:r>
              <a:rPr lang="nl-NL" sz="2400" b="1" dirty="0" err="1" smtClean="0"/>
              <a:t>callback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3437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</a:t>
            </a:r>
            <a:r>
              <a:rPr lang="nl-NL" dirty="0" err="1" smtClean="0"/>
              <a:t>calling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Blocking</a:t>
            </a:r>
            <a:r>
              <a:rPr lang="nl-NL" dirty="0" smtClean="0"/>
              <a:t> (</a:t>
            </a:r>
            <a:r>
              <a:rPr lang="nl-NL" dirty="0" err="1" smtClean="0"/>
              <a:t>synchronous</a:t>
            </a:r>
            <a:r>
              <a:rPr lang="nl-NL" dirty="0" smtClean="0"/>
              <a:t>) </a:t>
            </a:r>
            <a:r>
              <a:rPr lang="nl-NL" dirty="0" smtClean="0">
                <a:sym typeface="Wingdings" pitchFamily="2" charset="2"/>
              </a:rPr>
              <a:t> keep </a:t>
            </a:r>
            <a:r>
              <a:rPr lang="nl-NL" dirty="0" err="1" smtClean="0">
                <a:sym typeface="Wingdings" pitchFamily="2" charset="2"/>
              </a:rPr>
              <a:t>it</a:t>
            </a:r>
            <a:r>
              <a:rPr lang="nl-NL" dirty="0" smtClean="0">
                <a:sym typeface="Wingdings" pitchFamily="2" charset="2"/>
              </a:rPr>
              <a:t> short!</a:t>
            </a:r>
            <a:endParaRPr lang="nl-NL" dirty="0"/>
          </a:p>
          <a:p>
            <a:r>
              <a:rPr lang="nl-NL" dirty="0" err="1" smtClean="0"/>
              <a:t>Result</a:t>
            </a:r>
            <a:r>
              <a:rPr lang="nl-NL" dirty="0" smtClean="0"/>
              <a:t> (respons)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478605" cy="300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</a:t>
            </a:r>
            <a:r>
              <a:rPr lang="nl-NL" dirty="0" err="1" smtClean="0"/>
              <a:t>calling</a:t>
            </a:r>
            <a:endParaRPr lang="nl-NL" dirty="0"/>
          </a:p>
        </p:txBody>
      </p:sp>
      <p:cxnSp>
        <p:nvCxnSpPr>
          <p:cNvPr id="4" name="Rechte verbindingslijn 3"/>
          <p:cNvCxnSpPr>
            <a:stCxn id="6" idx="2"/>
          </p:cNvCxnSpPr>
          <p:nvPr/>
        </p:nvCxnSpPr>
        <p:spPr>
          <a:xfrm>
            <a:off x="2231740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hthoek 5"/>
          <p:cNvSpPr/>
          <p:nvPr/>
        </p:nvSpPr>
        <p:spPr>
          <a:xfrm>
            <a:off x="1331640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Client</a:t>
            </a:r>
            <a:endParaRPr lang="nl-NL" sz="2400" dirty="0"/>
          </a:p>
        </p:txBody>
      </p:sp>
      <p:cxnSp>
        <p:nvCxnSpPr>
          <p:cNvPr id="10" name="Rechte verbindingslijn 9"/>
          <p:cNvCxnSpPr>
            <a:stCxn id="11" idx="2"/>
          </p:cNvCxnSpPr>
          <p:nvPr/>
        </p:nvCxnSpPr>
        <p:spPr>
          <a:xfrm>
            <a:off x="6336196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436096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Server</a:t>
            </a:r>
            <a:endParaRPr lang="nl-NL" sz="2400" dirty="0"/>
          </a:p>
        </p:txBody>
      </p:sp>
      <p:sp>
        <p:nvSpPr>
          <p:cNvPr id="48" name="Tekstvak 47"/>
          <p:cNvSpPr txBox="1"/>
          <p:nvPr/>
        </p:nvSpPr>
        <p:spPr>
          <a:xfrm>
            <a:off x="6266414" y="3255367"/>
            <a:ext cx="9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s</a:t>
            </a:r>
            <a:r>
              <a:rPr lang="nl-NL" sz="2400" b="1" dirty="0" smtClean="0"/>
              <a:t>pin()</a:t>
            </a:r>
            <a:endParaRPr lang="nl-NL" b="1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2231740" y="4149080"/>
            <a:ext cx="41044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733180" y="456631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rsp</a:t>
            </a:r>
            <a:endParaRPr lang="nl-NL" b="1" dirty="0"/>
          </a:p>
        </p:txBody>
      </p:sp>
      <p:grpSp>
        <p:nvGrpSpPr>
          <p:cNvPr id="51" name="Groep 50"/>
          <p:cNvGrpSpPr/>
          <p:nvPr/>
        </p:nvGrpSpPr>
        <p:grpSpPr>
          <a:xfrm>
            <a:off x="6300195" y="4134271"/>
            <a:ext cx="441427" cy="461665"/>
            <a:chOff x="6336196" y="3270175"/>
            <a:chExt cx="612069" cy="461665"/>
          </a:xfrm>
        </p:grpSpPr>
        <p:cxnSp>
          <p:nvCxnSpPr>
            <p:cNvPr id="32" name="Rechte verbindingslijn 31"/>
            <p:cNvCxnSpPr/>
            <p:nvPr/>
          </p:nvCxnSpPr>
          <p:spPr>
            <a:xfrm>
              <a:off x="6336196" y="3284984"/>
              <a:ext cx="6120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6948264" y="3270175"/>
              <a:ext cx="0" cy="4468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Rechte verbindingslijn met pijl 37"/>
            <p:cNvCxnSpPr/>
            <p:nvPr/>
          </p:nvCxnSpPr>
          <p:spPr>
            <a:xfrm flipH="1">
              <a:off x="6521177" y="3717032"/>
              <a:ext cx="427088" cy="148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hthoek 38"/>
          <p:cNvSpPr/>
          <p:nvPr/>
        </p:nvSpPr>
        <p:spPr>
          <a:xfrm>
            <a:off x="6253584" y="4581128"/>
            <a:ext cx="1800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/>
          <p:cNvSpPr txBox="1"/>
          <p:nvPr/>
        </p:nvSpPr>
        <p:spPr>
          <a:xfrm>
            <a:off x="6372200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callback</a:t>
            </a:r>
            <a:r>
              <a:rPr lang="nl-NL" sz="2400" b="1" dirty="0" smtClean="0"/>
              <a:t>(</a:t>
            </a:r>
            <a:r>
              <a:rPr lang="nl-NL" sz="2400" b="1" dirty="0" err="1" smtClean="0"/>
              <a:t>req,rsp</a:t>
            </a:r>
            <a:r>
              <a:rPr lang="nl-NL" sz="2400" b="1" dirty="0" smtClean="0"/>
              <a:t>)</a:t>
            </a:r>
            <a:endParaRPr lang="nl-NL" b="1" dirty="0"/>
          </a:p>
        </p:txBody>
      </p:sp>
      <p:sp>
        <p:nvSpPr>
          <p:cNvPr id="47" name="Tekstvak 46"/>
          <p:cNvSpPr txBox="1"/>
          <p:nvPr/>
        </p:nvSpPr>
        <p:spPr>
          <a:xfrm>
            <a:off x="156053" y="3861048"/>
            <a:ext cx="217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call(</a:t>
            </a:r>
            <a:r>
              <a:rPr lang="nl-NL" sz="2400" b="1" dirty="0" err="1" smtClean="0"/>
              <a:t>req</a:t>
            </a:r>
            <a:r>
              <a:rPr lang="nl-NL" sz="2400" b="1" dirty="0" smtClean="0"/>
              <a:t>, </a:t>
            </a:r>
            <a:r>
              <a:rPr lang="nl-NL" sz="2400" b="1" dirty="0" err="1" smtClean="0"/>
              <a:t>rsp</a:t>
            </a:r>
            <a:r>
              <a:rPr lang="nl-NL" sz="2400" b="1" dirty="0" smtClean="0"/>
              <a:t>)</a:t>
            </a:r>
            <a:endParaRPr lang="nl-NL" b="1" dirty="0"/>
          </a:p>
        </p:txBody>
      </p:sp>
      <p:cxnSp>
        <p:nvCxnSpPr>
          <p:cNvPr id="36" name="Rechte verbindingslijn met pijl 35"/>
          <p:cNvCxnSpPr/>
          <p:nvPr/>
        </p:nvCxnSpPr>
        <p:spPr>
          <a:xfrm flipH="1">
            <a:off x="2314352" y="5013176"/>
            <a:ext cx="398584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hthoek 2"/>
          <p:cNvSpPr/>
          <p:nvPr/>
        </p:nvSpPr>
        <p:spPr>
          <a:xfrm>
            <a:off x="2170336" y="4134272"/>
            <a:ext cx="14401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Tekstvak 58"/>
          <p:cNvSpPr txBox="1"/>
          <p:nvPr/>
        </p:nvSpPr>
        <p:spPr>
          <a:xfrm>
            <a:off x="4036632" y="263691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advertiseService</a:t>
            </a:r>
            <a:r>
              <a:rPr lang="nl-NL" sz="2400" b="1" dirty="0" smtClean="0"/>
              <a:t>(service, </a:t>
            </a:r>
            <a:r>
              <a:rPr lang="nl-NL" sz="2400" b="1" dirty="0" err="1" smtClean="0"/>
              <a:t>callback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  <p:sp>
        <p:nvSpPr>
          <p:cNvPr id="20" name="Tekstvak 19"/>
          <p:cNvSpPr txBox="1"/>
          <p:nvPr/>
        </p:nvSpPr>
        <p:spPr>
          <a:xfrm>
            <a:off x="-36512" y="302453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waitForService</a:t>
            </a:r>
            <a:r>
              <a:rPr lang="nl-NL" sz="2400" b="1" dirty="0" smtClean="0"/>
              <a:t>(service)</a:t>
            </a:r>
            <a:endParaRPr lang="nl-NL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3707904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req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232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Actionlib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actions take long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90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callback</a:t>
            </a:r>
            <a:r>
              <a:rPr lang="nl-NL" dirty="0" smtClean="0"/>
              <a:t> takes a lot of time?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the robot base to a target </a:t>
            </a:r>
            <a:r>
              <a:rPr lang="en-US" dirty="0" smtClean="0"/>
              <a:t>location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www.ros.org/wiki/move_base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Moving </a:t>
            </a:r>
            <a:r>
              <a:rPr lang="en-US" dirty="0"/>
              <a:t>a robot arm to a target </a:t>
            </a:r>
            <a:r>
              <a:rPr lang="en-US" dirty="0" smtClean="0"/>
              <a:t>position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www.ros.org/wiki/move_arm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Complex, time-consuming calculation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1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Takes relatively long time to execute</a:t>
            </a:r>
          </a:p>
          <a:p>
            <a:r>
              <a:rPr lang="en-US" dirty="0" smtClean="0"/>
              <a:t>Can be monitored and canceled during execution</a:t>
            </a:r>
          </a:p>
          <a:p>
            <a:r>
              <a:rPr lang="en-US" dirty="0" smtClean="0"/>
              <a:t>Delivers status and result</a:t>
            </a:r>
          </a:p>
          <a:p>
            <a:endParaRPr lang="en-US" dirty="0" smtClean="0"/>
          </a:p>
          <a:p>
            <a:r>
              <a:rPr lang="en-US" i="1" dirty="0" smtClean="0"/>
              <a:t>Goal</a:t>
            </a:r>
          </a:p>
          <a:p>
            <a:pPr lvl="1"/>
            <a:r>
              <a:rPr lang="en-US" dirty="0" smtClean="0"/>
              <a:t>to pursue</a:t>
            </a:r>
          </a:p>
          <a:p>
            <a:r>
              <a:rPr lang="en-US" i="1" dirty="0" smtClean="0"/>
              <a:t>Feedback</a:t>
            </a:r>
          </a:p>
          <a:p>
            <a:pPr lvl="1"/>
            <a:r>
              <a:rPr lang="en-US" dirty="0" smtClean="0"/>
              <a:t>while progressing </a:t>
            </a:r>
            <a:r>
              <a:rPr lang="en-US" dirty="0"/>
              <a:t>(periodic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smtClean="0"/>
              <a:t>Result</a:t>
            </a:r>
          </a:p>
          <a:p>
            <a:pPr lvl="1"/>
            <a:r>
              <a:rPr lang="en-US" dirty="0"/>
              <a:t>upon </a:t>
            </a:r>
            <a:r>
              <a:rPr lang="en-US" dirty="0" smtClean="0"/>
              <a:t>reaching the </a:t>
            </a:r>
            <a:r>
              <a:rPr lang="en-US" dirty="0"/>
              <a:t>goal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94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 Library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C00000"/>
                </a:solidFill>
              </a:rPr>
              <a:t>actionlib</a:t>
            </a:r>
            <a:endParaRPr lang="nl-NL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 descr="client_server_inte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826668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al 7"/>
          <p:cNvSpPr/>
          <p:nvPr/>
        </p:nvSpPr>
        <p:spPr>
          <a:xfrm>
            <a:off x="2555776" y="3501008"/>
            <a:ext cx="4176464" cy="144016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Gebogen verbindingslijn 10"/>
          <p:cNvCxnSpPr>
            <a:endCxn id="8" idx="0"/>
          </p:cNvCxnSpPr>
          <p:nvPr/>
        </p:nvCxnSpPr>
        <p:spPr>
          <a:xfrm>
            <a:off x="2411760" y="1916832"/>
            <a:ext cx="2232248" cy="15841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 Library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a set of </a:t>
            </a:r>
            <a:r>
              <a:rPr lang="nl-NL" dirty="0" err="1" smtClean="0"/>
              <a:t>predefined</a:t>
            </a:r>
            <a:r>
              <a:rPr lang="nl-NL" dirty="0" smtClean="0"/>
              <a:t> topics</a:t>
            </a:r>
            <a:endParaRPr lang="nl-NL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12" y="2564904"/>
            <a:ext cx="76676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0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</a:t>
            </a:r>
            <a:endParaRPr lang="nl-NL" dirty="0"/>
          </a:p>
        </p:txBody>
      </p:sp>
      <p:cxnSp>
        <p:nvCxnSpPr>
          <p:cNvPr id="4" name="Rechte verbindingslijn 3"/>
          <p:cNvCxnSpPr>
            <a:stCxn id="6" idx="2"/>
          </p:cNvCxnSpPr>
          <p:nvPr/>
        </p:nvCxnSpPr>
        <p:spPr>
          <a:xfrm>
            <a:off x="2231740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hthoek 5"/>
          <p:cNvSpPr/>
          <p:nvPr/>
        </p:nvSpPr>
        <p:spPr>
          <a:xfrm>
            <a:off x="1331640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 smtClean="0"/>
              <a:t>ActionClient</a:t>
            </a:r>
            <a:endParaRPr lang="nl-NL" sz="2400" dirty="0"/>
          </a:p>
        </p:txBody>
      </p:sp>
      <p:cxnSp>
        <p:nvCxnSpPr>
          <p:cNvPr id="10" name="Rechte verbindingslijn 9"/>
          <p:cNvCxnSpPr>
            <a:stCxn id="11" idx="2"/>
          </p:cNvCxnSpPr>
          <p:nvPr/>
        </p:nvCxnSpPr>
        <p:spPr>
          <a:xfrm>
            <a:off x="6336196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5436096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err="1" smtClean="0"/>
              <a:t>ActionServer</a:t>
            </a:r>
            <a:endParaRPr lang="nl-NL" sz="2400" dirty="0"/>
          </a:p>
        </p:txBody>
      </p:sp>
      <p:sp>
        <p:nvSpPr>
          <p:cNvPr id="48" name="Tekstvak 47"/>
          <p:cNvSpPr txBox="1"/>
          <p:nvPr/>
        </p:nvSpPr>
        <p:spPr>
          <a:xfrm>
            <a:off x="6329044" y="3017842"/>
            <a:ext cx="950408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s</a:t>
            </a:r>
            <a:r>
              <a:rPr lang="nl-NL" sz="2400" b="1" dirty="0" smtClean="0"/>
              <a:t>pin()</a:t>
            </a:r>
            <a:endParaRPr lang="nl-NL" b="1" dirty="0"/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2231740" y="3645024"/>
            <a:ext cx="41044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923928" y="321297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goal</a:t>
            </a:r>
            <a:endParaRPr lang="nl-NL" b="1" dirty="0"/>
          </a:p>
        </p:txBody>
      </p:sp>
      <p:grpSp>
        <p:nvGrpSpPr>
          <p:cNvPr id="51" name="Groep 50"/>
          <p:cNvGrpSpPr/>
          <p:nvPr/>
        </p:nvGrpSpPr>
        <p:grpSpPr>
          <a:xfrm>
            <a:off x="6336196" y="3645024"/>
            <a:ext cx="624768" cy="447375"/>
            <a:chOff x="6336196" y="3284984"/>
            <a:chExt cx="624768" cy="447375"/>
          </a:xfrm>
        </p:grpSpPr>
        <p:cxnSp>
          <p:nvCxnSpPr>
            <p:cNvPr id="32" name="Rechte verbindingslijn 31"/>
            <p:cNvCxnSpPr/>
            <p:nvPr/>
          </p:nvCxnSpPr>
          <p:spPr>
            <a:xfrm>
              <a:off x="6336196" y="3284984"/>
              <a:ext cx="6120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6948264" y="3284984"/>
              <a:ext cx="0" cy="4320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Rechte verbindingslijn met pijl 37"/>
            <p:cNvCxnSpPr/>
            <p:nvPr/>
          </p:nvCxnSpPr>
          <p:spPr>
            <a:xfrm flipH="1" flipV="1">
              <a:off x="6433604" y="3731840"/>
              <a:ext cx="527360" cy="5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hthoek 38"/>
          <p:cNvSpPr/>
          <p:nvPr/>
        </p:nvSpPr>
        <p:spPr>
          <a:xfrm>
            <a:off x="6253584" y="4092399"/>
            <a:ext cx="180020" cy="206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/>
          <p:cNvSpPr txBox="1"/>
          <p:nvPr/>
        </p:nvSpPr>
        <p:spPr>
          <a:xfrm>
            <a:off x="6300192" y="416388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callback</a:t>
            </a:r>
            <a:r>
              <a:rPr lang="nl-NL" sz="2400" b="1" dirty="0" smtClean="0"/>
              <a:t>(goal)</a:t>
            </a:r>
            <a:endParaRPr lang="nl-NL" b="1" dirty="0"/>
          </a:p>
        </p:txBody>
      </p:sp>
      <p:sp>
        <p:nvSpPr>
          <p:cNvPr id="47" name="Tekstvak 46"/>
          <p:cNvSpPr txBox="1"/>
          <p:nvPr/>
        </p:nvSpPr>
        <p:spPr>
          <a:xfrm>
            <a:off x="-11112" y="3399383"/>
            <a:ext cx="220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/>
              <a:t>send_goal</a:t>
            </a:r>
            <a:r>
              <a:rPr lang="nl-NL" sz="2400" b="1" dirty="0"/>
              <a:t>(goal)</a:t>
            </a:r>
            <a:endParaRPr lang="nl-NL" b="1" dirty="0"/>
          </a:p>
        </p:txBody>
      </p:sp>
      <p:cxnSp>
        <p:nvCxnSpPr>
          <p:cNvPr id="36" name="Rechte verbindingslijn met pijl 35"/>
          <p:cNvCxnSpPr/>
          <p:nvPr/>
        </p:nvCxnSpPr>
        <p:spPr>
          <a:xfrm flipH="1">
            <a:off x="2195736" y="6165304"/>
            <a:ext cx="41044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kstvak 58"/>
          <p:cNvSpPr txBox="1"/>
          <p:nvPr/>
        </p:nvSpPr>
        <p:spPr>
          <a:xfrm>
            <a:off x="6344958" y="270892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start()</a:t>
            </a:r>
            <a:endParaRPr lang="nl-NL" sz="2400" b="1" dirty="0"/>
          </a:p>
        </p:txBody>
      </p:sp>
      <p:sp>
        <p:nvSpPr>
          <p:cNvPr id="28" name="Tekstvak 27"/>
          <p:cNvSpPr txBox="1"/>
          <p:nvPr/>
        </p:nvSpPr>
        <p:spPr>
          <a:xfrm>
            <a:off x="3661296" y="5805264"/>
            <a:ext cx="1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result</a:t>
            </a:r>
            <a:endParaRPr lang="nl-NL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H="1" flipV="1">
            <a:off x="2195736" y="4365105"/>
            <a:ext cx="4057848" cy="2961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H="1">
            <a:off x="2195736" y="4670105"/>
            <a:ext cx="405784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2195736" y="4974905"/>
            <a:ext cx="405784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3674120" y="3933056"/>
            <a:ext cx="14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feedback</a:t>
            </a:r>
            <a:endParaRPr lang="nl-NL" b="1" dirty="0"/>
          </a:p>
        </p:txBody>
      </p:sp>
      <p:cxnSp>
        <p:nvCxnSpPr>
          <p:cNvPr id="50" name="Rechte verbindingslijn met pijl 49"/>
          <p:cNvCxnSpPr/>
          <p:nvPr/>
        </p:nvCxnSpPr>
        <p:spPr>
          <a:xfrm flipH="1">
            <a:off x="2195736" y="5284393"/>
            <a:ext cx="405784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 flipH="1">
            <a:off x="2195736" y="5584753"/>
            <a:ext cx="405784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2195736" y="5894241"/>
            <a:ext cx="405784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65" y="2823319"/>
            <a:ext cx="238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/>
              <a:t>waitForServer</a:t>
            </a:r>
            <a:r>
              <a:rPr lang="nl-NL" sz="2400" b="1" dirty="0" smtClean="0"/>
              <a:t> (..)</a:t>
            </a:r>
            <a:endParaRPr lang="nl-NL" b="1" dirty="0"/>
          </a:p>
        </p:txBody>
      </p:sp>
      <p:sp>
        <p:nvSpPr>
          <p:cNvPr id="33" name="Tekstvak 32"/>
          <p:cNvSpPr txBox="1"/>
          <p:nvPr/>
        </p:nvSpPr>
        <p:spPr>
          <a:xfrm>
            <a:off x="4842284" y="2348880"/>
            <a:ext cx="421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registerGoalCallback</a:t>
            </a:r>
            <a:r>
              <a:rPr lang="nl-NL" sz="2400" b="1" dirty="0" smtClean="0"/>
              <a:t>(</a:t>
            </a:r>
            <a:r>
              <a:rPr lang="nl-NL" sz="2400" b="1" dirty="0" err="1" smtClean="0"/>
              <a:t>callback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3225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actionlib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Topic-based </a:t>
            </a:r>
            <a:r>
              <a:rPr lang="en-US" dirty="0"/>
              <a:t>interface for </a:t>
            </a:r>
            <a:r>
              <a:rPr lang="en-US" dirty="0" smtClean="0"/>
              <a:t>pre-emptible actions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actionlib</a:t>
            </a:r>
            <a:r>
              <a:rPr lang="en-US" dirty="0">
                <a:solidFill>
                  <a:srgbClr val="00B050"/>
                </a:solidFill>
              </a:rPr>
              <a:t>/client/</a:t>
            </a:r>
            <a:r>
              <a:rPr lang="en-US" dirty="0" err="1">
                <a:solidFill>
                  <a:srgbClr val="00B050"/>
                </a:solidFill>
              </a:rPr>
              <a:t>simple_action_client.h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</a:rPr>
              <a:t>include &lt;</a:t>
            </a:r>
            <a:r>
              <a:rPr lang="en-US" dirty="0" err="1">
                <a:solidFill>
                  <a:srgbClr val="00B050"/>
                </a:solidFill>
              </a:rPr>
              <a:t>actionlib</a:t>
            </a:r>
            <a:r>
              <a:rPr lang="en-US" dirty="0">
                <a:solidFill>
                  <a:srgbClr val="00B050"/>
                </a:solidFill>
              </a:rPr>
              <a:t>/server/</a:t>
            </a:r>
            <a:r>
              <a:rPr lang="en-US" dirty="0" err="1">
                <a:solidFill>
                  <a:srgbClr val="00B050"/>
                </a:solidFill>
              </a:rPr>
              <a:t>simple_action_server.h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lvl="1"/>
            <a:r>
              <a:rPr lang="en-US" dirty="0" smtClean="0"/>
              <a:t>topics: /goal, /cancel, /status, /result, </a:t>
            </a:r>
            <a:r>
              <a:rPr lang="en-US" dirty="0"/>
              <a:t>/feedback</a:t>
            </a:r>
            <a:r>
              <a:rPr lang="en-US" dirty="0" smtClean="0"/>
              <a:t>,</a:t>
            </a:r>
          </a:p>
          <a:p>
            <a:pPr lvl="1"/>
            <a:endParaRPr lang="en-US" dirty="0" smtClean="0"/>
          </a:p>
          <a:p>
            <a:r>
              <a:rPr lang="nl-NL" i="1" dirty="0" smtClean="0"/>
              <a:t>Depends on </a:t>
            </a:r>
            <a:r>
              <a:rPr lang="nl-NL" i="1" dirty="0" err="1" smtClean="0"/>
              <a:t>following</a:t>
            </a:r>
            <a:r>
              <a:rPr lang="nl-NL" i="1" dirty="0" smtClean="0"/>
              <a:t> packages</a:t>
            </a:r>
          </a:p>
          <a:p>
            <a:pPr lvl="1"/>
            <a:r>
              <a:rPr lang="nl-NL" i="1" dirty="0" err="1" smtClean="0"/>
              <a:t>actionlib</a:t>
            </a:r>
            <a:endParaRPr lang="nl-NL" i="1" dirty="0"/>
          </a:p>
          <a:p>
            <a:pPr lvl="1"/>
            <a:r>
              <a:rPr lang="nl-NL" i="1" dirty="0" err="1" smtClean="0"/>
              <a:t>actionlib_msgs</a:t>
            </a:r>
            <a:endParaRPr lang="nl-NL" i="1" dirty="0" smtClean="0"/>
          </a:p>
          <a:p>
            <a:pPr lvl="1"/>
            <a:endParaRPr lang="nl-NL" i="1" dirty="0"/>
          </a:p>
          <a:p>
            <a:r>
              <a:rPr lang="nl-NL" i="1" dirty="0" err="1" smtClean="0"/>
              <a:t>NameOfAction.action</a:t>
            </a:r>
            <a:r>
              <a:rPr lang="nl-NL" i="1" dirty="0" smtClean="0"/>
              <a:t> (</a:t>
            </a:r>
            <a:r>
              <a:rPr lang="nl-NL" i="1" dirty="0" err="1" smtClean="0"/>
              <a:t>to</a:t>
            </a:r>
            <a:r>
              <a:rPr lang="nl-NL" i="1" dirty="0" smtClean="0"/>
              <a:t> </a:t>
            </a:r>
            <a:r>
              <a:rPr lang="nl-NL" i="1" dirty="0" err="1" smtClean="0"/>
              <a:t>be</a:t>
            </a:r>
            <a:r>
              <a:rPr lang="nl-NL" i="1" dirty="0" smtClean="0"/>
              <a:t> </a:t>
            </a:r>
            <a:r>
              <a:rPr lang="nl-NL" i="1" dirty="0" err="1" smtClean="0"/>
              <a:t>placed</a:t>
            </a:r>
            <a:r>
              <a:rPr lang="nl-NL" i="1" dirty="0" smtClean="0"/>
              <a:t> in “action” directory)</a:t>
            </a:r>
            <a:endParaRPr lang="nl-NL" i="1" dirty="0"/>
          </a:p>
          <a:p>
            <a:pPr lvl="1"/>
            <a:r>
              <a:rPr lang="nl-NL" dirty="0" smtClean="0"/>
              <a:t>Goal</a:t>
            </a:r>
            <a:br>
              <a:rPr lang="nl-NL" dirty="0" smtClean="0"/>
            </a:br>
            <a:r>
              <a:rPr lang="nl-NL" dirty="0" smtClean="0"/>
              <a:t>---</a:t>
            </a:r>
            <a:br>
              <a:rPr lang="nl-NL" dirty="0" smtClean="0"/>
            </a:br>
            <a:r>
              <a:rPr lang="nl-NL" dirty="0" err="1" smtClean="0"/>
              <a:t>Result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---</a:t>
            </a:r>
            <a:br>
              <a:rPr lang="nl-NL" dirty="0" smtClean="0"/>
            </a:br>
            <a:r>
              <a:rPr lang="nl-NL" dirty="0" smtClean="0"/>
              <a:t>Feedback</a:t>
            </a:r>
          </a:p>
        </p:txBody>
      </p:sp>
      <p:sp>
        <p:nvSpPr>
          <p:cNvPr id="4" name="Rechthoek 3"/>
          <p:cNvSpPr/>
          <p:nvPr/>
        </p:nvSpPr>
        <p:spPr>
          <a:xfrm>
            <a:off x="2898897" y="1052736"/>
            <a:ext cx="343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www.ros.org/wiki/actionlib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91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rosnodes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6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 </a:t>
            </a:r>
            <a:r>
              <a:rPr lang="nl-NL" dirty="0" err="1" smtClean="0"/>
              <a:t>vs</a:t>
            </a:r>
            <a:r>
              <a:rPr lang="nl-NL" dirty="0" smtClean="0"/>
              <a:t> Services </a:t>
            </a:r>
            <a:r>
              <a:rPr lang="nl-NL" dirty="0" err="1" smtClean="0"/>
              <a:t>vs</a:t>
            </a:r>
            <a:r>
              <a:rPr lang="nl-NL" dirty="0" smtClean="0"/>
              <a:t> Actions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answers.ros.org/question/11834/when-should-i-use-topics-vs-services-vs-actionlib-actions-vs-dynamic_reconfigure/</a:t>
            </a:r>
            <a:r>
              <a:rPr lang="nl-NL" dirty="0" smtClean="0"/>
              <a:t>  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4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Event </a:t>
            </a:r>
            <a:r>
              <a:rPr lang="nl-NL" dirty="0" err="1" smtClean="0"/>
              <a:t>driven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ROS is event-</a:t>
            </a:r>
            <a:r>
              <a:rPr lang="nl-NL" dirty="0" err="1" smtClean="0"/>
              <a:t>driven</a:t>
            </a:r>
            <a:endParaRPr lang="nl-NL" dirty="0" smtClean="0"/>
          </a:p>
          <a:p>
            <a:pPr lvl="1"/>
            <a:r>
              <a:rPr lang="nl-NL" dirty="0" smtClean="0"/>
              <a:t>Event </a:t>
            </a:r>
            <a:r>
              <a:rPr lang="nl-NL" dirty="0" smtClean="0">
                <a:sym typeface="Wingdings" panose="05000000000000000000" pitchFamily="2" charset="2"/>
              </a:rPr>
              <a:t> </a:t>
            </a:r>
            <a:r>
              <a:rPr lang="nl-NL" dirty="0" err="1" smtClean="0">
                <a:sym typeface="Wingdings" panose="05000000000000000000" pitchFamily="2" charset="2"/>
              </a:rPr>
              <a:t>Callback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Events</a:t>
            </a:r>
          </a:p>
          <a:p>
            <a:pPr lvl="1"/>
            <a:r>
              <a:rPr lang="nl-NL" dirty="0" err="1" smtClean="0"/>
              <a:t>Subscriber</a:t>
            </a:r>
            <a:r>
              <a:rPr lang="nl-NL" dirty="0" smtClean="0"/>
              <a:t> </a:t>
            </a:r>
            <a:r>
              <a:rPr lang="nl-NL" dirty="0" err="1" smtClean="0"/>
              <a:t>receives</a:t>
            </a:r>
            <a:r>
              <a:rPr lang="nl-NL" dirty="0" smtClean="0"/>
              <a:t> new </a:t>
            </a:r>
            <a:r>
              <a:rPr lang="nl-NL" dirty="0" err="1" smtClean="0"/>
              <a:t>message</a:t>
            </a:r>
            <a:endParaRPr lang="nl-NL" dirty="0" smtClean="0"/>
          </a:p>
          <a:p>
            <a:pPr lvl="1"/>
            <a:r>
              <a:rPr lang="nl-NL" dirty="0" smtClean="0"/>
              <a:t>Service </a:t>
            </a:r>
            <a:r>
              <a:rPr lang="nl-NL" dirty="0" err="1" smtClean="0"/>
              <a:t>receives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smtClean="0"/>
              <a:t>Timer </a:t>
            </a:r>
            <a:r>
              <a:rPr lang="nl-NL" dirty="0" err="1" smtClean="0"/>
              <a:t>reaches</a:t>
            </a:r>
            <a:r>
              <a:rPr lang="nl-NL" dirty="0" smtClean="0"/>
              <a:t> </a:t>
            </a:r>
            <a:r>
              <a:rPr lang="nl-NL" dirty="0" err="1" smtClean="0"/>
              <a:t>timeout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071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Spinning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ROS relies on “spinning”</a:t>
            </a:r>
          </a:p>
          <a:p>
            <a:r>
              <a:rPr lang="en-GB" dirty="0" err="1" smtClean="0"/>
              <a:t>CallbackQueue</a:t>
            </a:r>
            <a:endParaRPr lang="en-GB" dirty="0"/>
          </a:p>
          <a:p>
            <a:pPr lvl="1"/>
            <a:r>
              <a:rPr lang="en-GB" dirty="0" smtClean="0"/>
              <a:t>Queues all </a:t>
            </a:r>
            <a:r>
              <a:rPr lang="en-GB" dirty="0"/>
              <a:t>types of </a:t>
            </a:r>
            <a:r>
              <a:rPr lang="en-GB" dirty="0" err="1"/>
              <a:t>callbacks</a:t>
            </a:r>
            <a:r>
              <a:rPr lang="en-GB" dirty="0"/>
              <a:t> </a:t>
            </a:r>
            <a:r>
              <a:rPr lang="en-GB" dirty="0" smtClean="0"/>
              <a:t>(Subscriber, Service, </a:t>
            </a:r>
            <a:r>
              <a:rPr lang="en-GB" dirty="0"/>
              <a:t>Timer,</a:t>
            </a:r>
            <a:r>
              <a:rPr lang="en-GB" dirty="0" smtClean="0"/>
              <a:t>...)</a:t>
            </a:r>
            <a:endParaRPr lang="en-GB" dirty="0"/>
          </a:p>
          <a:p>
            <a:r>
              <a:rPr lang="en-GB" dirty="0" err="1"/>
              <a:t>ros</a:t>
            </a:r>
            <a:r>
              <a:rPr lang="en-GB" dirty="0"/>
              <a:t>::</a:t>
            </a:r>
            <a:r>
              <a:rPr lang="en-GB" dirty="0" err="1"/>
              <a:t>spinOnce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Call all the </a:t>
            </a:r>
            <a:r>
              <a:rPr lang="en-GB" dirty="0" err="1"/>
              <a:t>callbacks</a:t>
            </a:r>
            <a:r>
              <a:rPr lang="en-GB" dirty="0"/>
              <a:t> </a:t>
            </a:r>
            <a:r>
              <a:rPr lang="en-GB" dirty="0" smtClean="0"/>
              <a:t>currently waiting in </a:t>
            </a:r>
            <a:r>
              <a:rPr lang="en-GB" dirty="0"/>
              <a:t>the </a:t>
            </a:r>
            <a:r>
              <a:rPr lang="en-GB" dirty="0" err="1"/>
              <a:t>callback</a:t>
            </a:r>
            <a:r>
              <a:rPr lang="en-GB" dirty="0"/>
              <a:t> queue</a:t>
            </a:r>
          </a:p>
          <a:p>
            <a:r>
              <a:rPr lang="en-GB" dirty="0" err="1"/>
              <a:t>ros</a:t>
            </a:r>
            <a:r>
              <a:rPr lang="en-GB" dirty="0"/>
              <a:t>::spin()</a:t>
            </a:r>
          </a:p>
          <a:p>
            <a:pPr lvl="1"/>
            <a:r>
              <a:rPr lang="en-GB" dirty="0"/>
              <a:t>Keep </a:t>
            </a:r>
            <a:r>
              <a:rPr lang="en-GB" dirty="0" smtClean="0"/>
              <a:t>spinning until </a:t>
            </a:r>
            <a:r>
              <a:rPr lang="en-GB" dirty="0"/>
              <a:t>node shutdown</a:t>
            </a:r>
          </a:p>
          <a:p>
            <a:endParaRPr lang="en-GB" dirty="0"/>
          </a:p>
        </p:txBody>
      </p:sp>
      <p:grpSp>
        <p:nvGrpSpPr>
          <p:cNvPr id="11" name="Groep 10"/>
          <p:cNvGrpSpPr/>
          <p:nvPr/>
        </p:nvGrpSpPr>
        <p:grpSpPr>
          <a:xfrm>
            <a:off x="5724128" y="1628800"/>
            <a:ext cx="2699792" cy="4350097"/>
            <a:chOff x="6228184" y="375047"/>
            <a:chExt cx="2699792" cy="4350097"/>
          </a:xfrm>
        </p:grpSpPr>
        <p:sp>
          <p:nvSpPr>
            <p:cNvPr id="12" name="Rechthoek 11"/>
            <p:cNvSpPr/>
            <p:nvPr/>
          </p:nvSpPr>
          <p:spPr>
            <a:xfrm>
              <a:off x="6477918" y="1975378"/>
              <a:ext cx="220032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 err="1" smtClean="0"/>
                <a:t>CallBackQueue</a:t>
              </a:r>
              <a:endParaRPr lang="nl-NL" sz="2000" b="1" dirty="0"/>
            </a:p>
          </p:txBody>
        </p:sp>
        <p:cxnSp>
          <p:nvCxnSpPr>
            <p:cNvPr id="13" name="Rechte verbindingslijn met pijl 12"/>
            <p:cNvCxnSpPr>
              <a:stCxn id="15" idx="2"/>
              <a:endCxn id="12" idx="0"/>
            </p:cNvCxnSpPr>
            <p:nvPr/>
          </p:nvCxnSpPr>
          <p:spPr>
            <a:xfrm>
              <a:off x="7578080" y="836712"/>
              <a:ext cx="0" cy="11386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3"/>
            <p:cNvSpPr txBox="1"/>
            <p:nvPr/>
          </p:nvSpPr>
          <p:spPr>
            <a:xfrm>
              <a:off x="7580280" y="1119343"/>
              <a:ext cx="130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>
                  <a:solidFill>
                    <a:srgbClr val="0070C0"/>
                  </a:solidFill>
                </a:rPr>
                <a:t>callback</a:t>
              </a:r>
              <a:endParaRPr lang="nl-NL" sz="2400" dirty="0">
                <a:solidFill>
                  <a:srgbClr val="0070C0"/>
                </a:solidFill>
              </a:endParaRPr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6228184" y="375047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smtClean="0"/>
                <a:t>Timers, </a:t>
              </a:r>
              <a:r>
                <a:rPr lang="nl-NL" sz="2400" dirty="0" err="1" smtClean="0"/>
                <a:t>Subscribers</a:t>
              </a:r>
              <a:endParaRPr lang="nl-NL" sz="2400" dirty="0" smtClean="0"/>
            </a:p>
          </p:txBody>
        </p:sp>
        <p:cxnSp>
          <p:nvCxnSpPr>
            <p:cNvPr id="16" name="Rechte verbindingslijn met pijl 15"/>
            <p:cNvCxnSpPr>
              <a:endCxn id="17" idx="0"/>
            </p:cNvCxnSpPr>
            <p:nvPr/>
          </p:nvCxnSpPr>
          <p:spPr>
            <a:xfrm flipH="1">
              <a:off x="7582483" y="2730949"/>
              <a:ext cx="1" cy="15325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6800670" y="4263479"/>
              <a:ext cx="15636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/>
                <a:t>spinOnce</a:t>
              </a:r>
              <a:r>
                <a:rPr lang="nl-NL" sz="2400" dirty="0" smtClean="0"/>
                <a:t>()</a:t>
              </a:r>
              <a:endParaRPr lang="nl-NL" sz="2400" dirty="0"/>
            </a:p>
          </p:txBody>
        </p:sp>
      </p:grpSp>
      <p:sp>
        <p:nvSpPr>
          <p:cNvPr id="22" name="Tekstvak 21"/>
          <p:cNvSpPr txBox="1"/>
          <p:nvPr/>
        </p:nvSpPr>
        <p:spPr>
          <a:xfrm>
            <a:off x="7081900" y="4653136"/>
            <a:ext cx="130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 smtClean="0">
                <a:solidFill>
                  <a:srgbClr val="0070C0"/>
                </a:solidFill>
              </a:rPr>
              <a:t>callback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1194600" y="1052736"/>
            <a:ext cx="697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http://wiki.ros.org/roscpp/Overview/Callbacks%20and%20Spinning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types of Time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nl-NL" dirty="0" err="1" smtClean="0"/>
              <a:t>Simulation</a:t>
            </a:r>
            <a:r>
              <a:rPr lang="nl-NL" dirty="0" smtClean="0"/>
              <a:t> Time</a:t>
            </a:r>
          </a:p>
          <a:p>
            <a:pPr lvl="1"/>
            <a:r>
              <a:rPr lang="nl-NL" dirty="0"/>
              <a:t>ros::</a:t>
            </a:r>
            <a:r>
              <a:rPr lang="nl-NL" dirty="0" smtClean="0"/>
              <a:t>Time</a:t>
            </a:r>
          </a:p>
          <a:p>
            <a:pPr lvl="2"/>
            <a:r>
              <a:rPr lang="en-US" dirty="0" err="1" smtClean="0"/>
              <a:t>ros</a:t>
            </a:r>
            <a:r>
              <a:rPr lang="en-US" dirty="0"/>
              <a:t>::Time::now</a:t>
            </a:r>
            <a:r>
              <a:rPr lang="en-US" dirty="0" smtClean="0"/>
              <a:t>()</a:t>
            </a:r>
          </a:p>
          <a:p>
            <a:pPr lvl="1"/>
            <a:r>
              <a:rPr lang="nl-NL" dirty="0" smtClean="0"/>
              <a:t>ros::</a:t>
            </a:r>
            <a:r>
              <a:rPr lang="nl-NL" dirty="0" err="1" smtClean="0"/>
              <a:t>Duration</a:t>
            </a:r>
            <a:endParaRPr lang="nl-NL" dirty="0" smtClean="0"/>
          </a:p>
          <a:p>
            <a:pPr lvl="2"/>
            <a:r>
              <a:rPr lang="en-US" dirty="0" err="1"/>
              <a:t>ros</a:t>
            </a:r>
            <a:r>
              <a:rPr lang="en-US" dirty="0"/>
              <a:t>::</a:t>
            </a:r>
            <a:r>
              <a:rPr lang="en-US" dirty="0" smtClean="0"/>
              <a:t>Duration(1.0).</a:t>
            </a:r>
            <a:r>
              <a:rPr lang="en-US" dirty="0"/>
              <a:t>sleep</a:t>
            </a:r>
            <a:r>
              <a:rPr lang="en-US" dirty="0" smtClean="0"/>
              <a:t>()</a:t>
            </a:r>
            <a:endParaRPr lang="nl-NL" dirty="0" smtClean="0"/>
          </a:p>
          <a:p>
            <a:pPr lvl="1"/>
            <a:r>
              <a:rPr lang="nl-NL" dirty="0" smtClean="0"/>
              <a:t>ros</a:t>
            </a:r>
            <a:r>
              <a:rPr lang="nl-NL" dirty="0"/>
              <a:t>::</a:t>
            </a:r>
            <a:r>
              <a:rPr lang="nl-NL" dirty="0" err="1" smtClean="0"/>
              <a:t>Rate</a:t>
            </a:r>
            <a:endParaRPr lang="nl-NL" dirty="0" smtClean="0"/>
          </a:p>
          <a:p>
            <a:pPr lvl="2"/>
            <a:r>
              <a:rPr lang="pt-BR" dirty="0"/>
              <a:t>ros::Rate r(10); // 10 </a:t>
            </a:r>
            <a:r>
              <a:rPr lang="pt-BR" dirty="0" smtClean="0"/>
              <a:t>hz</a:t>
            </a:r>
          </a:p>
          <a:p>
            <a:r>
              <a:rPr lang="nl-NL" dirty="0" smtClean="0"/>
              <a:t>Wall Time: “real” </a:t>
            </a:r>
            <a:r>
              <a:rPr lang="nl-NL" dirty="0" err="1" smtClean="0"/>
              <a:t>wall</a:t>
            </a:r>
            <a:r>
              <a:rPr lang="nl-NL" dirty="0" smtClean="0"/>
              <a:t> </a:t>
            </a:r>
            <a:r>
              <a:rPr lang="nl-NL" dirty="0" err="1" smtClean="0"/>
              <a:t>clock</a:t>
            </a:r>
            <a:r>
              <a:rPr lang="nl-NL" dirty="0" smtClean="0"/>
              <a:t> time, </a:t>
            </a:r>
            <a:r>
              <a:rPr lang="nl-NL" dirty="0" err="1" smtClean="0"/>
              <a:t>from</a:t>
            </a:r>
            <a:r>
              <a:rPr lang="nl-NL" dirty="0" smtClean="0"/>
              <a:t> OS</a:t>
            </a:r>
          </a:p>
          <a:p>
            <a:pPr lvl="1"/>
            <a:r>
              <a:rPr lang="nl-NL" dirty="0"/>
              <a:t>ros::</a:t>
            </a:r>
            <a:r>
              <a:rPr lang="nl-NL" dirty="0" err="1" smtClean="0"/>
              <a:t>WallTime</a:t>
            </a:r>
            <a:r>
              <a:rPr lang="nl-NL" dirty="0"/>
              <a:t> / ros::</a:t>
            </a:r>
            <a:r>
              <a:rPr lang="nl-NL" dirty="0" err="1" smtClean="0"/>
              <a:t>WallDuration</a:t>
            </a:r>
            <a:r>
              <a:rPr lang="nl-NL" dirty="0"/>
              <a:t> / ros::</a:t>
            </a:r>
            <a:r>
              <a:rPr lang="nl-NL" dirty="0" err="1"/>
              <a:t>WallTimer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6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Timed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ros::Timer</a:t>
            </a:r>
          </a:p>
          <a:p>
            <a:pPr lvl="2"/>
            <a:endParaRPr lang="nl-NL" dirty="0" smtClean="0"/>
          </a:p>
          <a:p>
            <a:pPr lvl="1"/>
            <a:r>
              <a:rPr lang="nl-NL" sz="2400" dirty="0" smtClean="0"/>
              <a:t>ros</a:t>
            </a:r>
            <a:r>
              <a:rPr lang="nl-NL" sz="2400" dirty="0"/>
              <a:t>::</a:t>
            </a:r>
            <a:r>
              <a:rPr lang="nl-NL" sz="2400" dirty="0" smtClean="0"/>
              <a:t>Timer t </a:t>
            </a:r>
            <a:r>
              <a:rPr lang="nl-NL" sz="2400" dirty="0"/>
              <a:t>= </a:t>
            </a:r>
            <a:r>
              <a:rPr lang="nl-NL" sz="2400" dirty="0" err="1"/>
              <a:t>n.createTimer</a:t>
            </a:r>
            <a:r>
              <a:rPr lang="nl-NL" sz="2400" dirty="0"/>
              <a:t>(ros::</a:t>
            </a:r>
            <a:r>
              <a:rPr lang="nl-NL" sz="2400" dirty="0" err="1"/>
              <a:t>Duration</a:t>
            </a:r>
            <a:r>
              <a:rPr lang="nl-NL" sz="2400" dirty="0"/>
              <a:t>(1.0), </a:t>
            </a:r>
            <a:r>
              <a:rPr lang="nl-NL" sz="2400" dirty="0" err="1" smtClean="0"/>
              <a:t>myCallBack</a:t>
            </a:r>
            <a:r>
              <a:rPr lang="nl-NL" sz="2400" dirty="0" smtClean="0"/>
              <a:t>);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6" name="Rechthoek 5"/>
          <p:cNvSpPr/>
          <p:nvPr/>
        </p:nvSpPr>
        <p:spPr>
          <a:xfrm>
            <a:off x="2427983" y="1124744"/>
            <a:ext cx="433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http://wiki.ros.org/roscpp/Overview/Timers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Timed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endParaRPr lang="nl-NL" dirty="0"/>
          </a:p>
        </p:txBody>
      </p:sp>
      <p:cxnSp>
        <p:nvCxnSpPr>
          <p:cNvPr id="10" name="Rechte verbindingslijn 9"/>
          <p:cNvCxnSpPr>
            <a:stCxn id="11" idx="2"/>
          </p:cNvCxnSpPr>
          <p:nvPr/>
        </p:nvCxnSpPr>
        <p:spPr>
          <a:xfrm>
            <a:off x="4535996" y="2348880"/>
            <a:ext cx="0" cy="4032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3635896" y="184482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sz="2400" dirty="0"/>
          </a:p>
        </p:txBody>
      </p:sp>
      <p:grpSp>
        <p:nvGrpSpPr>
          <p:cNvPr id="62" name="Groep 61"/>
          <p:cNvGrpSpPr/>
          <p:nvPr/>
        </p:nvGrpSpPr>
        <p:grpSpPr>
          <a:xfrm>
            <a:off x="4453384" y="3645024"/>
            <a:ext cx="1738796" cy="893713"/>
            <a:chOff x="6253584" y="3284984"/>
            <a:chExt cx="1738796" cy="893713"/>
          </a:xfrm>
        </p:grpSpPr>
        <p:grpSp>
          <p:nvGrpSpPr>
            <p:cNvPr id="51" name="Groep 50"/>
            <p:cNvGrpSpPr/>
            <p:nvPr/>
          </p:nvGrpSpPr>
          <p:grpSpPr>
            <a:xfrm>
              <a:off x="6336196" y="3284984"/>
              <a:ext cx="612068" cy="432048"/>
              <a:chOff x="6336196" y="3284984"/>
              <a:chExt cx="612068" cy="432048"/>
            </a:xfrm>
          </p:grpSpPr>
          <p:cxnSp>
            <p:nvCxnSpPr>
              <p:cNvPr id="32" name="Rechte verbindingslijn 31"/>
              <p:cNvCxnSpPr/>
              <p:nvPr/>
            </p:nvCxnSpPr>
            <p:spPr>
              <a:xfrm>
                <a:off x="6336196" y="3284984"/>
                <a:ext cx="61206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>
              <a:xfrm>
                <a:off x="6948264" y="3284984"/>
                <a:ext cx="0" cy="4320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met pijl 37"/>
              <p:cNvCxnSpPr/>
              <p:nvPr/>
            </p:nvCxnSpPr>
            <p:spPr>
              <a:xfrm flipH="1">
                <a:off x="6433604" y="3717032"/>
                <a:ext cx="514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hthoek 38"/>
            <p:cNvSpPr/>
            <p:nvPr/>
          </p:nvSpPr>
          <p:spPr>
            <a:xfrm>
              <a:off x="6253584" y="3717032"/>
              <a:ext cx="18002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Tekstvak 45"/>
            <p:cNvSpPr txBox="1"/>
            <p:nvPr/>
          </p:nvSpPr>
          <p:spPr>
            <a:xfrm>
              <a:off x="6372200" y="3717032"/>
              <a:ext cx="1620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callback</a:t>
              </a:r>
              <a:r>
                <a:rPr lang="nl-NL" sz="2400" b="1" dirty="0" smtClean="0"/>
                <a:t>()</a:t>
              </a:r>
              <a:endParaRPr lang="nl-NL" b="1" dirty="0"/>
            </a:p>
          </p:txBody>
        </p:sp>
      </p:grpSp>
      <p:sp>
        <p:nvSpPr>
          <p:cNvPr id="48" name="Tekstvak 47"/>
          <p:cNvSpPr txBox="1"/>
          <p:nvPr/>
        </p:nvSpPr>
        <p:spPr>
          <a:xfrm>
            <a:off x="4499992" y="3039343"/>
            <a:ext cx="9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/>
              <a:t>s</a:t>
            </a:r>
            <a:r>
              <a:rPr lang="nl-NL" sz="2400" b="1" dirty="0" smtClean="0"/>
              <a:t>pin()</a:t>
            </a:r>
            <a:endParaRPr lang="nl-NL" b="1" dirty="0"/>
          </a:p>
        </p:txBody>
      </p:sp>
      <p:sp>
        <p:nvSpPr>
          <p:cNvPr id="95" name="Tekstvak 94"/>
          <p:cNvSpPr txBox="1"/>
          <p:nvPr/>
        </p:nvSpPr>
        <p:spPr>
          <a:xfrm>
            <a:off x="4402584" y="2492896"/>
            <a:ext cx="441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/>
              <a:t>createTimer</a:t>
            </a:r>
            <a:r>
              <a:rPr lang="nl-NL" sz="2400" b="1" dirty="0" smtClean="0"/>
              <a:t> (</a:t>
            </a:r>
            <a:r>
              <a:rPr lang="nl-NL" sz="2400" b="1" dirty="0" err="1" smtClean="0"/>
              <a:t>duration</a:t>
            </a:r>
            <a:r>
              <a:rPr lang="nl-NL" sz="2400" b="1" dirty="0" err="1"/>
              <a:t>,</a:t>
            </a:r>
            <a:r>
              <a:rPr lang="nl-NL" sz="2400" b="1" dirty="0" err="1" smtClean="0"/>
              <a:t>callback</a:t>
            </a:r>
            <a:r>
              <a:rPr lang="nl-NL" sz="2400" b="1" dirty="0" smtClean="0"/>
              <a:t>)</a:t>
            </a:r>
            <a:endParaRPr lang="nl-NL" sz="2400" b="1" dirty="0"/>
          </a:p>
        </p:txBody>
      </p:sp>
      <p:grpSp>
        <p:nvGrpSpPr>
          <p:cNvPr id="33" name="Groep 32"/>
          <p:cNvGrpSpPr/>
          <p:nvPr/>
        </p:nvGrpSpPr>
        <p:grpSpPr>
          <a:xfrm>
            <a:off x="4453384" y="4911551"/>
            <a:ext cx="1738796" cy="893713"/>
            <a:chOff x="6253584" y="3284984"/>
            <a:chExt cx="1738796" cy="893713"/>
          </a:xfrm>
        </p:grpSpPr>
        <p:grpSp>
          <p:nvGrpSpPr>
            <p:cNvPr id="35" name="Groep 34"/>
            <p:cNvGrpSpPr/>
            <p:nvPr/>
          </p:nvGrpSpPr>
          <p:grpSpPr>
            <a:xfrm>
              <a:off x="6336196" y="3284984"/>
              <a:ext cx="612068" cy="432048"/>
              <a:chOff x="6336196" y="3284984"/>
              <a:chExt cx="612068" cy="432048"/>
            </a:xfrm>
          </p:grpSpPr>
          <p:cxnSp>
            <p:nvCxnSpPr>
              <p:cNvPr id="40" name="Rechte verbindingslijn 39"/>
              <p:cNvCxnSpPr/>
              <p:nvPr/>
            </p:nvCxnSpPr>
            <p:spPr>
              <a:xfrm>
                <a:off x="6336196" y="3284984"/>
                <a:ext cx="61206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/>
              <p:cNvCxnSpPr/>
              <p:nvPr/>
            </p:nvCxnSpPr>
            <p:spPr>
              <a:xfrm>
                <a:off x="6948264" y="3284984"/>
                <a:ext cx="0" cy="4320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met pijl 41"/>
              <p:cNvCxnSpPr/>
              <p:nvPr/>
            </p:nvCxnSpPr>
            <p:spPr>
              <a:xfrm flipH="1">
                <a:off x="6433604" y="3717032"/>
                <a:ext cx="514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hthoek 35"/>
            <p:cNvSpPr/>
            <p:nvPr/>
          </p:nvSpPr>
          <p:spPr>
            <a:xfrm>
              <a:off x="6253584" y="3717032"/>
              <a:ext cx="18002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6372200" y="3717032"/>
              <a:ext cx="1620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callback</a:t>
              </a:r>
              <a:r>
                <a:rPr lang="nl-NL" sz="2400" b="1" dirty="0" smtClean="0"/>
                <a:t>()</a:t>
              </a:r>
              <a:endParaRPr lang="nl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1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 </a:t>
            </a:r>
            <a:r>
              <a:rPr lang="nl-NL" dirty="0" err="1" smtClean="0"/>
              <a:t>sending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Non-</a:t>
            </a:r>
            <a:r>
              <a:rPr lang="nl-NL" dirty="0" err="1" smtClean="0"/>
              <a:t>blocking</a:t>
            </a:r>
            <a:r>
              <a:rPr lang="nl-NL" dirty="0" smtClean="0"/>
              <a:t> (</a:t>
            </a:r>
            <a:r>
              <a:rPr lang="nl-NL" dirty="0" err="1" smtClean="0"/>
              <a:t>asynchronous</a:t>
            </a:r>
            <a:r>
              <a:rPr lang="nl-NL" dirty="0" smtClean="0"/>
              <a:t>)</a:t>
            </a:r>
          </a:p>
          <a:p>
            <a:r>
              <a:rPr lang="nl-NL" dirty="0" smtClean="0"/>
              <a:t>No </a:t>
            </a:r>
            <a:r>
              <a:rPr lang="nl-NL" dirty="0" err="1" smtClean="0"/>
              <a:t>result</a:t>
            </a:r>
            <a:endParaRPr lang="nl-N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59596"/>
            <a:ext cx="7126760" cy="298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6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 </a:t>
            </a:r>
            <a:r>
              <a:rPr lang="nl-NL" dirty="0" err="1"/>
              <a:t>s</a:t>
            </a:r>
            <a:r>
              <a:rPr lang="nl-NL" dirty="0" err="1" smtClean="0"/>
              <a:t>ending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07504" y="1484784"/>
            <a:ext cx="4608512" cy="5324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// PUBLISHER</a:t>
            </a:r>
          </a:p>
          <a:p>
            <a:endParaRPr lang="nl-NL" sz="2000" b="1" dirty="0" smtClean="0"/>
          </a:p>
          <a:p>
            <a:endParaRPr lang="nl-NL" sz="2000" b="1" dirty="0" smtClean="0"/>
          </a:p>
          <a:p>
            <a:endParaRPr lang="nl-NL" sz="2000" b="1" dirty="0" smtClean="0"/>
          </a:p>
          <a:p>
            <a:endParaRPr lang="nl-NL" sz="2000" b="1" dirty="0" smtClean="0"/>
          </a:p>
          <a:p>
            <a:r>
              <a:rPr lang="nl-NL" sz="2000" b="1" dirty="0" smtClean="0"/>
              <a:t>int </a:t>
            </a:r>
            <a:r>
              <a:rPr lang="nl-NL" sz="2000" b="1" dirty="0" err="1"/>
              <a:t>main</a:t>
            </a:r>
            <a:r>
              <a:rPr lang="nl-NL" sz="2000" b="1" dirty="0"/>
              <a:t>(…)</a:t>
            </a:r>
          </a:p>
          <a:p>
            <a:r>
              <a:rPr lang="nl-NL" sz="2000" b="1" dirty="0" smtClean="0"/>
              <a:t>{</a:t>
            </a:r>
          </a:p>
          <a:p>
            <a:r>
              <a:rPr lang="nl-NL" sz="2000" b="1" dirty="0"/>
              <a:t>    </a:t>
            </a:r>
            <a:r>
              <a:rPr lang="nl-NL" sz="2000" b="1" dirty="0" smtClean="0"/>
              <a:t>pub </a:t>
            </a:r>
            <a:r>
              <a:rPr lang="nl-NL" sz="2000" b="1" dirty="0"/>
              <a:t>= </a:t>
            </a:r>
            <a:r>
              <a:rPr lang="nl-NL" sz="2000" b="1" dirty="0" err="1" smtClean="0"/>
              <a:t>n.advertise</a:t>
            </a:r>
            <a:r>
              <a:rPr lang="nl-NL" sz="2000" b="1" dirty="0" smtClean="0"/>
              <a:t>&lt;</a:t>
            </a:r>
            <a:r>
              <a:rPr lang="nl-NL" sz="2000" b="1" dirty="0" err="1" smtClean="0"/>
              <a:t>msg</a:t>
            </a:r>
            <a:r>
              <a:rPr lang="nl-NL" sz="2000" b="1" dirty="0" smtClean="0"/>
              <a:t>&gt;(“topic ", 1000);   </a:t>
            </a:r>
          </a:p>
          <a:p>
            <a:r>
              <a:rPr lang="nl-NL" sz="2000" b="1" dirty="0"/>
              <a:t> </a:t>
            </a:r>
            <a:r>
              <a:rPr lang="nl-NL" sz="2000" b="1" dirty="0" smtClean="0"/>
              <a:t>   </a:t>
            </a:r>
            <a:r>
              <a:rPr lang="pt-BR" sz="2000" b="1" dirty="0" smtClean="0"/>
              <a:t>ros</a:t>
            </a:r>
            <a:r>
              <a:rPr lang="pt-BR" sz="2000" b="1" dirty="0"/>
              <a:t>::Rate </a:t>
            </a:r>
            <a:r>
              <a:rPr lang="pt-BR" sz="2000" b="1" dirty="0" smtClean="0"/>
              <a:t>rate(10</a:t>
            </a:r>
            <a:r>
              <a:rPr lang="pt-BR" sz="2000" b="1" dirty="0"/>
              <a:t>); </a:t>
            </a:r>
            <a:r>
              <a:rPr lang="pt-BR" sz="2000" b="1" dirty="0">
                <a:solidFill>
                  <a:srgbClr val="92D050"/>
                </a:solidFill>
              </a:rPr>
              <a:t>// 10 H</a:t>
            </a:r>
            <a:r>
              <a:rPr lang="pt-BR" sz="2000" b="1" dirty="0" smtClean="0">
                <a:solidFill>
                  <a:srgbClr val="92D050"/>
                </a:solidFill>
              </a:rPr>
              <a:t>z</a:t>
            </a:r>
          </a:p>
          <a:p>
            <a:endParaRPr lang="pt-BR" sz="2000" b="1" dirty="0"/>
          </a:p>
          <a:p>
            <a:r>
              <a:rPr lang="nl-NL" sz="2000" b="1" dirty="0" smtClean="0"/>
              <a:t>    </a:t>
            </a:r>
            <a:r>
              <a:rPr lang="nl-NL" sz="2000" b="1" dirty="0" err="1" smtClean="0"/>
              <a:t>while</a:t>
            </a:r>
            <a:r>
              <a:rPr lang="nl-NL" sz="2000" b="1" dirty="0" smtClean="0"/>
              <a:t> </a:t>
            </a:r>
            <a:r>
              <a:rPr lang="nl-NL" sz="2000" b="1" dirty="0"/>
              <a:t>(ros::ok()) </a:t>
            </a:r>
            <a:r>
              <a:rPr lang="nl-NL" sz="2000" b="1" dirty="0" smtClean="0"/>
              <a:t>{</a:t>
            </a:r>
          </a:p>
          <a:p>
            <a:r>
              <a:rPr lang="nl-NL" sz="2000" b="1" dirty="0" smtClean="0"/>
              <a:t>        </a:t>
            </a:r>
            <a:r>
              <a:rPr lang="nl-NL" sz="2000" b="1" dirty="0" err="1" smtClean="0"/>
              <a:t>pub.publish</a:t>
            </a:r>
            <a:r>
              <a:rPr lang="nl-NL" sz="2000" b="1" dirty="0" smtClean="0"/>
              <a:t>(</a:t>
            </a:r>
            <a:r>
              <a:rPr lang="nl-NL" sz="2000" b="1" dirty="0" err="1" smtClean="0"/>
              <a:t>msg</a:t>
            </a:r>
            <a:r>
              <a:rPr lang="nl-NL" sz="2000" b="1" dirty="0" smtClean="0"/>
              <a:t>);</a:t>
            </a:r>
            <a:endParaRPr lang="nl-NL" sz="2000" b="1" dirty="0"/>
          </a:p>
          <a:p>
            <a:r>
              <a:rPr lang="nl-NL" sz="2000" b="1" dirty="0" smtClean="0"/>
              <a:t>        </a:t>
            </a:r>
            <a:r>
              <a:rPr lang="nl-NL" sz="2000" b="1" dirty="0" err="1" smtClean="0"/>
              <a:t>rate.sleep</a:t>
            </a:r>
            <a:r>
              <a:rPr lang="nl-NL" sz="2000" b="1" dirty="0" smtClean="0"/>
              <a:t>();</a:t>
            </a:r>
          </a:p>
          <a:p>
            <a:r>
              <a:rPr lang="nl-NL" sz="2000" b="1" dirty="0" smtClean="0"/>
              <a:t>    }</a:t>
            </a:r>
          </a:p>
          <a:p>
            <a:endParaRPr lang="nl-NL" sz="2000" b="1" dirty="0" smtClean="0"/>
          </a:p>
          <a:p>
            <a:r>
              <a:rPr lang="nl-NL" sz="2000" b="1" dirty="0"/>
              <a:t> </a:t>
            </a:r>
            <a:r>
              <a:rPr lang="nl-NL" sz="2000" b="1" dirty="0" smtClean="0"/>
              <a:t>   return(0);</a:t>
            </a:r>
            <a:endParaRPr lang="nl-NL" sz="2000" b="1" dirty="0"/>
          </a:p>
          <a:p>
            <a:r>
              <a:rPr lang="nl-NL" sz="2000" b="1" dirty="0" smtClean="0"/>
              <a:t>}</a:t>
            </a:r>
            <a:endParaRPr lang="nl-NL" sz="2000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4788024" y="1484784"/>
            <a:ext cx="4248472" cy="5324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// SUBSCRIBER</a:t>
            </a:r>
          </a:p>
          <a:p>
            <a:endParaRPr lang="nl-NL" sz="2000" b="1" dirty="0" smtClean="0"/>
          </a:p>
          <a:p>
            <a:r>
              <a:rPr lang="nl-NL" sz="2000" b="1" dirty="0" err="1"/>
              <a:t>void</a:t>
            </a:r>
            <a:r>
              <a:rPr lang="nl-NL" sz="2000" b="1" dirty="0"/>
              <a:t> </a:t>
            </a:r>
            <a:r>
              <a:rPr lang="nl-NL" sz="2000" b="1" dirty="0" err="1" smtClean="0"/>
              <a:t>callback</a:t>
            </a:r>
            <a:r>
              <a:rPr lang="nl-NL" sz="2000" b="1" dirty="0" smtClean="0"/>
              <a:t>(</a:t>
            </a:r>
            <a:r>
              <a:rPr lang="nl-NL" sz="2000" b="1" dirty="0" err="1" smtClean="0"/>
              <a:t>msg</a:t>
            </a:r>
            <a:r>
              <a:rPr lang="nl-NL" sz="2000" b="1" dirty="0"/>
              <a:t>)</a:t>
            </a:r>
          </a:p>
          <a:p>
            <a:r>
              <a:rPr lang="nl-NL" sz="2000" b="1" dirty="0" smtClean="0"/>
              <a:t>{ … }</a:t>
            </a:r>
          </a:p>
          <a:p>
            <a:endParaRPr lang="nl-NL" sz="2000" b="1" dirty="0" smtClean="0"/>
          </a:p>
          <a:p>
            <a:r>
              <a:rPr lang="nl-NL" sz="2000" b="1" dirty="0"/>
              <a:t>int </a:t>
            </a:r>
            <a:r>
              <a:rPr lang="nl-NL" sz="2000" b="1" dirty="0" err="1" smtClean="0"/>
              <a:t>main</a:t>
            </a:r>
            <a:r>
              <a:rPr lang="nl-NL" sz="2000" b="1" dirty="0" smtClean="0"/>
              <a:t>(…)</a:t>
            </a:r>
            <a:endParaRPr lang="nl-NL" sz="2000" b="1" dirty="0"/>
          </a:p>
          <a:p>
            <a:r>
              <a:rPr lang="nl-NL" sz="2000" b="1" dirty="0" smtClean="0"/>
              <a:t>{</a:t>
            </a:r>
            <a:r>
              <a:rPr lang="en-US" sz="2000" b="1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sub </a:t>
            </a:r>
            <a:r>
              <a:rPr lang="en-US" sz="2000" b="1" dirty="0"/>
              <a:t>= </a:t>
            </a:r>
            <a:r>
              <a:rPr lang="en-US" sz="2000" b="1" dirty="0" err="1" smtClean="0"/>
              <a:t>n.subscribe</a:t>
            </a:r>
            <a:r>
              <a:rPr lang="en-US" sz="2000" b="1" dirty="0" smtClean="0"/>
              <a:t>(“topic”, callback);</a:t>
            </a:r>
            <a:endParaRPr lang="nl-NL" sz="2000" b="1" dirty="0"/>
          </a:p>
          <a:p>
            <a:endParaRPr lang="nl-NL" sz="2000" b="1" dirty="0" smtClean="0"/>
          </a:p>
          <a:p>
            <a:endParaRPr lang="nl-NL" sz="2000" b="1" dirty="0" smtClean="0"/>
          </a:p>
          <a:p>
            <a:endParaRPr lang="nl-NL" sz="2000" b="1" dirty="0"/>
          </a:p>
          <a:p>
            <a:r>
              <a:rPr lang="nl-NL" sz="2000" b="1" dirty="0" smtClean="0"/>
              <a:t>    ros</a:t>
            </a:r>
            <a:r>
              <a:rPr lang="nl-NL" sz="2000" b="1" dirty="0"/>
              <a:t>::spin</a:t>
            </a:r>
            <a:r>
              <a:rPr lang="nl-NL" sz="2000" b="1" dirty="0" smtClean="0"/>
              <a:t>(); </a:t>
            </a:r>
            <a:endParaRPr lang="nl-NL" sz="2000" b="1" dirty="0" smtClean="0">
              <a:solidFill>
                <a:srgbClr val="92D050"/>
              </a:solidFill>
            </a:endParaRPr>
          </a:p>
          <a:p>
            <a:r>
              <a:rPr lang="nl-NL" sz="2000" b="1" dirty="0"/>
              <a:t> </a:t>
            </a:r>
            <a:endParaRPr lang="nl-NL" sz="2000" b="1" dirty="0" smtClean="0"/>
          </a:p>
          <a:p>
            <a:r>
              <a:rPr lang="nl-NL" sz="2000" b="1" dirty="0" smtClean="0"/>
              <a:t>   </a:t>
            </a:r>
          </a:p>
          <a:p>
            <a:endParaRPr lang="nl-NL" sz="2000" b="1" dirty="0"/>
          </a:p>
          <a:p>
            <a:r>
              <a:rPr lang="nl-NL" sz="2000" b="1" dirty="0" smtClean="0"/>
              <a:t>    return </a:t>
            </a:r>
            <a:r>
              <a:rPr lang="nl-NL" sz="2000" b="1" dirty="0"/>
              <a:t>0</a:t>
            </a:r>
            <a:r>
              <a:rPr lang="nl-NL" sz="2000" b="1" dirty="0" smtClean="0"/>
              <a:t>;</a:t>
            </a:r>
          </a:p>
          <a:p>
            <a:r>
              <a:rPr lang="nl-NL" sz="2000" b="1" dirty="0" smtClean="0"/>
              <a:t>}</a:t>
            </a:r>
            <a:endParaRPr lang="nl-NL" sz="2000" b="1" dirty="0"/>
          </a:p>
        </p:txBody>
      </p:sp>
      <p:grpSp>
        <p:nvGrpSpPr>
          <p:cNvPr id="14" name="Groep 13"/>
          <p:cNvGrpSpPr/>
          <p:nvPr/>
        </p:nvGrpSpPr>
        <p:grpSpPr>
          <a:xfrm>
            <a:off x="2699792" y="2492896"/>
            <a:ext cx="3168352" cy="2592288"/>
            <a:chOff x="2699792" y="2492896"/>
            <a:chExt cx="3168352" cy="2592288"/>
          </a:xfrm>
        </p:grpSpPr>
        <p:cxnSp>
          <p:nvCxnSpPr>
            <p:cNvPr id="3" name="Rechte verbindingslijn met pijl 2"/>
            <p:cNvCxnSpPr/>
            <p:nvPr/>
          </p:nvCxnSpPr>
          <p:spPr>
            <a:xfrm>
              <a:off x="2699792" y="5085184"/>
              <a:ext cx="2304256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 flipV="1">
              <a:off x="5868144" y="2492896"/>
              <a:ext cx="0" cy="23762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2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350F5-2323-427E-A297-7DA4A58EC54A}"/>
</file>

<file path=customXml/itemProps2.xml><?xml version="1.0" encoding="utf-8"?>
<ds:datastoreItem xmlns:ds="http://schemas.openxmlformats.org/officeDocument/2006/customXml" ds:itemID="{DCF51039-4FF3-438B-969A-DBDD642FB97E}"/>
</file>

<file path=customXml/itemProps3.xml><?xml version="1.0" encoding="utf-8"?>
<ds:datastoreItem xmlns:ds="http://schemas.openxmlformats.org/officeDocument/2006/customXml" ds:itemID="{8AF8CA0D-B563-44ED-B369-DCF9B74F296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Diavoorstelling 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Office-thema</vt:lpstr>
      <vt:lpstr>Robotics</vt:lpstr>
      <vt:lpstr>How rosnodes work</vt:lpstr>
      <vt:lpstr>Event driven</vt:lpstr>
      <vt:lpstr>Spinning</vt:lpstr>
      <vt:lpstr>Two types of Time</vt:lpstr>
      <vt:lpstr>Timed callbacks</vt:lpstr>
      <vt:lpstr>Timed callbacks</vt:lpstr>
      <vt:lpstr>Message sending</vt:lpstr>
      <vt:lpstr>Message sending</vt:lpstr>
      <vt:lpstr>Message sending</vt:lpstr>
      <vt:lpstr>Service calling</vt:lpstr>
      <vt:lpstr>Service calling</vt:lpstr>
      <vt:lpstr>Actionlib</vt:lpstr>
      <vt:lpstr>What if callback takes a lot of time?</vt:lpstr>
      <vt:lpstr>Action</vt:lpstr>
      <vt:lpstr>Action Library</vt:lpstr>
      <vt:lpstr>Action Library</vt:lpstr>
      <vt:lpstr>Action</vt:lpstr>
      <vt:lpstr>actionlib</vt:lpstr>
      <vt:lpstr>Topics vs Services vs Actions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11</dc:title>
  <dc:creator>Eric</dc:creator>
  <cp:lastModifiedBy>Dortmans,Eric H.M.J.M.</cp:lastModifiedBy>
  <cp:revision>769</cp:revision>
  <dcterms:created xsi:type="dcterms:W3CDTF">2012-08-27T13:43:15Z</dcterms:created>
  <dcterms:modified xsi:type="dcterms:W3CDTF">2016-11-14T18:57:36Z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