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332" r:id="rId3"/>
    <p:sldId id="333" r:id="rId4"/>
    <p:sldId id="334" r:id="rId5"/>
    <p:sldId id="336" r:id="rId6"/>
    <p:sldId id="337" r:id="rId7"/>
    <p:sldId id="338" r:id="rId8"/>
    <p:sldId id="339" r:id="rId9"/>
    <p:sldId id="340" r:id="rId10"/>
    <p:sldId id="335" r:id="rId11"/>
    <p:sldId id="319" r:id="rId12"/>
    <p:sldId id="325" r:id="rId13"/>
    <p:sldId id="320" r:id="rId14"/>
    <p:sldId id="321" r:id="rId15"/>
    <p:sldId id="324" r:id="rId16"/>
    <p:sldId id="328" r:id="rId17"/>
    <p:sldId id="329" r:id="rId18"/>
    <p:sldId id="330" r:id="rId19"/>
    <p:sldId id="341" r:id="rId20"/>
    <p:sldId id="331" r:id="rId2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50E59-91FA-400F-9B65-5FF464248520}" type="datetimeFigureOut">
              <a:rPr lang="nl-NL" smtClean="0"/>
              <a:t>12-12-2016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4C3C0-D75F-4D5F-9A90-96E4C18E7D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06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12-12-2016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12-12-2016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12-12-2016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12-12-2016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12-12-2016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12-12-2016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12-12-2016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12-12-2016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12-12-2016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12-12-2016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12-12-2016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12-12-2016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orocos_kdl" TargetMode="External"/><Relationship Id="rId2" Type="http://schemas.openxmlformats.org/officeDocument/2006/relationships/hyperlink" Target="http://www.ros.org/wiki/arm_kinemat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rave.org/docs/latest_stable/openravepy/ikfast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moveit.ros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Industrial" TargetMode="External"/><Relationship Id="rId2" Type="http://schemas.openxmlformats.org/officeDocument/2006/relationships/hyperlink" Target="http://rosindustria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Industrial/Industrial_Robot_Driver_Spec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Zdkwym42P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essmer.org/uploads/RobotArm/Inverse%20Kinematics%20for%20Robot%20Arm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Robotics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8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44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Inverse kinematics in ROS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/>
              <a:t>Iterative</a:t>
            </a:r>
            <a:r>
              <a:rPr lang="nl-NL" dirty="0"/>
              <a:t> IK </a:t>
            </a:r>
            <a:r>
              <a:rPr lang="nl-NL" dirty="0" err="1"/>
              <a:t>solver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 KDL</a:t>
            </a:r>
            <a:endParaRPr lang="nl-NL" dirty="0">
              <a:hlinkClick r:id="rId2"/>
            </a:endParaRPr>
          </a:p>
          <a:p>
            <a:pPr lvl="1"/>
            <a:r>
              <a:rPr lang="nl-NL" dirty="0">
                <a:hlinkClick r:id="rId3"/>
              </a:rPr>
              <a:t>http://wiki.ros.org/orocos_kdl</a:t>
            </a:r>
            <a:endParaRPr lang="nl-NL" dirty="0"/>
          </a:p>
          <a:p>
            <a:pPr lvl="1"/>
            <a:r>
              <a:rPr lang="nl-NL" dirty="0" err="1"/>
              <a:t>Generic</a:t>
            </a:r>
            <a:r>
              <a:rPr lang="nl-NL" dirty="0"/>
              <a:t>,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smtClean="0"/>
              <a:t>robot</a:t>
            </a:r>
          </a:p>
          <a:p>
            <a:pPr lvl="1"/>
            <a:r>
              <a:rPr lang="nl-NL" dirty="0" smtClean="0"/>
              <a:t>Default in ROS</a:t>
            </a:r>
          </a:p>
          <a:p>
            <a:pPr lvl="1"/>
            <a:endParaRPr lang="nl-NL" dirty="0"/>
          </a:p>
          <a:p>
            <a:r>
              <a:rPr lang="nl-NL" dirty="0" err="1" smtClean="0"/>
              <a:t>Analytic</a:t>
            </a:r>
            <a:r>
              <a:rPr lang="nl-NL" dirty="0" smtClean="0"/>
              <a:t> </a:t>
            </a:r>
            <a:r>
              <a:rPr lang="nl-NL" dirty="0"/>
              <a:t>IK </a:t>
            </a:r>
            <a:r>
              <a:rPr lang="nl-NL" dirty="0" err="1"/>
              <a:t>solver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 </a:t>
            </a:r>
            <a:r>
              <a:rPr lang="en-GB" dirty="0" err="1">
                <a:sym typeface="Wingdings" panose="05000000000000000000" pitchFamily="2" charset="2"/>
              </a:rPr>
              <a:t>IKFast</a:t>
            </a:r>
            <a:endParaRPr lang="nl-NL" dirty="0"/>
          </a:p>
          <a:p>
            <a:pPr lvl="1"/>
            <a:r>
              <a:rPr lang="en-US" sz="2400" dirty="0">
                <a:hlinkClick r:id="rId4"/>
              </a:rPr>
              <a:t>http://openrave.org/docs/latest_stable/openravepy/ikfast/</a:t>
            </a:r>
            <a:r>
              <a:rPr lang="en-US" sz="2400" dirty="0"/>
              <a:t> 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enerates </a:t>
            </a:r>
            <a:r>
              <a:rPr lang="en-US" dirty="0"/>
              <a:t>a C++ file with an analytic </a:t>
            </a:r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Only for a specific robot </a:t>
            </a:r>
          </a:p>
          <a:p>
            <a:pPr lvl="1"/>
            <a:r>
              <a:rPr lang="en-US" dirty="0" smtClean="0"/>
              <a:t>Much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Motion Planning</a:t>
            </a:r>
            <a:endParaRPr lang="nl-NL" dirty="0"/>
          </a:p>
        </p:txBody>
      </p:sp>
      <p:sp>
        <p:nvSpPr>
          <p:cNvPr id="4" name="Ovaal 3"/>
          <p:cNvSpPr/>
          <p:nvPr/>
        </p:nvSpPr>
        <p:spPr>
          <a:xfrm>
            <a:off x="2555776" y="2060848"/>
            <a:ext cx="3816424" cy="10081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000" b="1" dirty="0" smtClean="0"/>
              <a:t>Motion Planning</a:t>
            </a:r>
          </a:p>
        </p:txBody>
      </p:sp>
      <p:sp>
        <p:nvSpPr>
          <p:cNvPr id="17" name="Ovaal 16"/>
          <p:cNvSpPr/>
          <p:nvPr/>
        </p:nvSpPr>
        <p:spPr>
          <a:xfrm>
            <a:off x="2555776" y="3829960"/>
            <a:ext cx="3816424" cy="10081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000" b="1" dirty="0" smtClean="0"/>
              <a:t>Control</a:t>
            </a:r>
            <a:endParaRPr lang="nl-NL" sz="2000" b="1" dirty="0"/>
          </a:p>
        </p:txBody>
      </p:sp>
      <p:cxnSp>
        <p:nvCxnSpPr>
          <p:cNvPr id="37" name="Rechte verbindingslijn met pijl 36"/>
          <p:cNvCxnSpPr/>
          <p:nvPr/>
        </p:nvCxnSpPr>
        <p:spPr>
          <a:xfrm flipV="1">
            <a:off x="5004048" y="3057397"/>
            <a:ext cx="0" cy="76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>
            <a:off x="3995936" y="3068960"/>
            <a:ext cx="0" cy="76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/>
          <p:cNvCxnSpPr/>
          <p:nvPr/>
        </p:nvCxnSpPr>
        <p:spPr>
          <a:xfrm>
            <a:off x="4508026" y="1299848"/>
            <a:ext cx="0" cy="7610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http://www.universal-robots.com/media/22421/ur_products_large-product_ur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838676"/>
            <a:ext cx="2006599" cy="196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4619504" y="1340768"/>
            <a:ext cx="146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accent1"/>
                </a:solidFill>
              </a:rPr>
              <a:t>g</a:t>
            </a:r>
            <a:r>
              <a:rPr lang="nl-NL" sz="2400" b="1" dirty="0" smtClean="0">
                <a:solidFill>
                  <a:schemeClr val="accent1"/>
                </a:solidFill>
              </a:rPr>
              <a:t>oal pose</a:t>
            </a:r>
            <a:endParaRPr lang="en-GB" sz="2400" b="1" dirty="0">
              <a:solidFill>
                <a:schemeClr val="accent1"/>
              </a:solidFill>
            </a:endParaRPr>
          </a:p>
        </p:txBody>
      </p:sp>
      <p:grpSp>
        <p:nvGrpSpPr>
          <p:cNvPr id="13" name="Group 45"/>
          <p:cNvGrpSpPr>
            <a:grpSpLocks/>
          </p:cNvGrpSpPr>
          <p:nvPr/>
        </p:nvGrpSpPr>
        <p:grpSpPr bwMode="auto">
          <a:xfrm rot="4752323">
            <a:off x="5201306" y="5077005"/>
            <a:ext cx="366512" cy="463122"/>
            <a:chOff x="2928" y="2950"/>
            <a:chExt cx="240" cy="282"/>
          </a:xfrm>
        </p:grpSpPr>
        <p:sp>
          <p:nvSpPr>
            <p:cNvPr id="14" name="Line 40"/>
            <p:cNvSpPr>
              <a:spLocks noChangeShapeType="1"/>
            </p:cNvSpPr>
            <p:nvPr/>
          </p:nvSpPr>
          <p:spPr bwMode="auto">
            <a:xfrm>
              <a:off x="2928" y="3181"/>
              <a:ext cx="240" cy="51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nl-NL"/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 flipV="1">
              <a:off x="2928" y="3078"/>
              <a:ext cx="213" cy="103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nl-NL"/>
            </a:p>
          </p:txBody>
        </p:sp>
        <p:sp>
          <p:nvSpPr>
            <p:cNvPr id="18" name="Line 42"/>
            <p:cNvSpPr>
              <a:spLocks noChangeShapeType="1"/>
            </p:cNvSpPr>
            <p:nvPr/>
          </p:nvSpPr>
          <p:spPr bwMode="auto">
            <a:xfrm flipV="1">
              <a:off x="2928" y="2950"/>
              <a:ext cx="0" cy="231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20" name="Tekstvak 19"/>
          <p:cNvSpPr txBox="1"/>
          <p:nvPr/>
        </p:nvSpPr>
        <p:spPr>
          <a:xfrm>
            <a:off x="5198236" y="3207064"/>
            <a:ext cx="3213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>
                <a:solidFill>
                  <a:srgbClr val="00B050"/>
                </a:solidFill>
              </a:rPr>
              <a:t>(q1, q2, q3, q4, q5, q6)</a:t>
            </a:r>
            <a:endParaRPr lang="en-GB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6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MoveIt</a:t>
            </a:r>
            <a:r>
              <a:rPr lang="en-GB" dirty="0" smtClean="0"/>
              <a:t>!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err="1" smtClean="0"/>
              <a:t>MoveIt</a:t>
            </a:r>
            <a:r>
              <a:rPr lang="nl-NL" dirty="0" smtClean="0"/>
              <a:t>!</a:t>
            </a:r>
            <a:endParaRPr lang="en-GB" dirty="0" smtClean="0"/>
          </a:p>
          <a:p>
            <a:pPr lvl="1"/>
            <a:r>
              <a:rPr lang="en-GB" dirty="0" smtClean="0"/>
              <a:t>Motion </a:t>
            </a:r>
            <a:r>
              <a:rPr lang="en-GB" dirty="0"/>
              <a:t>planning</a:t>
            </a:r>
          </a:p>
          <a:p>
            <a:pPr lvl="1"/>
            <a:r>
              <a:rPr lang="nl-NL" dirty="0" err="1" smtClean="0"/>
              <a:t>Obstacle</a:t>
            </a:r>
            <a:r>
              <a:rPr lang="nl-NL" dirty="0" smtClean="0"/>
              <a:t> (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self-collision</a:t>
            </a:r>
            <a:r>
              <a:rPr lang="nl-NL" dirty="0" smtClean="0"/>
              <a:t>) </a:t>
            </a:r>
            <a:r>
              <a:rPr lang="nl-NL" dirty="0" err="1" smtClean="0"/>
              <a:t>avoidance</a:t>
            </a:r>
            <a:endParaRPr lang="nl-NL" dirty="0" smtClean="0"/>
          </a:p>
          <a:p>
            <a:pPr lvl="2"/>
            <a:r>
              <a:rPr lang="nl-NL" dirty="0" smtClean="0"/>
              <a:t>“</a:t>
            </a:r>
            <a:r>
              <a:rPr lang="nl-NL" dirty="0" err="1" smtClean="0"/>
              <a:t>Collision-aware</a:t>
            </a:r>
            <a:r>
              <a:rPr lang="nl-NL" dirty="0" smtClean="0"/>
              <a:t> IK”</a:t>
            </a:r>
            <a:endParaRPr lang="en-GB" dirty="0"/>
          </a:p>
          <a:p>
            <a:pPr lvl="1"/>
            <a:r>
              <a:rPr lang="nl-NL" dirty="0" err="1" smtClean="0"/>
              <a:t>Trajectory</a:t>
            </a:r>
            <a:r>
              <a:rPr lang="nl-NL" dirty="0" smtClean="0"/>
              <a:t> </a:t>
            </a:r>
            <a:r>
              <a:rPr lang="nl-NL" dirty="0" err="1" smtClean="0"/>
              <a:t>Execution</a:t>
            </a:r>
            <a:endParaRPr lang="nl-NL" dirty="0" smtClean="0"/>
          </a:p>
          <a:p>
            <a:pPr lvl="1"/>
            <a:endParaRPr lang="nl-NL" dirty="0"/>
          </a:p>
          <a:p>
            <a:r>
              <a:rPr lang="en-GB" dirty="0" err="1"/>
              <a:t>MoveIt</a:t>
            </a:r>
            <a:r>
              <a:rPr lang="en-GB" dirty="0"/>
              <a:t>! Setup </a:t>
            </a:r>
            <a:r>
              <a:rPr lang="en-GB" dirty="0" smtClean="0"/>
              <a:t>Assistant</a:t>
            </a:r>
          </a:p>
          <a:p>
            <a:pPr lvl="1"/>
            <a:r>
              <a:rPr lang="en-GB" dirty="0"/>
              <a:t>Configure </a:t>
            </a:r>
            <a:r>
              <a:rPr lang="en-GB" dirty="0" err="1"/>
              <a:t>MoveIt</a:t>
            </a:r>
            <a:r>
              <a:rPr lang="en-GB" dirty="0"/>
              <a:t>! for a new robot </a:t>
            </a:r>
            <a:r>
              <a:rPr lang="en-GB" dirty="0" smtClean="0"/>
              <a:t>and </a:t>
            </a:r>
            <a:r>
              <a:rPr lang="en-GB" dirty="0"/>
              <a:t>interact with a visualized model of the robot in </a:t>
            </a:r>
            <a:r>
              <a:rPr lang="en-GB" dirty="0" err="1" smtClean="0"/>
              <a:t>Rviz</a:t>
            </a:r>
            <a:r>
              <a:rPr lang="en-GB" dirty="0" smtClean="0"/>
              <a:t>. </a:t>
            </a:r>
          </a:p>
          <a:p>
            <a:pPr lvl="1"/>
            <a:r>
              <a:rPr lang="en-GB" dirty="0" smtClean="0"/>
              <a:t>Input: URDF model.</a:t>
            </a:r>
          </a:p>
        </p:txBody>
      </p:sp>
      <p:pic>
        <p:nvPicPr>
          <p:cNvPr id="51202" name="Picture 2" descr="MoveIt! (moveit.ros.org)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736" y="476672"/>
            <a:ext cx="2470127" cy="63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2699792" y="1033572"/>
            <a:ext cx="3526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dirty="0">
                <a:hlinkClick r:id="rId2"/>
              </a:rPr>
              <a:t>http://moveit.ros.org</a:t>
            </a:r>
            <a:r>
              <a:rPr lang="en-GB" sz="2800" dirty="0" smtClean="0">
                <a:hlinkClick r:id="rId2"/>
              </a:rPr>
              <a:t>/</a:t>
            </a:r>
            <a:r>
              <a:rPr lang="en-GB" sz="2800" dirty="0" smtClean="0"/>
              <a:t>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5641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Workspace vs Configuration Space</a:t>
            </a:r>
            <a:endParaRPr lang="en-US" altLang="en-US" sz="3600" dirty="0"/>
          </a:p>
        </p:txBody>
      </p:sp>
      <p:sp>
        <p:nvSpPr>
          <p:cNvPr id="1523726" name="Text Box 14"/>
          <p:cNvSpPr txBox="1">
            <a:spLocks noChangeArrowheads="1"/>
          </p:cNvSpPr>
          <p:nvPr/>
        </p:nvSpPr>
        <p:spPr bwMode="auto">
          <a:xfrm>
            <a:off x="539552" y="1556792"/>
            <a:ext cx="360200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 err="1" smtClean="0"/>
              <a:t>Carthesian</a:t>
            </a:r>
            <a:r>
              <a:rPr lang="en-US" altLang="en-US" sz="2400" b="1" dirty="0"/>
              <a:t> </a:t>
            </a:r>
            <a:r>
              <a:rPr lang="en-US" altLang="en-US" sz="2400" b="1" dirty="0" smtClean="0"/>
              <a:t>(Work) Space</a:t>
            </a:r>
            <a:endParaRPr lang="en-US" altLang="en-US" sz="2400" b="1" dirty="0"/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Robot has shape</a:t>
            </a:r>
          </a:p>
        </p:txBody>
      </p:sp>
      <p:sp>
        <p:nvSpPr>
          <p:cNvPr id="1523727" name="Text Box 15"/>
          <p:cNvSpPr txBox="1">
            <a:spLocks noChangeArrowheads="1"/>
          </p:cNvSpPr>
          <p:nvPr/>
        </p:nvSpPr>
        <p:spPr bwMode="auto">
          <a:xfrm>
            <a:off x="5076056" y="1556792"/>
            <a:ext cx="3200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C</a:t>
            </a:r>
            <a:r>
              <a:rPr lang="en-US" altLang="en-US" sz="2400" b="1" dirty="0" smtClean="0"/>
              <a:t>onfiguration Space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Robot is point</a:t>
            </a:r>
            <a:endParaRPr lang="en-US" altLang="en-US" sz="2400" b="1" dirty="0"/>
          </a:p>
        </p:txBody>
      </p:sp>
      <p:grpSp>
        <p:nvGrpSpPr>
          <p:cNvPr id="12" name="Groep 11"/>
          <p:cNvGrpSpPr/>
          <p:nvPr/>
        </p:nvGrpSpPr>
        <p:grpSpPr>
          <a:xfrm>
            <a:off x="553467" y="2622054"/>
            <a:ext cx="8285733" cy="4119314"/>
            <a:chOff x="553467" y="2348880"/>
            <a:chExt cx="8285733" cy="4119314"/>
          </a:xfrm>
        </p:grpSpPr>
        <p:pic>
          <p:nvPicPr>
            <p:cNvPr id="1523715" name="Picture 3" descr="armobst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75" y="2510557"/>
              <a:ext cx="8213725" cy="3957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23716" name="Group 4"/>
            <p:cNvGrpSpPr>
              <a:grpSpLocks/>
            </p:cNvGrpSpPr>
            <p:nvPr/>
          </p:nvGrpSpPr>
          <p:grpSpPr bwMode="auto">
            <a:xfrm>
              <a:off x="2457450" y="3844057"/>
              <a:ext cx="2789238" cy="1943100"/>
              <a:chOff x="1442" y="1560"/>
              <a:chExt cx="1757" cy="1224"/>
            </a:xfrm>
          </p:grpSpPr>
          <p:sp>
            <p:nvSpPr>
              <p:cNvPr id="1523717" name="Freeform 5"/>
              <p:cNvSpPr>
                <a:spLocks/>
              </p:cNvSpPr>
              <p:nvPr/>
            </p:nvSpPr>
            <p:spPr bwMode="auto">
              <a:xfrm>
                <a:off x="1870" y="1560"/>
                <a:ext cx="206" cy="681"/>
              </a:xfrm>
              <a:custGeom>
                <a:avLst/>
                <a:gdLst>
                  <a:gd name="T0" fmla="*/ 0 w 216"/>
                  <a:gd name="T1" fmla="*/ 16 h 744"/>
                  <a:gd name="T2" fmla="*/ 88 w 216"/>
                  <a:gd name="T3" fmla="*/ 0 h 744"/>
                  <a:gd name="T4" fmla="*/ 216 w 216"/>
                  <a:gd name="T5" fmla="*/ 720 h 744"/>
                  <a:gd name="T6" fmla="*/ 48 w 216"/>
                  <a:gd name="T7" fmla="*/ 744 h 744"/>
                  <a:gd name="T8" fmla="*/ 0 w 216"/>
                  <a:gd name="T9" fmla="*/ 16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744">
                    <a:moveTo>
                      <a:pt x="0" y="16"/>
                    </a:moveTo>
                    <a:lnTo>
                      <a:pt x="88" y="0"/>
                    </a:lnTo>
                    <a:lnTo>
                      <a:pt x="216" y="720"/>
                    </a:lnTo>
                    <a:lnTo>
                      <a:pt x="48" y="744"/>
                    </a:lnTo>
                    <a:lnTo>
                      <a:pt x="0" y="16"/>
                    </a:lnTo>
                    <a:close/>
                  </a:path>
                </a:pathLst>
              </a:custGeom>
              <a:noFill/>
              <a:ln w="38100" cap="sq" cmpd="sng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23718" name="Freeform 6"/>
              <p:cNvSpPr>
                <a:spLocks/>
              </p:cNvSpPr>
              <p:nvPr/>
            </p:nvSpPr>
            <p:spPr bwMode="auto">
              <a:xfrm>
                <a:off x="1442" y="2080"/>
                <a:ext cx="634" cy="682"/>
              </a:xfrm>
              <a:custGeom>
                <a:avLst/>
                <a:gdLst>
                  <a:gd name="T0" fmla="*/ 520 w 664"/>
                  <a:gd name="T1" fmla="*/ 0 h 744"/>
                  <a:gd name="T2" fmla="*/ 664 w 664"/>
                  <a:gd name="T3" fmla="*/ 112 h 744"/>
                  <a:gd name="T4" fmla="*/ 176 w 664"/>
                  <a:gd name="T5" fmla="*/ 744 h 744"/>
                  <a:gd name="T6" fmla="*/ 0 w 664"/>
                  <a:gd name="T7" fmla="*/ 608 h 744"/>
                  <a:gd name="T8" fmla="*/ 520 w 664"/>
                  <a:gd name="T9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4" h="744">
                    <a:moveTo>
                      <a:pt x="520" y="0"/>
                    </a:moveTo>
                    <a:lnTo>
                      <a:pt x="664" y="112"/>
                    </a:lnTo>
                    <a:lnTo>
                      <a:pt x="176" y="744"/>
                    </a:lnTo>
                    <a:lnTo>
                      <a:pt x="0" y="608"/>
                    </a:lnTo>
                    <a:lnTo>
                      <a:pt x="520" y="0"/>
                    </a:lnTo>
                    <a:close/>
                  </a:path>
                </a:pathLst>
              </a:custGeom>
              <a:noFill/>
              <a:ln w="38100" cap="sq" cmpd="sng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23719" name="Oval 7"/>
              <p:cNvSpPr>
                <a:spLocks noChangeArrowheads="1"/>
              </p:cNvSpPr>
              <p:nvPr/>
            </p:nvSpPr>
            <p:spPr bwMode="auto">
              <a:xfrm>
                <a:off x="3129" y="2732"/>
                <a:ext cx="70" cy="52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523720" name="Group 8"/>
            <p:cNvGrpSpPr>
              <a:grpSpLocks/>
            </p:cNvGrpSpPr>
            <p:nvPr/>
          </p:nvGrpSpPr>
          <p:grpSpPr bwMode="auto">
            <a:xfrm>
              <a:off x="1158875" y="5101357"/>
              <a:ext cx="5376863" cy="1058862"/>
              <a:chOff x="624" y="2352"/>
              <a:chExt cx="3387" cy="667"/>
            </a:xfrm>
          </p:grpSpPr>
          <p:sp>
            <p:nvSpPr>
              <p:cNvPr id="1523721" name="Freeform 9"/>
              <p:cNvSpPr>
                <a:spLocks/>
              </p:cNvSpPr>
              <p:nvPr/>
            </p:nvSpPr>
            <p:spPr bwMode="auto">
              <a:xfrm>
                <a:off x="624" y="2352"/>
                <a:ext cx="703" cy="184"/>
              </a:xfrm>
              <a:custGeom>
                <a:avLst/>
                <a:gdLst>
                  <a:gd name="T0" fmla="*/ 0 w 736"/>
                  <a:gd name="T1" fmla="*/ 0 h 200"/>
                  <a:gd name="T2" fmla="*/ 736 w 736"/>
                  <a:gd name="T3" fmla="*/ 16 h 200"/>
                  <a:gd name="T4" fmla="*/ 720 w 736"/>
                  <a:gd name="T5" fmla="*/ 200 h 200"/>
                  <a:gd name="T6" fmla="*/ 0 w 736"/>
                  <a:gd name="T7" fmla="*/ 112 h 200"/>
                  <a:gd name="T8" fmla="*/ 0 w 736"/>
                  <a:gd name="T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6" h="200">
                    <a:moveTo>
                      <a:pt x="0" y="0"/>
                    </a:moveTo>
                    <a:lnTo>
                      <a:pt x="736" y="16"/>
                    </a:lnTo>
                    <a:lnTo>
                      <a:pt x="720" y="200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sq" cmpd="sng">
                <a:solidFill>
                  <a:srgbClr val="00B0F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23722" name="Freeform 10"/>
              <p:cNvSpPr>
                <a:spLocks/>
              </p:cNvSpPr>
              <p:nvPr/>
            </p:nvSpPr>
            <p:spPr bwMode="auto">
              <a:xfrm>
                <a:off x="1197" y="2359"/>
                <a:ext cx="780" cy="264"/>
              </a:xfrm>
              <a:custGeom>
                <a:avLst/>
                <a:gdLst>
                  <a:gd name="T0" fmla="*/ 816 w 816"/>
                  <a:gd name="T1" fmla="*/ 80 h 288"/>
                  <a:gd name="T2" fmla="*/ 808 w 816"/>
                  <a:gd name="T3" fmla="*/ 288 h 288"/>
                  <a:gd name="T4" fmla="*/ 0 w 816"/>
                  <a:gd name="T5" fmla="*/ 152 h 288"/>
                  <a:gd name="T6" fmla="*/ 0 w 816"/>
                  <a:gd name="T7" fmla="*/ 0 h 288"/>
                  <a:gd name="T8" fmla="*/ 816 w 816"/>
                  <a:gd name="T9" fmla="*/ 8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288">
                    <a:moveTo>
                      <a:pt x="816" y="80"/>
                    </a:moveTo>
                    <a:lnTo>
                      <a:pt x="808" y="288"/>
                    </a:lnTo>
                    <a:lnTo>
                      <a:pt x="0" y="152"/>
                    </a:lnTo>
                    <a:lnTo>
                      <a:pt x="0" y="0"/>
                    </a:lnTo>
                    <a:lnTo>
                      <a:pt x="816" y="80"/>
                    </a:lnTo>
                    <a:close/>
                  </a:path>
                </a:pathLst>
              </a:custGeom>
              <a:noFill/>
              <a:ln w="38100" cap="sq" cmpd="sng">
                <a:solidFill>
                  <a:srgbClr val="00B0F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23723" name="Oval 11"/>
              <p:cNvSpPr>
                <a:spLocks noChangeArrowheads="1"/>
              </p:cNvSpPr>
              <p:nvPr/>
            </p:nvSpPr>
            <p:spPr bwMode="auto">
              <a:xfrm>
                <a:off x="3941" y="2967"/>
                <a:ext cx="70" cy="52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523724" name="Rectangle 12"/>
            <p:cNvSpPr>
              <a:spLocks noChangeArrowheads="1"/>
            </p:cNvSpPr>
            <p:nvPr/>
          </p:nvSpPr>
          <p:spPr bwMode="auto">
            <a:xfrm>
              <a:off x="4732338" y="2859807"/>
              <a:ext cx="3536950" cy="3352800"/>
            </a:xfrm>
            <a:prstGeom prst="rect">
              <a:avLst/>
            </a:prstGeom>
            <a:noFill/>
            <a:ln w="3810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23725" name="Rectangle 13"/>
            <p:cNvSpPr>
              <a:spLocks noChangeArrowheads="1"/>
            </p:cNvSpPr>
            <p:nvPr/>
          </p:nvSpPr>
          <p:spPr bwMode="auto">
            <a:xfrm>
              <a:off x="712788" y="2859807"/>
              <a:ext cx="3382962" cy="3352800"/>
            </a:xfrm>
            <a:prstGeom prst="rect">
              <a:avLst/>
            </a:prstGeom>
            <a:noFill/>
            <a:ln w="3810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cxnSp>
          <p:nvCxnSpPr>
            <p:cNvPr id="3" name="Rechte verbindingslijn met pijl 2"/>
            <p:cNvCxnSpPr/>
            <p:nvPr/>
          </p:nvCxnSpPr>
          <p:spPr>
            <a:xfrm flipH="1" flipV="1">
              <a:off x="701675" y="2640347"/>
              <a:ext cx="11113" cy="2194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kstvak 4"/>
            <p:cNvSpPr txBox="1"/>
            <p:nvPr/>
          </p:nvSpPr>
          <p:spPr>
            <a:xfrm>
              <a:off x="553467" y="2348880"/>
              <a:ext cx="274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y</a:t>
              </a:r>
              <a:endParaRPr lang="en-GB" b="1" dirty="0"/>
            </a:p>
          </p:txBody>
        </p:sp>
        <p:cxnSp>
          <p:nvCxnSpPr>
            <p:cNvPr id="7" name="Rechte verbindingslijn met pijl 6"/>
            <p:cNvCxnSpPr/>
            <p:nvPr/>
          </p:nvCxnSpPr>
          <p:spPr>
            <a:xfrm>
              <a:off x="4095750" y="6212607"/>
              <a:ext cx="26022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kstvak 23"/>
            <p:cNvSpPr txBox="1"/>
            <p:nvPr/>
          </p:nvSpPr>
          <p:spPr>
            <a:xfrm>
              <a:off x="4314793" y="6027941"/>
              <a:ext cx="274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/>
                <a:t>x</a:t>
              </a:r>
              <a:endParaRPr lang="en-GB" b="1" dirty="0"/>
            </a:p>
          </p:txBody>
        </p:sp>
        <p:grpSp>
          <p:nvGrpSpPr>
            <p:cNvPr id="27" name="Group 45"/>
            <p:cNvGrpSpPr>
              <a:grpSpLocks/>
            </p:cNvGrpSpPr>
            <p:nvPr/>
          </p:nvGrpSpPr>
          <p:grpSpPr bwMode="auto">
            <a:xfrm rot="12446070">
              <a:off x="697639" y="4999559"/>
              <a:ext cx="366512" cy="463122"/>
              <a:chOff x="2928" y="2950"/>
              <a:chExt cx="240" cy="282"/>
            </a:xfrm>
          </p:grpSpPr>
          <p:sp>
            <p:nvSpPr>
              <p:cNvPr id="28" name="Line 40"/>
              <p:cNvSpPr>
                <a:spLocks noChangeShapeType="1"/>
              </p:cNvSpPr>
              <p:nvPr/>
            </p:nvSpPr>
            <p:spPr bwMode="auto">
              <a:xfrm>
                <a:off x="2928" y="3181"/>
                <a:ext cx="240" cy="51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9" name="Line 41"/>
              <p:cNvSpPr>
                <a:spLocks noChangeShapeType="1"/>
              </p:cNvSpPr>
              <p:nvPr/>
            </p:nvSpPr>
            <p:spPr bwMode="auto">
              <a:xfrm flipV="1">
                <a:off x="2928" y="3078"/>
                <a:ext cx="213" cy="103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30" name="Line 42"/>
              <p:cNvSpPr>
                <a:spLocks noChangeShapeType="1"/>
              </p:cNvSpPr>
              <p:nvPr/>
            </p:nvSpPr>
            <p:spPr bwMode="auto">
              <a:xfrm flipV="1">
                <a:off x="2928" y="2950"/>
                <a:ext cx="0" cy="231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35" name="Group 45"/>
            <p:cNvGrpSpPr>
              <a:grpSpLocks/>
            </p:cNvGrpSpPr>
            <p:nvPr/>
          </p:nvGrpSpPr>
          <p:grpSpPr bwMode="auto">
            <a:xfrm rot="16988940">
              <a:off x="2901387" y="3424507"/>
              <a:ext cx="366512" cy="463122"/>
              <a:chOff x="2928" y="2950"/>
              <a:chExt cx="240" cy="282"/>
            </a:xfrm>
          </p:grpSpPr>
          <p:sp>
            <p:nvSpPr>
              <p:cNvPr id="36" name="Line 40"/>
              <p:cNvSpPr>
                <a:spLocks noChangeShapeType="1"/>
              </p:cNvSpPr>
              <p:nvPr/>
            </p:nvSpPr>
            <p:spPr bwMode="auto">
              <a:xfrm>
                <a:off x="2928" y="3181"/>
                <a:ext cx="240" cy="51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37" name="Line 41"/>
              <p:cNvSpPr>
                <a:spLocks noChangeShapeType="1"/>
              </p:cNvSpPr>
              <p:nvPr/>
            </p:nvSpPr>
            <p:spPr bwMode="auto">
              <a:xfrm flipV="1">
                <a:off x="2928" y="3078"/>
                <a:ext cx="213" cy="103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38" name="Line 42"/>
              <p:cNvSpPr>
                <a:spLocks noChangeShapeType="1"/>
              </p:cNvSpPr>
              <p:nvPr/>
            </p:nvSpPr>
            <p:spPr bwMode="auto">
              <a:xfrm flipV="1">
                <a:off x="2928" y="2950"/>
                <a:ext cx="0" cy="231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nl-NL"/>
              </a:p>
            </p:txBody>
          </p:sp>
        </p:grpSp>
      </p:grpSp>
      <p:sp>
        <p:nvSpPr>
          <p:cNvPr id="10" name="PIJL-RECHTS 9"/>
          <p:cNvSpPr/>
          <p:nvPr/>
        </p:nvSpPr>
        <p:spPr>
          <a:xfrm>
            <a:off x="4067944" y="1772816"/>
            <a:ext cx="77551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Vrije vorm 12"/>
          <p:cNvSpPr/>
          <p:nvPr/>
        </p:nvSpPr>
        <p:spPr>
          <a:xfrm>
            <a:off x="4866724" y="5199233"/>
            <a:ext cx="1557115" cy="1103326"/>
          </a:xfrm>
          <a:custGeom>
            <a:avLst/>
            <a:gdLst>
              <a:gd name="connsiteX0" fmla="*/ 332509 w 1557115"/>
              <a:gd name="connsiteY0" fmla="*/ 785931 h 1103326"/>
              <a:gd name="connsiteX1" fmla="*/ 317395 w 1557115"/>
              <a:gd name="connsiteY1" fmla="*/ 748146 h 1103326"/>
              <a:gd name="connsiteX2" fmla="*/ 309838 w 1557115"/>
              <a:gd name="connsiteY2" fmla="*/ 725474 h 1103326"/>
              <a:gd name="connsiteX3" fmla="*/ 287167 w 1557115"/>
              <a:gd name="connsiteY3" fmla="*/ 710360 h 1103326"/>
              <a:gd name="connsiteX4" fmla="*/ 256939 w 1557115"/>
              <a:gd name="connsiteY4" fmla="*/ 702803 h 1103326"/>
              <a:gd name="connsiteX5" fmla="*/ 219154 w 1557115"/>
              <a:gd name="connsiteY5" fmla="*/ 665018 h 1103326"/>
              <a:gd name="connsiteX6" fmla="*/ 211597 w 1557115"/>
              <a:gd name="connsiteY6" fmla="*/ 642347 h 1103326"/>
              <a:gd name="connsiteX7" fmla="*/ 181369 w 1557115"/>
              <a:gd name="connsiteY7" fmla="*/ 597005 h 1103326"/>
              <a:gd name="connsiteX8" fmla="*/ 143583 w 1557115"/>
              <a:gd name="connsiteY8" fmla="*/ 559220 h 1103326"/>
              <a:gd name="connsiteX9" fmla="*/ 120912 w 1557115"/>
              <a:gd name="connsiteY9" fmla="*/ 544106 h 1103326"/>
              <a:gd name="connsiteX10" fmla="*/ 98241 w 1557115"/>
              <a:gd name="connsiteY10" fmla="*/ 536549 h 1103326"/>
              <a:gd name="connsiteX11" fmla="*/ 60456 w 1557115"/>
              <a:gd name="connsiteY11" fmla="*/ 468536 h 1103326"/>
              <a:gd name="connsiteX12" fmla="*/ 30228 w 1557115"/>
              <a:gd name="connsiteY12" fmla="*/ 430750 h 1103326"/>
              <a:gd name="connsiteX13" fmla="*/ 7557 w 1557115"/>
              <a:gd name="connsiteY13" fmla="*/ 347623 h 1103326"/>
              <a:gd name="connsiteX14" fmla="*/ 0 w 1557115"/>
              <a:gd name="connsiteY14" fmla="*/ 324952 h 1103326"/>
              <a:gd name="connsiteX15" fmla="*/ 7557 w 1557115"/>
              <a:gd name="connsiteY15" fmla="*/ 113355 h 1103326"/>
              <a:gd name="connsiteX16" fmla="*/ 30228 w 1557115"/>
              <a:gd name="connsiteY16" fmla="*/ 68013 h 1103326"/>
              <a:gd name="connsiteX17" fmla="*/ 98241 w 1557115"/>
              <a:gd name="connsiteY17" fmla="*/ 45342 h 1103326"/>
              <a:gd name="connsiteX18" fmla="*/ 151140 w 1557115"/>
              <a:gd name="connsiteY18" fmla="*/ 22671 h 1103326"/>
              <a:gd name="connsiteX19" fmla="*/ 204040 w 1557115"/>
              <a:gd name="connsiteY19" fmla="*/ 7557 h 1103326"/>
              <a:gd name="connsiteX20" fmla="*/ 226711 w 1557115"/>
              <a:gd name="connsiteY20" fmla="*/ 0 h 1103326"/>
              <a:gd name="connsiteX21" fmla="*/ 468536 w 1557115"/>
              <a:gd name="connsiteY21" fmla="*/ 7557 h 1103326"/>
              <a:gd name="connsiteX22" fmla="*/ 491207 w 1557115"/>
              <a:gd name="connsiteY22" fmla="*/ 15114 h 1103326"/>
              <a:gd name="connsiteX23" fmla="*/ 574334 w 1557115"/>
              <a:gd name="connsiteY23" fmla="*/ 30228 h 1103326"/>
              <a:gd name="connsiteX24" fmla="*/ 619676 w 1557115"/>
              <a:gd name="connsiteY24" fmla="*/ 45342 h 1103326"/>
              <a:gd name="connsiteX25" fmla="*/ 702803 w 1557115"/>
              <a:gd name="connsiteY25" fmla="*/ 68013 h 1103326"/>
              <a:gd name="connsiteX26" fmla="*/ 725474 w 1557115"/>
              <a:gd name="connsiteY26" fmla="*/ 75570 h 1103326"/>
              <a:gd name="connsiteX27" fmla="*/ 748145 w 1557115"/>
              <a:gd name="connsiteY27" fmla="*/ 83127 h 1103326"/>
              <a:gd name="connsiteX28" fmla="*/ 793488 w 1557115"/>
              <a:gd name="connsiteY28" fmla="*/ 105798 h 1103326"/>
              <a:gd name="connsiteX29" fmla="*/ 816159 w 1557115"/>
              <a:gd name="connsiteY29" fmla="*/ 120912 h 1103326"/>
              <a:gd name="connsiteX30" fmla="*/ 838830 w 1557115"/>
              <a:gd name="connsiteY30" fmla="*/ 128469 h 1103326"/>
              <a:gd name="connsiteX31" fmla="*/ 876615 w 1557115"/>
              <a:gd name="connsiteY31" fmla="*/ 151141 h 1103326"/>
              <a:gd name="connsiteX32" fmla="*/ 921957 w 1557115"/>
              <a:gd name="connsiteY32" fmla="*/ 188926 h 1103326"/>
              <a:gd name="connsiteX33" fmla="*/ 944628 w 1557115"/>
              <a:gd name="connsiteY33" fmla="*/ 196483 h 1103326"/>
              <a:gd name="connsiteX34" fmla="*/ 967299 w 1557115"/>
              <a:gd name="connsiteY34" fmla="*/ 219154 h 1103326"/>
              <a:gd name="connsiteX35" fmla="*/ 989970 w 1557115"/>
              <a:gd name="connsiteY35" fmla="*/ 234268 h 1103326"/>
              <a:gd name="connsiteX36" fmla="*/ 1027755 w 1557115"/>
              <a:gd name="connsiteY36" fmla="*/ 272053 h 1103326"/>
              <a:gd name="connsiteX37" fmla="*/ 1057983 w 1557115"/>
              <a:gd name="connsiteY37" fmla="*/ 309838 h 1103326"/>
              <a:gd name="connsiteX38" fmla="*/ 1073097 w 1557115"/>
              <a:gd name="connsiteY38" fmla="*/ 332509 h 1103326"/>
              <a:gd name="connsiteX39" fmla="*/ 1110883 w 1557115"/>
              <a:gd name="connsiteY39" fmla="*/ 362737 h 1103326"/>
              <a:gd name="connsiteX40" fmla="*/ 1141111 w 1557115"/>
              <a:gd name="connsiteY40" fmla="*/ 408079 h 1103326"/>
              <a:gd name="connsiteX41" fmla="*/ 1156225 w 1557115"/>
              <a:gd name="connsiteY41" fmla="*/ 430750 h 1103326"/>
              <a:gd name="connsiteX42" fmla="*/ 1201567 w 1557115"/>
              <a:gd name="connsiteY42" fmla="*/ 491207 h 1103326"/>
              <a:gd name="connsiteX43" fmla="*/ 1216681 w 1557115"/>
              <a:gd name="connsiteY43" fmla="*/ 513878 h 1103326"/>
              <a:gd name="connsiteX44" fmla="*/ 1231795 w 1557115"/>
              <a:gd name="connsiteY44" fmla="*/ 536549 h 1103326"/>
              <a:gd name="connsiteX45" fmla="*/ 1239352 w 1557115"/>
              <a:gd name="connsiteY45" fmla="*/ 559220 h 1103326"/>
              <a:gd name="connsiteX46" fmla="*/ 1254466 w 1557115"/>
              <a:gd name="connsiteY46" fmla="*/ 581891 h 1103326"/>
              <a:gd name="connsiteX47" fmla="*/ 1269580 w 1557115"/>
              <a:gd name="connsiteY47" fmla="*/ 627233 h 1103326"/>
              <a:gd name="connsiteX48" fmla="*/ 1284694 w 1557115"/>
              <a:gd name="connsiteY48" fmla="*/ 649904 h 1103326"/>
              <a:gd name="connsiteX49" fmla="*/ 1299808 w 1557115"/>
              <a:gd name="connsiteY49" fmla="*/ 695246 h 1103326"/>
              <a:gd name="connsiteX50" fmla="*/ 1330036 w 1557115"/>
              <a:gd name="connsiteY50" fmla="*/ 740588 h 1103326"/>
              <a:gd name="connsiteX51" fmla="*/ 1345150 w 1557115"/>
              <a:gd name="connsiteY51" fmla="*/ 755703 h 1103326"/>
              <a:gd name="connsiteX52" fmla="*/ 1360264 w 1557115"/>
              <a:gd name="connsiteY52" fmla="*/ 778374 h 1103326"/>
              <a:gd name="connsiteX53" fmla="*/ 1382936 w 1557115"/>
              <a:gd name="connsiteY53" fmla="*/ 793488 h 1103326"/>
              <a:gd name="connsiteX54" fmla="*/ 1420721 w 1557115"/>
              <a:gd name="connsiteY54" fmla="*/ 831273 h 1103326"/>
              <a:gd name="connsiteX55" fmla="*/ 1435835 w 1557115"/>
              <a:gd name="connsiteY55" fmla="*/ 853944 h 1103326"/>
              <a:gd name="connsiteX56" fmla="*/ 1458506 w 1557115"/>
              <a:gd name="connsiteY56" fmla="*/ 876615 h 1103326"/>
              <a:gd name="connsiteX57" fmla="*/ 1488734 w 1557115"/>
              <a:gd name="connsiteY57" fmla="*/ 921957 h 1103326"/>
              <a:gd name="connsiteX58" fmla="*/ 1503848 w 1557115"/>
              <a:gd name="connsiteY58" fmla="*/ 944628 h 1103326"/>
              <a:gd name="connsiteX59" fmla="*/ 1511405 w 1557115"/>
              <a:gd name="connsiteY59" fmla="*/ 967299 h 1103326"/>
              <a:gd name="connsiteX60" fmla="*/ 1526519 w 1557115"/>
              <a:gd name="connsiteY60" fmla="*/ 989970 h 1103326"/>
              <a:gd name="connsiteX61" fmla="*/ 1541633 w 1557115"/>
              <a:gd name="connsiteY61" fmla="*/ 1035312 h 1103326"/>
              <a:gd name="connsiteX62" fmla="*/ 1556747 w 1557115"/>
              <a:gd name="connsiteY62" fmla="*/ 1088212 h 1103326"/>
              <a:gd name="connsiteX63" fmla="*/ 1556747 w 1557115"/>
              <a:gd name="connsiteY63" fmla="*/ 1103326 h 11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557115" h="1103326">
                <a:moveTo>
                  <a:pt x="332509" y="785931"/>
                </a:moveTo>
                <a:cubicBezTo>
                  <a:pt x="327471" y="773336"/>
                  <a:pt x="322158" y="760848"/>
                  <a:pt x="317395" y="748146"/>
                </a:cubicBezTo>
                <a:cubicBezTo>
                  <a:pt x="314598" y="740687"/>
                  <a:pt x="314814" y="731695"/>
                  <a:pt x="309838" y="725474"/>
                </a:cubicBezTo>
                <a:cubicBezTo>
                  <a:pt x="304164" y="718382"/>
                  <a:pt x="295515" y="713938"/>
                  <a:pt x="287167" y="710360"/>
                </a:cubicBezTo>
                <a:cubicBezTo>
                  <a:pt x="277621" y="706269"/>
                  <a:pt x="267015" y="705322"/>
                  <a:pt x="256939" y="702803"/>
                </a:cubicBezTo>
                <a:cubicBezTo>
                  <a:pt x="234268" y="687689"/>
                  <a:pt x="231749" y="690208"/>
                  <a:pt x="219154" y="665018"/>
                </a:cubicBezTo>
                <a:cubicBezTo>
                  <a:pt x="215592" y="657893"/>
                  <a:pt x="215466" y="649310"/>
                  <a:pt x="211597" y="642347"/>
                </a:cubicBezTo>
                <a:cubicBezTo>
                  <a:pt x="202775" y="626468"/>
                  <a:pt x="189493" y="613252"/>
                  <a:pt x="181369" y="597005"/>
                </a:cubicBezTo>
                <a:cubicBezTo>
                  <a:pt x="162692" y="559652"/>
                  <a:pt x="176942" y="570339"/>
                  <a:pt x="143583" y="559220"/>
                </a:cubicBezTo>
                <a:cubicBezTo>
                  <a:pt x="136026" y="554182"/>
                  <a:pt x="129036" y="548168"/>
                  <a:pt x="120912" y="544106"/>
                </a:cubicBezTo>
                <a:cubicBezTo>
                  <a:pt x="113787" y="540544"/>
                  <a:pt x="103874" y="542182"/>
                  <a:pt x="98241" y="536549"/>
                </a:cubicBezTo>
                <a:cubicBezTo>
                  <a:pt x="50586" y="488894"/>
                  <a:pt x="79462" y="506547"/>
                  <a:pt x="60456" y="468536"/>
                </a:cubicBezTo>
                <a:cubicBezTo>
                  <a:pt x="50923" y="449471"/>
                  <a:pt x="44285" y="444808"/>
                  <a:pt x="30228" y="430750"/>
                </a:cubicBezTo>
                <a:cubicBezTo>
                  <a:pt x="19547" y="377343"/>
                  <a:pt x="26733" y="405150"/>
                  <a:pt x="7557" y="347623"/>
                </a:cubicBezTo>
                <a:lnTo>
                  <a:pt x="0" y="324952"/>
                </a:lnTo>
                <a:cubicBezTo>
                  <a:pt x="2519" y="254420"/>
                  <a:pt x="3013" y="183786"/>
                  <a:pt x="7557" y="113355"/>
                </a:cubicBezTo>
                <a:cubicBezTo>
                  <a:pt x="8214" y="103165"/>
                  <a:pt x="21837" y="73257"/>
                  <a:pt x="30228" y="68013"/>
                </a:cubicBezTo>
                <a:lnTo>
                  <a:pt x="98241" y="45342"/>
                </a:lnTo>
                <a:cubicBezTo>
                  <a:pt x="151412" y="27618"/>
                  <a:pt x="85767" y="50687"/>
                  <a:pt x="151140" y="22671"/>
                </a:cubicBezTo>
                <a:cubicBezTo>
                  <a:pt x="169257" y="14907"/>
                  <a:pt x="184868" y="13035"/>
                  <a:pt x="204040" y="7557"/>
                </a:cubicBezTo>
                <a:cubicBezTo>
                  <a:pt x="211699" y="5369"/>
                  <a:pt x="219154" y="2519"/>
                  <a:pt x="226711" y="0"/>
                </a:cubicBezTo>
                <a:cubicBezTo>
                  <a:pt x="307319" y="2519"/>
                  <a:pt x="388020" y="2956"/>
                  <a:pt x="468536" y="7557"/>
                </a:cubicBezTo>
                <a:cubicBezTo>
                  <a:pt x="476489" y="8011"/>
                  <a:pt x="483396" y="13552"/>
                  <a:pt x="491207" y="15114"/>
                </a:cubicBezTo>
                <a:cubicBezTo>
                  <a:pt x="549753" y="26823"/>
                  <a:pt x="529528" y="16786"/>
                  <a:pt x="574334" y="30228"/>
                </a:cubicBezTo>
                <a:cubicBezTo>
                  <a:pt x="589594" y="34806"/>
                  <a:pt x="604054" y="42218"/>
                  <a:pt x="619676" y="45342"/>
                </a:cubicBezTo>
                <a:cubicBezTo>
                  <a:pt x="673083" y="56023"/>
                  <a:pt x="645276" y="48837"/>
                  <a:pt x="702803" y="68013"/>
                </a:cubicBezTo>
                <a:lnTo>
                  <a:pt x="725474" y="75570"/>
                </a:lnTo>
                <a:cubicBezTo>
                  <a:pt x="733031" y="78089"/>
                  <a:pt x="741517" y="78708"/>
                  <a:pt x="748145" y="83127"/>
                </a:cubicBezTo>
                <a:cubicBezTo>
                  <a:pt x="777444" y="102660"/>
                  <a:pt x="762200" y="95369"/>
                  <a:pt x="793488" y="105798"/>
                </a:cubicBezTo>
                <a:cubicBezTo>
                  <a:pt x="801045" y="110836"/>
                  <a:pt x="808035" y="116850"/>
                  <a:pt x="816159" y="120912"/>
                </a:cubicBezTo>
                <a:cubicBezTo>
                  <a:pt x="823284" y="124474"/>
                  <a:pt x="831999" y="124371"/>
                  <a:pt x="838830" y="128469"/>
                </a:cubicBezTo>
                <a:cubicBezTo>
                  <a:pt x="890696" y="159590"/>
                  <a:pt x="812393" y="129734"/>
                  <a:pt x="876615" y="151141"/>
                </a:cubicBezTo>
                <a:cubicBezTo>
                  <a:pt x="893328" y="167854"/>
                  <a:pt x="900915" y="178405"/>
                  <a:pt x="921957" y="188926"/>
                </a:cubicBezTo>
                <a:cubicBezTo>
                  <a:pt x="929082" y="192488"/>
                  <a:pt x="937071" y="193964"/>
                  <a:pt x="944628" y="196483"/>
                </a:cubicBezTo>
                <a:cubicBezTo>
                  <a:pt x="952185" y="204040"/>
                  <a:pt x="959089" y="212312"/>
                  <a:pt x="967299" y="219154"/>
                </a:cubicBezTo>
                <a:cubicBezTo>
                  <a:pt x="974276" y="224968"/>
                  <a:pt x="983548" y="227846"/>
                  <a:pt x="989970" y="234268"/>
                </a:cubicBezTo>
                <a:cubicBezTo>
                  <a:pt x="1040350" y="284648"/>
                  <a:pt x="967299" y="231749"/>
                  <a:pt x="1027755" y="272053"/>
                </a:cubicBezTo>
                <a:cubicBezTo>
                  <a:pt x="1042467" y="316189"/>
                  <a:pt x="1023801" y="275656"/>
                  <a:pt x="1057983" y="309838"/>
                </a:cubicBezTo>
                <a:cubicBezTo>
                  <a:pt x="1064405" y="316260"/>
                  <a:pt x="1067423" y="325417"/>
                  <a:pt x="1073097" y="332509"/>
                </a:cubicBezTo>
                <a:cubicBezTo>
                  <a:pt x="1085403" y="347890"/>
                  <a:pt x="1094052" y="351516"/>
                  <a:pt x="1110883" y="362737"/>
                </a:cubicBezTo>
                <a:lnTo>
                  <a:pt x="1141111" y="408079"/>
                </a:lnTo>
                <a:cubicBezTo>
                  <a:pt x="1146149" y="415636"/>
                  <a:pt x="1149803" y="424328"/>
                  <a:pt x="1156225" y="430750"/>
                </a:cubicBezTo>
                <a:cubicBezTo>
                  <a:pt x="1184183" y="458710"/>
                  <a:pt x="1167387" y="439937"/>
                  <a:pt x="1201567" y="491207"/>
                </a:cubicBezTo>
                <a:lnTo>
                  <a:pt x="1216681" y="513878"/>
                </a:lnTo>
                <a:cubicBezTo>
                  <a:pt x="1221719" y="521435"/>
                  <a:pt x="1228923" y="527933"/>
                  <a:pt x="1231795" y="536549"/>
                </a:cubicBezTo>
                <a:cubicBezTo>
                  <a:pt x="1234314" y="544106"/>
                  <a:pt x="1235790" y="552095"/>
                  <a:pt x="1239352" y="559220"/>
                </a:cubicBezTo>
                <a:cubicBezTo>
                  <a:pt x="1243414" y="567344"/>
                  <a:pt x="1250777" y="573591"/>
                  <a:pt x="1254466" y="581891"/>
                </a:cubicBezTo>
                <a:cubicBezTo>
                  <a:pt x="1260936" y="596449"/>
                  <a:pt x="1260743" y="613977"/>
                  <a:pt x="1269580" y="627233"/>
                </a:cubicBezTo>
                <a:cubicBezTo>
                  <a:pt x="1274618" y="634790"/>
                  <a:pt x="1281005" y="641604"/>
                  <a:pt x="1284694" y="649904"/>
                </a:cubicBezTo>
                <a:cubicBezTo>
                  <a:pt x="1291164" y="664462"/>
                  <a:pt x="1290971" y="681990"/>
                  <a:pt x="1299808" y="695246"/>
                </a:cubicBezTo>
                <a:cubicBezTo>
                  <a:pt x="1309884" y="710360"/>
                  <a:pt x="1317192" y="727743"/>
                  <a:pt x="1330036" y="740588"/>
                </a:cubicBezTo>
                <a:cubicBezTo>
                  <a:pt x="1335074" y="745626"/>
                  <a:pt x="1340699" y="750139"/>
                  <a:pt x="1345150" y="755703"/>
                </a:cubicBezTo>
                <a:cubicBezTo>
                  <a:pt x="1350824" y="762795"/>
                  <a:pt x="1353842" y="771952"/>
                  <a:pt x="1360264" y="778374"/>
                </a:cubicBezTo>
                <a:cubicBezTo>
                  <a:pt x="1366686" y="784796"/>
                  <a:pt x="1375379" y="788450"/>
                  <a:pt x="1382936" y="793488"/>
                </a:cubicBezTo>
                <a:cubicBezTo>
                  <a:pt x="1423240" y="853944"/>
                  <a:pt x="1370341" y="780893"/>
                  <a:pt x="1420721" y="831273"/>
                </a:cubicBezTo>
                <a:cubicBezTo>
                  <a:pt x="1427143" y="837695"/>
                  <a:pt x="1430021" y="846967"/>
                  <a:pt x="1435835" y="853944"/>
                </a:cubicBezTo>
                <a:cubicBezTo>
                  <a:pt x="1442677" y="862154"/>
                  <a:pt x="1451945" y="868179"/>
                  <a:pt x="1458506" y="876615"/>
                </a:cubicBezTo>
                <a:cubicBezTo>
                  <a:pt x="1469658" y="890953"/>
                  <a:pt x="1478658" y="906843"/>
                  <a:pt x="1488734" y="921957"/>
                </a:cubicBezTo>
                <a:cubicBezTo>
                  <a:pt x="1493772" y="929514"/>
                  <a:pt x="1500976" y="936012"/>
                  <a:pt x="1503848" y="944628"/>
                </a:cubicBezTo>
                <a:cubicBezTo>
                  <a:pt x="1506367" y="952185"/>
                  <a:pt x="1507843" y="960174"/>
                  <a:pt x="1511405" y="967299"/>
                </a:cubicBezTo>
                <a:cubicBezTo>
                  <a:pt x="1515467" y="975423"/>
                  <a:pt x="1522830" y="981670"/>
                  <a:pt x="1526519" y="989970"/>
                </a:cubicBezTo>
                <a:cubicBezTo>
                  <a:pt x="1532989" y="1004528"/>
                  <a:pt x="1536595" y="1020198"/>
                  <a:pt x="1541633" y="1035312"/>
                </a:cubicBezTo>
                <a:cubicBezTo>
                  <a:pt x="1547622" y="1053279"/>
                  <a:pt x="1553584" y="1069237"/>
                  <a:pt x="1556747" y="1088212"/>
                </a:cubicBezTo>
                <a:cubicBezTo>
                  <a:pt x="1557575" y="1093181"/>
                  <a:pt x="1556747" y="1098288"/>
                  <a:pt x="1556747" y="1103326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98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Motion Planning steps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 smtClean="0"/>
              <a:t>Translate goal pose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Carthesian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Configuration</a:t>
            </a:r>
            <a:r>
              <a:rPr lang="nl-NL" dirty="0" smtClean="0"/>
              <a:t> Space</a:t>
            </a:r>
          </a:p>
          <a:p>
            <a:pPr marL="514350" indent="-514350">
              <a:buFont typeface="+mj-lt"/>
              <a:buAutoNum type="arabicPeriod"/>
            </a:pP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In </a:t>
            </a:r>
            <a:r>
              <a:rPr lang="nl-NL" dirty="0" err="1" smtClean="0"/>
              <a:t>Configuration</a:t>
            </a:r>
            <a:r>
              <a:rPr lang="nl-NL" dirty="0" smtClean="0"/>
              <a:t> Space search </a:t>
            </a:r>
            <a:r>
              <a:rPr lang="nl-NL" dirty="0" err="1" smtClean="0"/>
              <a:t>appropiate</a:t>
            </a:r>
            <a:r>
              <a:rPr lang="nl-NL" dirty="0" smtClean="0"/>
              <a:t> </a:t>
            </a:r>
            <a:r>
              <a:rPr lang="nl-NL" dirty="0" err="1" smtClean="0"/>
              <a:t>trajectory</a:t>
            </a:r>
            <a:r>
              <a:rPr lang="nl-NL" dirty="0" smtClean="0"/>
              <a:t> (</a:t>
            </a:r>
            <a:r>
              <a:rPr lang="nl-NL" dirty="0" err="1" smtClean="0"/>
              <a:t>sequence</a:t>
            </a:r>
            <a:r>
              <a:rPr lang="nl-NL" dirty="0" smtClean="0"/>
              <a:t> of </a:t>
            </a:r>
            <a:r>
              <a:rPr lang="nl-NL" dirty="0" err="1" smtClean="0"/>
              <a:t>trajectory</a:t>
            </a:r>
            <a:r>
              <a:rPr lang="nl-NL" dirty="0" smtClean="0"/>
              <a:t> points)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current</a:t>
            </a:r>
            <a:r>
              <a:rPr lang="nl-NL" dirty="0" smtClean="0"/>
              <a:t> pose </a:t>
            </a:r>
            <a:r>
              <a:rPr lang="nl-NL" dirty="0" err="1" smtClean="0"/>
              <a:t>to</a:t>
            </a:r>
            <a:r>
              <a:rPr lang="nl-NL" dirty="0" smtClean="0"/>
              <a:t> goal pose.</a:t>
            </a:r>
          </a:p>
          <a:p>
            <a:pPr marL="914400" lvl="1" indent="-514350"/>
            <a:r>
              <a:rPr lang="nl-NL" dirty="0" smtClean="0"/>
              <a:t>No </a:t>
            </a:r>
            <a:r>
              <a:rPr lang="nl-NL" dirty="0" err="1" smtClean="0"/>
              <a:t>collision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obstacles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self</a:t>
            </a:r>
            <a:endParaRPr lang="nl-NL" dirty="0" smtClean="0"/>
          </a:p>
          <a:p>
            <a:pPr marL="914400" lvl="1" indent="-514350"/>
            <a:r>
              <a:rPr lang="nl-NL" dirty="0" err="1" smtClean="0"/>
              <a:t>Within</a:t>
            </a:r>
            <a:r>
              <a:rPr lang="nl-NL" dirty="0" smtClean="0"/>
              <a:t> </a:t>
            </a:r>
            <a:r>
              <a:rPr lang="nl-NL" dirty="0" err="1" smtClean="0"/>
              <a:t>constraints</a:t>
            </a:r>
            <a:r>
              <a:rPr lang="nl-NL" dirty="0" smtClean="0"/>
              <a:t> (</a:t>
            </a:r>
            <a:r>
              <a:rPr lang="nl-NL" dirty="0" err="1" smtClean="0"/>
              <a:t>Velocity</a:t>
            </a:r>
            <a:r>
              <a:rPr lang="nl-NL" dirty="0" smtClean="0"/>
              <a:t>/Acceleration </a:t>
            </a:r>
            <a:r>
              <a:rPr lang="nl-NL" dirty="0" err="1" smtClean="0"/>
              <a:t>limits</a:t>
            </a:r>
            <a:endParaRPr lang="nl-NL" dirty="0" smtClean="0"/>
          </a:p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215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OMPL: Open Motion Planning Library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Sampling-based motion </a:t>
            </a:r>
            <a:r>
              <a:rPr lang="en-GB" dirty="0" smtClean="0"/>
              <a:t>planning algorithms</a:t>
            </a:r>
          </a:p>
          <a:p>
            <a:pPr lvl="1"/>
            <a:r>
              <a:rPr lang="nl-NL" dirty="0" smtClean="0"/>
              <a:t>E.g. </a:t>
            </a:r>
            <a:r>
              <a:rPr lang="en-GB" dirty="0"/>
              <a:t>Rapidly-exploring Random Tree (RRT)</a:t>
            </a:r>
            <a:endParaRPr lang="en-GB" dirty="0" smtClean="0"/>
          </a:p>
          <a:p>
            <a:r>
              <a:rPr lang="nl-NL" dirty="0" err="1" smtClean="0"/>
              <a:t>Find</a:t>
            </a:r>
            <a:r>
              <a:rPr lang="nl-NL" dirty="0" smtClean="0"/>
              <a:t> a </a:t>
            </a:r>
            <a:r>
              <a:rPr lang="nl-NL" dirty="0" err="1" smtClean="0"/>
              <a:t>path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the goal in a </a:t>
            </a:r>
            <a:r>
              <a:rPr lang="nl-NL" dirty="0" err="1" smtClean="0"/>
              <a:t>probabilistic</a:t>
            </a:r>
            <a:r>
              <a:rPr lang="nl-NL" dirty="0" smtClean="0"/>
              <a:t> way.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15</a:t>
            </a:fld>
            <a:endParaRPr lang="nl-NL"/>
          </a:p>
        </p:txBody>
      </p:sp>
      <p:pic>
        <p:nvPicPr>
          <p:cNvPr id="22530" name="Picture 2" descr="http://msl.cs.uiuc.edu/rrt/treemovi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81479"/>
            <a:ext cx="2905522" cy="290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i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95" y="3356993"/>
            <a:ext cx="3883361" cy="300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6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Industrial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http://rosindustrial.org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wiki.ros.org/Industrial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AutoShape 2" descr="data:image/jpeg;base64,/9j/4AAQSkZJRgABAQAAAQABAAD/2wCEAAkGBxQTEhUUExQVFRUWGRwWFxgXFyAcGhwdGB8bHB8YHx0cHCggHyEmHRkaITEhJikrLi4uGh8zODMtNygtLisBCgoKDg0OGxAQGywkICY0LC8xLTQsLCwsNCwsLCwsLCwsLCwsLCwsLSwvLCwsLC4sLCwsLCwsLCwsLCwsLCwsLP/AABEIAHgA/gMBEQACEQEDEQH/xAAbAAABBQEBAAAAAAAAAAAAAAAAAQQFBgcDAv/EAEgQAAIBAwIDBAYGBggDCQAAAAECAwAEERIhBTFBBgcTUSIyQmFx0RQjUoGRkhVTVJOxwRczNUNygqGyRKLxJCU0YpSzwtPw/8QAGQEBAAMBAQAAAAAAAAAAAAAAAAECAwQF/8QANhEAAgECBQIDBgUFAAMBAAAAAAECAxEEEiExURNBImFxFDKBkcHRBTOhsfAjQlLh8WLS4hX/2gAMAwEAAhEDEQA/ANxoAoAoAoAoAoAoAoAoBDQGS96PbC6huhbwOYlVFYlQNTFs9SOQ2HxzXp4LDwnDPJXZyVqklLKi092PH5by1ZpsF45DGWHtYVWBPQH0sfdXNjKMaU7R7mtCbmtSl94fbW7jvHhhkaFIsAaQMsSM6jkHPPYV2YXDU3TzSV7mNWrJSsjQOwHG3vLJJpQA5LISOR0kjUP/AN0NcGKpKlUcY7HRSm5RuzM+1/by9F5KsUpiSJyiqAOm2WyN8+XvFejQwlLppyV7nLUrSzaGtdlOKNc2kMzDSzoCQOWfMe4868utBQm4rsdkHmimxv29vZIbCeWJikihSrDGRllHUEcjV8NFSqpS2IqNqLaMbtO1vFpc+FNcSY5+HEHxnz0xnHKvWeHw8d0l8X9zjVSo9mOP09xvzvf/AE5/+qq9HC/+Pz/+hnq+Z24b3j39vJpuMy49ZJU0P/AEfHH3VWeCpTV46ehKrzjubJwHi8d1Ck8RyjDl1BGxU+8GvJqU3TllZ2QmpK6O/E75IYnlkbSiAsx+H86rGDnJRW5LaSuzFu0PeVdXD6bbMKE4ULvI3345nyFexRwVOCvLVnFOvJvQjXv+LQjxGa9QDclg5UfHUMD7xWihh5aWiVzVI8lx7C95bSSLBeacsQEmG252AYct+jf9a5MTglFZqfy+xtSr30kaoDXmnUVDvC7YiwRQih55B6APJR9s+fuHWurC4Z1nrsZVaqgjLl41xa8JeN7lgD/dAqg92VGPuzXpdLD0tGl8TlzVJciQdr+J2bgSPL56LhSdX5gD94NHhqFVXil8COrOL1ZsHYjtL9Pg8Xw2jIOlgd1yPst7Q/hyrysRQ6M7XudlOpnVyxVgaBQBQBQBQBQAaATVS4Iq/wC01pC5jluIo3AyVZgCAeVawo1Jq8U2ijnGOjZXu0XeRbQR5iDTO2fD9FljbGMnWRggZGcZ51tSwc5vXQzlXiloR/YLvEe7uPAmjRWYEoyE49HcqQc9OuelaYnBqlHNF+pFKu5Ss0aMRXAdBCdoeyltelTPHqK7BgSrY8sjfG5/E1rSr1KXuMpOnGe6H/C+Fx28axQoEReQHv5n3n31Sc5TeaRaKSVkRXHux1pduJJosuABqUlSQOhxzrSnialNWiykqcZO7Jeys0ijWONQiKMBRyAFZOTk7tmiSWxC8Y7E2dzL40sWX9ohiobH2gDg+Va08VUhHLFmcqUG7tFgghVFCqAqqAAByAHIVi227s0SsVzvN/sy6/wr/vWunCfnRMq3uMpncZ6118E/+Vdf4jtExw3c1rFeVY6zPu+WwjNmJSB4iOoVuuGyCPhiu78PlJVcqMMQlluNe46Q/R7hc7CUED3soz/AVf8AEV416FcN7rGffdxcjwbUHZh4r/ccIPxDH7qt+HU95lcTLsTPdP2aSG2S5YAzTDUCeaoeSj4jc/HHSssbWc5uK2RpQhlVy+6a4bG5iXe32aS3mSeIBUmyGUDADjfI8sjf4g+dezgaznHLLt+xxV4KLzLuaR3d8XNzYROxy65jf/Ehxn7xg/fXn4qmqdVpHTRlmiZd3yBv0ic/qU0/D0/56q9LAfk/E5cR75rPYziEEtpF9HK6VRVKDmpA3DDmD8edeViISjN5zrptOKsSHFeFxXMZimQOp6Hp7weYPvFUhNwd4ss0pKzO9hZJDGscahUQYVR0FRKTk8z3CSSshxUEhQBQBQBQBQDDj940NtNKgLMkbMoAzkgEjb41enFSkkysnZXKbPxeRFj18UTS6LIxjtdbBT7etXKqM8iy9K6lTjd2p7eZlma/uJaO7trNRHHruZ5vrQBh5ZcgDxGbYBcBRk4A2rLLOo7vwpfJF9I7EJ2p4S0yF71dc8+mG3ggI+rwS5Id8Bj9psAYAFbUaii7U9EtW33M6kbrxdyM7qOAKl5O/wBYfBRVUyRGJg0mSfQLHkFxnPX31tjardNLnh32K0I+Js1mvLOoKAKAwjvQ4tcfT5IzJIiR6dCqxUYI9fbmSc7/AMK9nBUo9JOxw1pSzmm921/NPYRPOSW9IBjzZVOA34fjz6152LhGFVqJ1UW3G7Mj7ccbuTfTapJI/Dcqiq5UKo5EYIG4wc++vVw1KHSWl7nHUnLPubX2OvJZbK3km/rGQFs7E+Rx7xvXj14qNRqOx2023FNjLvN/sy5/wr/vWr4T86JFb3GY52P7XycPMhjjSTxMZ1kjGnPl8a9evh1Wtd7HFCrkLN/TDcfs8P5mrm//ADo8s19pfBXeOdpbvikiRac75SKIHGeWo8ycZ5nYb1vTo06CcjOVSVQ2DsB2dNjaiNiDI7GSTHLJAGkeeAAPxrycTW6s7rY7KUMkbGW98jf94n3QxgfD0/5k16mA/K+Jy4j3ja+BoBbwgchGmPyivGnfM7nZHZD6qljPe+hB9BQ9RKuPvBFd34f+Y/Q58R7p47kmP0OUdPGOPvVc/wABU/iCXUXoMN7pNduuxyX6L6XhypnQ+MjB9hhtsT+HvrHD4h0X5F6lJTRkfEex/ELJ9Yjk9HlLASdv8vpD8K9WGIo1dL/M5HTqQ1H3BO868gIEhE6jYhxh/hqHX45rOpgaUtVoTCvJbu5r/ZXtJFfQ+LFkY2dD6ynyP8j1ryq1GVKWVnZCamromqyLhQBQBQBQBQEP2j4hJEiLFp8WZxEhb1VJBOojmcAE4rWlBSbzbLUpNtbHns7wCK0jKIMsx1SPgAyMeZIG3nheQFRVrSqSu/8AghBRVkRLw/o2RpFA+hyEawBvAc+sPOLJ5eznI2zWi/rK39y/X/fHJW2R37fsd7BvEuJryT0YoVMUBPLQAGlmHuYgAHqEqJLLFU1u9/oStXmZ17IsXa5n0MqTyh49YwzIEVQ2M5AJBxmlayUY8b+oh3ZZKwNDjc3KIMu6oOWWIA+G9Em9g3Y6o2QCDkHcGgInjPD7SQoblIWI2QyYz8Bnn8KvCc4+7crJRe5JxRgABQAByA2AHuqhYjOKcNs3lRp0gMgxoL6dXuxnc1pGc0rRvYq4xvqSyjasyxWO83+zLr/Cv+9a6MJ+dEyre4yhdzPDopmuPFjSTATGtQ2M55Z+Fd2PnKKVmYYdJ3uXDtz2MhltJBBDGkqDWmhACSu5TYdRkfHFcmHxEo1FmehtVppx0KH3P8eENyYHOEuMAHycch942+OPOu3H0XKGZbo58PO0rPubgRXjncY5338NInhuB6rp4Te4oSw/EMfwr1fw6fhceNTjxMdUy8d2vGhc2MW/pxDwpB1yvI/euDXHi6Tp1H5m9GeaCLWK5jUyTvr4wpMVqpyy/WSe7Iwo+PM/hXp/h9N6zfocmJltEtXdNw4w8OQnnKzS/c2y/wDKoP31z42eas/LQ1oRtAtFzexo6I7qrSEhFJ3YgZIA67VyqLabS2NW0hyKrYkp3eL2cgntJ5WVVljjaRZAACdAzpJ6g4xvXXha04VElsY1oJxbKN3JzMLuVR6rRaj5ZVlx/E12/iH5afmYYZ+I2oV5B2i0AUAUAmaAhuL9o4bdyja3cLrKRI0jKv2mCg4Gx5+VaQoymrr9SkpqJUuJcanupbTRCtuzFpraWWQOjjTjw8KMB2DEYycDJBO+OqFONOMru/Zq36+hlKTk12LjwDjAnU6l8OVDpliJ3Rv5g8wetclSnkemq7M2jPN6knIAQQdwRgg9QazuWM5vXVLe/hifNpE0QGDsupvroFPkBjbpqxXoxi3OEpLxP+JnO9E120NGVQMADAHKvPOg9NQGId9UcgvFaQHwfDAjJ9UHfUM8tWR8cYr2Pw5xyWW5xYhPPqXTuejmWwPi5CmQmEN9jC8vdq1Yrjx+V1fD8TbDpqOpnfezHIOIOZgdBA8In1dGBsPvzkV34Fx6SUd+5z175zVO7GOYcOhE4IPpaQ3MJk6c593L3YrzcY4Oq8p1UL5dTHO8CKUcQn8cHUzejnqns6fMY2265r1sK49FWOOrfPqbn2MjlFlbifPiBBqzz92ffivFr5eo8ux3U75VcZ95x/7ruv8ACv8AvWr4T86JWt7jKV3FMC91gjkn8Wrs/EdomOG7muEV5Z1mA95fBzZX2tPRSU+LGeWGBywHvB3/AMwr28JUVSnZ77HBVhlndGxdjeOreWsc6kZI0uAeTrsw/Hf768mtS6c3E7Kcs0bnftRwNLy3eB9s7qwGSrDk33Hp1GailVdOakiZxzKxhlzDe8InzkxnkHG8Ug6ZzseXI7j769pOliYa/I4Wp02P7rvTvmTSGiQ8tQTf7snA/Cs1gKSd7Ml4iT2PfY3sVPfTCe4DiEtrdn9aXrgZ3weWry5UxGJjSjlhvsTTpOTuzc0jAAAGABgAdAK8Xc7jIe83shdtO10hedDyUevEB0AHNQckEbj4716uDxFNR6b0/ZnJWpSvmILhfeXfQAIXWULtiUZYe4kEH8a2ngaUnfb0M1XlHRnDjPbS9vx4BOQ5H1US7tjfB3JPLP3VanhqVHxfqVlVlPQ0rut7IvZxvLMMTS49H7CjkCfM8z5cq8/GYhVJWjsv3OqjTcVdl8FcRuFAFAITQEJxXtPBC5Q+I7KutxFG0mhTyLaQcZ3x1OD5VrToymrrvy7FHUSIvsLOX+kSeE2iaQzRznT9ajeqDgkjSBgD7OOua0xKSSV9Vo1x/wBIp93YsHFeExTwmKRRoPLGxUjkykciDyIrGE5QlmRZxUlZlLuYrv6VHGNIuolZkuGOFuIVxmNkHNskZ6LkEc8V1qVPI5f2vtw/IxtK9u/PkTUsd9cgRvHHaxN/WMk3iS6fsD0FCk8tXQVinSpu6bb7cF/G/IeRdj7JWVhaw6kAVTpBxjl8T7zvVOvVs1m3LKnFdierIuITQFTm7wuHAlWnGQcEFTzG3lXSsJW3SMnWp7XE/pG4d+0D8rfKp9ircDr0+Ty/eHw0/wDEA/5Sf5U9jr9kR1qfJ6/pG4d+0D8rfKo9jrf4jrw5EPeJw39oX8p+VT7HXXYdanyeh3j8O/aB+U/KnsVbgnrw5EbvG4aRg3AP+U/Knsdbgjr0+RE7xOGjlOo+Cn5UeDrvsOtT5PX9JHDv2gflPyp7FX/xJ68OTw3eHw085wf8p+VFg6/ZEdanyKveJw0cp1HwU/Knsde+qHWpruev6SOHftA/KflT2OtwT14cnmTvE4aQQZ1IOxBUkH/SiwdZO6RHXp8jOLthwdTqUwK3mIcH8QtW9mxPn8x1aQ9HePw79oH5T8qp7FW4J68ORf6SOHftA/KflU+x1uB14cge8fh37QPyt8qj2KtwOvDkZ3PbThEhzI8LnzaLUf8AVassLiFsn8yOtSOtr274VGMRyxoPJI9P8FqHhK73Q61M7jvH4d+0D8rfKo9jrf4k9eHIf0kcO/aB+U/Kp9irf4kdenySvA+09tdlhbya9GNWxGM5xz+FZVaM6fvIvGpGWzJc1kXK9xfi8kkptbTHi4zLKd1gB5Ej2nO+EyOW9bQppRzz247szlK7yobx3ENgFt4Y5Z5nzIyx4aVvOWRmIG/vIz0qWpVvHJpL9PRC6h4Vqxja3QgU3lsGa0kJNxDpw0TAnXIq9MEHWnxI3GDdxz/05+8tn9H9GVTy+KOxMv2tthKImlRdUYlRyw0OpzybPMY5GsuhNxukW6kb2uR3Y2xjae4uY1YQuQIC2eRy0jIp9VHcg5wM48sVrXnJRjCW/f6X80RTSu2ti36a5TUWgCgEIoBn+iIP1EX7tflVs8uSLIp/aXgwN9AF8OFWQ+B9UjRmZSSVkUgE5Q5XBHqt5V00qn9N9+ebeRlOPjRIcNuIfE+j3VrBDOfVwimOUD2o2K8/NDuPfzqk4ytmhJtfqvX7kxkr2ktRePdmVDC5toovFQYaJkHhyqPYO3ot5N0pTraZJt2548yZQ7oe8FNpcx60hiBB0ujRqGRxzRhjY1Sop03ZsmOWRIjhFv8AqIv3a/KqZ5clrLgX9EW/6iL92vypnlyLLgQ8Jg/UQ/u1+VM8uRZcEH2gkhjZYILeGS5kHoJ4a4UcjK+2yj/XGBW1KLac5O0V+vkikmk7Jai8A4JaRa4j4M1x68xKrqyf/Lj0V6AdBUValSVnql2EIxWncnP0Rb/qIv3a/Kss8uS9kH6Ig/URfu1+VM8uRZcDOdLJJBGy2yyNjShVAxzsMDGelSuo1dXsQ8q3HY4RB+oi/dr8qjPLkmyF/RFv+oi/dr8qZ5ciy4EPCIP1EP7tflTPLkWXB5j4ZbHOIYTg4OEXY+R22O9M0+WLI9/oiD9RF+7X5Uzy5FlwNr22tIl1SR26LkLlkUDJ5DlUxc5OybIaitxwvCbc/wBxD+7X5VGeXLJsiO45w1FQGKKBcMNRaJCNO/njG+N6vTld2bfzKyWmgnZDW0OuWCKF2Y7RBcFRjByvPfNRXy5rJkQ2uznxbicssjWtoQHH9dMRlYQeQA5NIRuF6cz0zaEIxjnn8Fz/AKEpNvLE4TSi1VbOyQPcN6R1HIUNznmbmST05sfcKsv6j6lR6fzREaR8MdyV4JwZLdW31yudUsrD0nbzPkB0XkBWVSo5+i2ReMbIgobLwQ0/D5jOod2mg8QOrliWbSfYkBOQOR5dcjdzzeCqrcP+boztl1ieOwfDLeSKeYQx6J52kVGUMUC4AVgRsQwZtPs68UxU5KSi3qkvuKUVZtdy6hcVymwtAFAFAFANuIXqQo0krhEUZZjyFTGMpO0dyG0tykXnELa7vVW5V/o/hAQrPG8cbysx1EawAx0hMfE11xhUhTvDe+ttdLGLlGUtdh1xnswY4yIAZYPWa2Zt1x7cDneNxzC+rt0zmohXzPxOz5/9vImULLTbg69mO0WdEUz6w+RBMdi5HOGQezMvUe1zFVr0d5RXqvqnwyYT7P8Anl6j7jfCXWT6Va4E4GHQ7LOo9lvJvst0+FVp1ItdOpt+3+i0ou90SPBeLpcx648gg6XRhhkYc0YdCKznBwdmTGWZEiaoWILj/GzGVggUSXMg9BM7KORlfyQf68q1pU1LxT93+aFJytotzrwHgot1YlvEnkOqWUjdj5DyUcgvSoqVc/ouxMY29Su9mrZl4lfB/CMoRCJVj0+uMgEajnpnffFb1WnRha9tTKKamz1w+44lLNPB9JgX6OVBlFvkuXUMBoMmFAHXJpLoRjGWV6+fHwJTm21dHa37VSpY3E0yq81tI0BC7LI2VCkbnSDrXPPGDVXRi6ijHZ6jqNRbe6Ibjltdiewkufo8mu5h9KOMq8Z1ZCaiTqXfH/WtqcqeWcY3Wj9Css103bcsvDb64W/ltpZUkTwVmQrHoI1u66T6RzgLz2zWEowdJTirO9t/JGilLPlZ54NxK5FzdQTOsohRJEKR6CdYJ041HyxmlSEMkZR0vdbhSldpkNwPtFe3HgSrJbssshEkCr9ZAo1D0iWycEbkqOla1aNKF4u+i37P0KRnN22OnYi2vBcXJaaExi5fxlER1O+gekp1eiPV235GoxDpZI2TvZW1Jp5rs6/S+IteS2ouIQEjWbxfAJIVywCBPE39U+lnpyqLUVTU2nxa/wBReeZx+hCcav5rmwglm8JlFyI3VoSPE+s0LIuWym2QVwd871tThCnVcY3258tnyUlJyjd8lq7ScRuUlhht/DhjZWZriVcxrp5JzAyfefhXNRhBxcp6+S3NJuSdl8xOAXw4hZSfSEik0u8bY9KNzHuHAPLOxpUi6NRZbr/YjLPHUTuwXHDIPjL/AO7JU4zSs/h+wpe4hl2g+k2JmmgaIxXEiFzIDmF30xmTbZkwFODjGDvirUnCraMr3S+a3t6kSzQu13J/s1w+GFHWJxK5bVNIWDO7nq5Hu5DoOVY1Zyk/ErLsuC8IpLQ78O4xb3IfwZVk0+i+k8s5/jg4PuNVnCcNWrEqSloiqzWrcK8KOxtmnWZ/rCSzadOlVX0R6OxPpNsNO/OulSWIu6krWM/y/dRLvELfiMZQaUukk8QeyZI9JVsfaKlhnySsk89F33Vrehb3Z+pZdVYGgtAFABNAQfazibRRBIj/ANolISFQMkkkZOPILkknYVrSgpSu9luUm7LTcheJ8EuEljld2voojq8F9KyBukg0gJIR0UgfHNbQqwcXFLK33+nl6lHGSd3qT9vc299AwGmWNvRdGG4P2WU7qR+NYOM6UuGaJqaIy1unsnWCdi1u5CwTtzUnlDIf9r9eR33N5RVVZo7919V9iqeTR7dhp2v4Sia7jTmGTSLtBtsNluV8nj2JI5ge4VehUbtG+vb7ejIqRW/YlOznEn1Na3B1TRgMrjlNEfVlHv6MPMZ6is6sFbPDb9nwTBvZkX2ikKXqtZDVd6Q00YICPEM48Q9G6Kee/lWtLWn4/d7Pz8vqVlpLw7juftWHSNbZNdzLkLE23h4OGaT7KqQfiRgc6osPZvP7q/X0Jc9Fbck+z/BRbhmZjJNIdUsp5sfIeSjkF6VSrVc3tZdkWhHL5kqayLlK4U1yvEbmZrOYRzKiq2qPbwgRk+n7WNseYrrnk6UYqWquYxzZ27HvgNxcLc3cr2U6rNpdcmPP1aY0nEnrMRgdN9yKirGGSKUlp69/gTFvM7ojrbhdxPBeW720sJnma4jkcoUBHhlVYK5OSUxsCN60c4wlGSleysyiUmmrWPfF24jcfR/+xaBbzRyuPGU+JoI2TYYHxpTVGGbxbq221xLO7aEjxCK6jukvI7YyrJAsMkOtVkQqzOGBPot65BGRyrOOSUOm5W1bv22LvMnmS+Aysor76RczPalDcxhY9MqfVaFYDUT7Wd9gcZ61eXSyKKls+Nyqz3ba3GlrwC5lms3ks44JYGV5blZAS4AIZQFUElhzzyyefOrSqwjGSUm09lwQoybV18R5ccJuxcSRIh8Ga6S5M6uF0qukshXmTlcDoee3KqRnTyJt6pNWsS4yzW87jvh8lx+kpZWtJljljjhDEx4BjZyXID50nUMYyfdVZKHRUcyum337otG+dux77xIJ5YY4oIHlPiJISrKABGwODqOcnpgVGFcVJuTt/sitdqyVxjxnh00tzHdPY/SEMIQQyOoaFwzHJGShDArkgnly6VenOKg4KVnfflESi281rnLgNjf23i64MofFk8KJ0w7zGPQFzjGgB8nbnyNTUlRnaz41d9le/wAyIqcd0S3d1BNFaLBNA8TRl92KkNrd320sTsGxuBWWKcXUcou9y9JNRs0WeeFWUqyhlIwQRkEeWDXOm1qjVq5U/oy8MlaRI1Wzl0+LpGDC67CTA5oRjPljyrqzOurN+JbfYysqbv2OPFeGy2iKeFQRnxWBk5MCoHoAZYYTdtxnGdgc0hONR2rvbYhpwXgRdFG1ctjYg+2MUZtmkdzGYfrY5BuyuudJA65yV09QxFa0G86SV7lKiVrla4JLxBjKXlY3UOl3hJXwXSQZEYwuY3GCOZ333B26Kioq1l4X373RlHO99y58E4xHcxeJHnnpZSMMjDmjDoR5Vy1Kcqbs/wDptGSkSNULEL2n7Qx2cJkcFmOQiDmx/kBzJ6CtKVJ1HbYpOaiitScKnkt/pEcgnuJyutopAoEOcmCF99I6FvWOWPkB0qpGM8jVkuVu+WZ5W1dalm7KcPlhtlSZtT5Zj6RbSGJITU27aQQuTzx0rnrTjOd4r6GlOLjGxw4zwVtf0m2IjuV2OfUmUf3cn8m5g+fKlOorZJ6r9vNfzUSh3W524feRXsLq6ecU0LjdWxujD78g9RgionGVKSafmn5BNTRXbaK7dbmwTwjHHmHxpGJcRyLkZQD02CtjJYZxvXQ3TTjVd7vW3bT7maUtYdhbzgt+PASPwWaA4iuc6SqEaWV4t9e2OTbkDlUKpSd79919g4T0t2JdOx0IRdLSLOCX+kKcSlmwGYnGCDgeiQV2G21ZvESb1247F+mrefI94DwCO21lSzyStrllfGtz78AAAeQ2qlSrKduyXYmMFEl6zLhQBQBQBQBQBQBQBQBQBQBQBQBQBQBQHiRAQQRkHYg8jnpimwK1DwO4tvRs54/CzlIJkLBc+ysitqC+QwcVvKrCetRa8r7Gai4+6LD2wjj1peAW00eCU1aw4bkYyAC+TtjGc7Y60eHk9Yarn7hVEve0IfifEJJZY3kiOvObO0J9JmH/ABM/2FXmB0952G0IKKai/WX0RnJ3s38F9S09neE+BGQza5HYySvjGt25n3DYADyArlqVM7utuxtCNkR/aKzaBjeW5VXA+uRmCpMo6EnZXHst9xrSlJSXTlqu3kyslbxI68L7Z2U6qUuIgWHqswVh7iCedRPD1YPVExqRfc8rh+J9CI7UY9xlkOfvKoPwpqqPxI0c/gF/2d0MZrNhBKTllx9TL7nQdTy1jce/lUxrXWWeq/Ven2Dh3iOuCccExaORDDcJ/WRMd8H21PtIejD4HBqlSnk8Sd0+/wDNi0ZX07kwBWZYqfa1XtW+nQAFtIinVjhWUnCyHAzlGOfeCR5EdFG1RdOXqvr8zKaaeZEx2f4T4CNqYySyMZJXO2pyANh0AAAA8hWdWpnlpt2LxjZEpisywoFAFAFAFAFAFAFAFAFAFAFAFAFAFAFAFAFAFAFAJigKJxHhqLfN4zPC87h7W5TGQQiobclgVGcZAI31HG4rsjN9Pw6pbr6mDj49fg/oWjg3BIrfUVBaR/Xkc6pG+LHfHkOQrmqVJT3247GqikSYFULFU7f3kUYtfFwVNxGShGQVBwWI5aU1Kxz5DqRXThoyk5W4f8+JlVaVrlil4fE66WijZfIoCPwIrBTktmaZVwQJ7JrCzSWDC2kOMrjVE+OQZOnPmp2z1rZV8ytU1Rn07e7oO+D8d8RzBOng3CjJjJyHUf3kbe0v+o61SpSss0Xdc/R+ZZT7Pc9doOD+MFeMiO4i3hkxnB6qfNG5EVFKpk0eqe6/ncSjfU82PaNDbGeb6oxkpMp3KOvNPM52x5hhVpUXnyx1vsFPS7GScNmvQXuXkhifAW2XAynP60kE6m+yCMDbJqznGnpHV8/YjK5avTy+5aFFc5oeqAKAKAKAKAKAKAKAKAKAKAKAKAKAKAKAKAKAKAKAKAacT4fHPG0Uq6kbmP4EHoQdwatCUoyzRIaTVmQnCL+SCUWt22on/wAPOf70D2G8pQMf4uY8q1nCM1nh8Vx6eX7FE2nlkPeNcfSEiJAZrhvUhQ+l8WPsL5sf9arCk5avRckylbRbjSw7PaxK93plmnQxvj1UjOfqk64Gc55k71M61mlT0S+d+WQod3uznwXiTQMlpdE+IPRhlI9GYDlvyD4G6nnjIqakFO9SG3dcCMsvhkWesDQjOPcGS5jCklHU6opF9aNxycfzHUZFaU6jhK/buuVwVlHMiG4d2olKtG9rNLPCdE3ghdOrowLuuzDDe7PurSdBKzUkk9r7lFN7WE4V2faS6e8uIxGWKmOENqCsox4z+yZMbbDYDmek1K2WChB33u/p6BQvLMy3VzGoUAUAUAUAUAUAUAUAUAUAUAUAUAUAUAUAUAUAUAUAUAUAUA04jw+OdDHMiyIeasMj41MZOLvFkNJqzK5xjswsETTWS+DPEjMugZEnUo4Pr5xtncE7c63p1nJqNTVP+acGbglrHQLLtRIkcct1EvguqsLiFiyAN1dSNSDfnlh8KOgnJxg9eHuFU0u9iS7U2hntH8PBdcTQkb5eMh0I6bkbfGs6MstRX22LTV46EhwniCzwxzJusihh945VWcXCTi+xZO6uOmqpJXrL+0rnTy8CHxP8eqTH/JWz/Jj6v5aGa99ljFYmgUAUAUAUAUAUAUAUAUAUAUAUAUAUAUAUAUAUAUAUAUAUAUAUAUAjUBUlDWLOjRtLZuSylQXMWv1o2QbmMncEZxkgjAro0qq6dpfzW/JkvBvsRvC+NJazMkSTvZNuGEL6YGPsqSvpRnnt6uPKtJ0nUjdtZuLrXz/m5VTUXpt6Hmx409vKzW9tcy2srF9PglWiY82TVsyMfS07EbkZzUypKa8UkpLz3IU3F6J2J2btM8g021tO8h/WxtDGvvZnAyB5LnPu51j0EtZyVvLU06l/dTuP+z3CfARiz+JLK3iSvy1MQBgDooGwHlVKlTO9NlsTCNkS1ZlwoAoAoAoAoAoAoAoAoAoAoAoAoAoAoAoAoAoAoAo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xQTEhUUExQVFRUWGRwWFxgXFyAcGhwdGB8bHB8YHx0cHCggHyEmHRkaITEhJikrLi4uGh8zODMtNygtLisBCgoKDg0OGxAQGywkICY0LC8xLTQsLCwsNCwsLCwsLCwsLCwsLCwsLSwvLCwsLC4sLCwsLCwsLCwsLCwsLCwsLP/AABEIAHgA/gMBEQACEQEDEQH/xAAbAAABBQEBAAAAAAAAAAAAAAAAAQQFBgcDAv/EAEgQAAIBAwIDBAYGBggDCQAAAAECAwAEERIhBTFBBgcTUSIyQmFx0RQjUoGRkhVTVJOxwRczNUNygqGyRKLxJCU0YpSzwtPw/8QAGQEBAAMBAQAAAAAAAAAAAAAAAAECAwQF/8QANhEAAgECBQIDBgUFAAMBAAAAAAECAxEEEiExURNBImFxFDKBkcHRBTOhsfAjQlLh8WLS4hX/2gAMAwEAAhEDEQA/ANxoAoAoAoAoAoAoAoAoBDQGS96PbC6huhbwOYlVFYlQNTFs9SOQ2HxzXp4LDwnDPJXZyVqklLKi092PH5by1ZpsF45DGWHtYVWBPQH0sfdXNjKMaU7R7mtCbmtSl94fbW7jvHhhkaFIsAaQMsSM6jkHPPYV2YXDU3TzSV7mNWrJSsjQOwHG3vLJJpQA5LISOR0kjUP/AN0NcGKpKlUcY7HRSm5RuzM+1/by9F5KsUpiSJyiqAOm2WyN8+XvFejQwlLppyV7nLUrSzaGtdlOKNc2kMzDSzoCQOWfMe4868utBQm4rsdkHmimxv29vZIbCeWJikihSrDGRllHUEcjV8NFSqpS2IqNqLaMbtO1vFpc+FNcSY5+HEHxnz0xnHKvWeHw8d0l8X9zjVSo9mOP09xvzvf/AE5/+qq9HC/+Pz/+hnq+Z24b3j39vJpuMy49ZJU0P/AEfHH3VWeCpTV46ehKrzjubJwHi8d1Ck8RyjDl1BGxU+8GvJqU3TllZ2QmpK6O/E75IYnlkbSiAsx+H86rGDnJRW5LaSuzFu0PeVdXD6bbMKE4ULvI3345nyFexRwVOCvLVnFOvJvQjXv+LQjxGa9QDclg5UfHUMD7xWihh5aWiVzVI8lx7C95bSSLBeacsQEmG252AYct+jf9a5MTglFZqfy+xtSr30kaoDXmnUVDvC7YiwRQih55B6APJR9s+fuHWurC4Z1nrsZVaqgjLl41xa8JeN7lgD/dAqg92VGPuzXpdLD0tGl8TlzVJciQdr+J2bgSPL56LhSdX5gD94NHhqFVXil8COrOL1ZsHYjtL9Pg8Xw2jIOlgd1yPst7Q/hyrysRQ6M7XudlOpnVyxVgaBQBQBQBQBQAaATVS4Iq/wC01pC5jluIo3AyVZgCAeVawo1Jq8U2ijnGOjZXu0XeRbQR5iDTO2fD9FljbGMnWRggZGcZ51tSwc5vXQzlXiloR/YLvEe7uPAmjRWYEoyE49HcqQc9OuelaYnBqlHNF+pFKu5Ss0aMRXAdBCdoeyltelTPHqK7BgSrY8sjfG5/E1rSr1KXuMpOnGe6H/C+Fx28axQoEReQHv5n3n31Sc5TeaRaKSVkRXHux1pduJJosuABqUlSQOhxzrSnialNWiykqcZO7Jeys0ijWONQiKMBRyAFZOTk7tmiSWxC8Y7E2dzL40sWX9ohiobH2gDg+Va08VUhHLFmcqUG7tFgghVFCqAqqAAByAHIVi227s0SsVzvN/sy6/wr/vWunCfnRMq3uMpncZ6118E/+Vdf4jtExw3c1rFeVY6zPu+WwjNmJSB4iOoVuuGyCPhiu78PlJVcqMMQlluNe46Q/R7hc7CUED3soz/AVf8AEV416FcN7rGffdxcjwbUHZh4r/ccIPxDH7qt+HU95lcTLsTPdP2aSG2S5YAzTDUCeaoeSj4jc/HHSssbWc5uK2RpQhlVy+6a4bG5iXe32aS3mSeIBUmyGUDADjfI8sjf4g+dezgaznHLLt+xxV4KLzLuaR3d8XNzYROxy65jf/Ehxn7xg/fXn4qmqdVpHTRlmiZd3yBv0ic/qU0/D0/56q9LAfk/E5cR75rPYziEEtpF9HK6VRVKDmpA3DDmD8edeViISjN5zrptOKsSHFeFxXMZimQOp6Hp7weYPvFUhNwd4ss0pKzO9hZJDGscahUQYVR0FRKTk8z3CSSshxUEhQBQBQBQBQDDj940NtNKgLMkbMoAzkgEjb41enFSkkysnZXKbPxeRFj18UTS6LIxjtdbBT7etXKqM8iy9K6lTjd2p7eZlma/uJaO7trNRHHruZ5vrQBh5ZcgDxGbYBcBRk4A2rLLOo7vwpfJF9I7EJ2p4S0yF71dc8+mG3ggI+rwS5Id8Bj9psAYAFbUaii7U9EtW33M6kbrxdyM7qOAKl5O/wBYfBRVUyRGJg0mSfQLHkFxnPX31tjardNLnh32K0I+Js1mvLOoKAKAwjvQ4tcfT5IzJIiR6dCqxUYI9fbmSc7/AMK9nBUo9JOxw1pSzmm921/NPYRPOSW9IBjzZVOA34fjz6152LhGFVqJ1UW3G7Mj7ccbuTfTapJI/Dcqiq5UKo5EYIG4wc++vVw1KHSWl7nHUnLPubX2OvJZbK3km/rGQFs7E+Rx7xvXj14qNRqOx2023FNjLvN/sy5/wr/vWr4T86JFb3GY52P7XycPMhjjSTxMZ1kjGnPl8a9evh1Wtd7HFCrkLN/TDcfs8P5mrm//ADo8s19pfBXeOdpbvikiRac75SKIHGeWo8ycZ5nYb1vTo06CcjOVSVQ2DsB2dNjaiNiDI7GSTHLJAGkeeAAPxrycTW6s7rY7KUMkbGW98jf94n3QxgfD0/5k16mA/K+Jy4j3ja+BoBbwgchGmPyivGnfM7nZHZD6qljPe+hB9BQ9RKuPvBFd34f+Y/Q58R7p47kmP0OUdPGOPvVc/wABU/iCXUXoMN7pNduuxyX6L6XhypnQ+MjB9hhtsT+HvrHD4h0X5F6lJTRkfEex/ELJ9Yjk9HlLASdv8vpD8K9WGIo1dL/M5HTqQ1H3BO868gIEhE6jYhxh/hqHX45rOpgaUtVoTCvJbu5r/ZXtJFfQ+LFkY2dD6ynyP8j1ryq1GVKWVnZCamromqyLhQBQBQBQBQEP2j4hJEiLFp8WZxEhb1VJBOojmcAE4rWlBSbzbLUpNtbHns7wCK0jKIMsx1SPgAyMeZIG3nheQFRVrSqSu/8AghBRVkRLw/o2RpFA+hyEawBvAc+sPOLJ5eznI2zWi/rK39y/X/fHJW2R37fsd7BvEuJryT0YoVMUBPLQAGlmHuYgAHqEqJLLFU1u9/oStXmZ17IsXa5n0MqTyh49YwzIEVQ2M5AJBxmlayUY8b+oh3ZZKwNDjc3KIMu6oOWWIA+G9Em9g3Y6o2QCDkHcGgInjPD7SQoblIWI2QyYz8Bnn8KvCc4+7crJRe5JxRgABQAByA2AHuqhYjOKcNs3lRp0gMgxoL6dXuxnc1pGc0rRvYq4xvqSyjasyxWO83+zLr/Cv+9a6MJ+dEyre4yhdzPDopmuPFjSTATGtQ2M55Z+Fd2PnKKVmYYdJ3uXDtz2MhltJBBDGkqDWmhACSu5TYdRkfHFcmHxEo1FmehtVppx0KH3P8eENyYHOEuMAHycch942+OPOu3H0XKGZbo58PO0rPubgRXjncY5338NInhuB6rp4Te4oSw/EMfwr1fw6fhceNTjxMdUy8d2vGhc2MW/pxDwpB1yvI/euDXHi6Tp1H5m9GeaCLWK5jUyTvr4wpMVqpyy/WSe7Iwo+PM/hXp/h9N6zfocmJltEtXdNw4w8OQnnKzS/c2y/wDKoP31z42eas/LQ1oRtAtFzexo6I7qrSEhFJ3YgZIA67VyqLabS2NW0hyKrYkp3eL2cgntJ5WVVljjaRZAACdAzpJ6g4xvXXha04VElsY1oJxbKN3JzMLuVR6rRaj5ZVlx/E12/iH5afmYYZ+I2oV5B2i0AUAUAmaAhuL9o4bdyja3cLrKRI0jKv2mCg4Gx5+VaQoymrr9SkpqJUuJcanupbTRCtuzFpraWWQOjjTjw8KMB2DEYycDJBO+OqFONOMru/Zq36+hlKTk12LjwDjAnU6l8OVDpliJ3Rv5g8wetclSnkemq7M2jPN6knIAQQdwRgg9QazuWM5vXVLe/hifNpE0QGDsupvroFPkBjbpqxXoxi3OEpLxP+JnO9E120NGVQMADAHKvPOg9NQGId9UcgvFaQHwfDAjJ9UHfUM8tWR8cYr2Pw5xyWW5xYhPPqXTuejmWwPi5CmQmEN9jC8vdq1Yrjx+V1fD8TbDpqOpnfezHIOIOZgdBA8In1dGBsPvzkV34Fx6SUd+5z175zVO7GOYcOhE4IPpaQ3MJk6c593L3YrzcY4Oq8p1UL5dTHO8CKUcQn8cHUzejnqns6fMY2265r1sK49FWOOrfPqbn2MjlFlbifPiBBqzz92ffivFr5eo8ux3U75VcZ95x/7ruv8ACv8AvWr4T86JWt7jKV3FMC91gjkn8Wrs/EdomOG7muEV5Z1mA95fBzZX2tPRSU+LGeWGBywHvB3/AMwr28JUVSnZ77HBVhlndGxdjeOreWsc6kZI0uAeTrsw/Hf768mtS6c3E7Kcs0bnftRwNLy3eB9s7qwGSrDk33Hp1GailVdOakiZxzKxhlzDe8InzkxnkHG8Ug6ZzseXI7j769pOliYa/I4Wp02P7rvTvmTSGiQ8tQTf7snA/Cs1gKSd7Ml4iT2PfY3sVPfTCe4DiEtrdn9aXrgZ3weWry5UxGJjSjlhvsTTpOTuzc0jAAAGABgAdAK8Xc7jIe83shdtO10hedDyUevEB0AHNQckEbj4716uDxFNR6b0/ZnJWpSvmILhfeXfQAIXWULtiUZYe4kEH8a2ngaUnfb0M1XlHRnDjPbS9vx4BOQ5H1US7tjfB3JPLP3VanhqVHxfqVlVlPQ0rut7IvZxvLMMTS49H7CjkCfM8z5cq8/GYhVJWjsv3OqjTcVdl8FcRuFAFAITQEJxXtPBC5Q+I7KutxFG0mhTyLaQcZ3x1OD5VrToymrrvy7FHUSIvsLOX+kSeE2iaQzRznT9ajeqDgkjSBgD7OOua0xKSSV9Vo1x/wBIp93YsHFeExTwmKRRoPLGxUjkykciDyIrGE5QlmRZxUlZlLuYrv6VHGNIuolZkuGOFuIVxmNkHNskZ6LkEc8V1qVPI5f2vtw/IxtK9u/PkTUsd9cgRvHHaxN/WMk3iS6fsD0FCk8tXQVinSpu6bb7cF/G/IeRdj7JWVhaw6kAVTpBxjl8T7zvVOvVs1m3LKnFdierIuITQFTm7wuHAlWnGQcEFTzG3lXSsJW3SMnWp7XE/pG4d+0D8rfKp9ircDr0+Ty/eHw0/wDEA/5Sf5U9jr9kR1qfJ6/pG4d+0D8rfKo9jrf4jrw5EPeJw39oX8p+VT7HXXYdanyeh3j8O/aB+U/KnsVbgnrw5EbvG4aRg3AP+U/Knsdbgjr0+RE7xOGjlOo+Cn5UeDrvsOtT5PX9JHDv2gflPyp7FX/xJ68OTw3eHw085wf8p+VFg6/ZEdanyKveJw0cp1HwU/Knsde+qHWpruev6SOHftA/KflT2OtwT14cnmTvE4aQQZ1IOxBUkH/SiwdZO6RHXp8jOLthwdTqUwK3mIcH8QtW9mxPn8x1aQ9HePw79oH5T8qp7FW4J68ORf6SOHftA/KflU+x1uB14cge8fh37QPyt8qj2KtwOvDkZ3PbThEhzI8LnzaLUf8AVassLiFsn8yOtSOtr274VGMRyxoPJI9P8FqHhK73Q61M7jvH4d+0D8rfKo9jrf4k9eHIf0kcO/aB+U/Kp9irf4kdenySvA+09tdlhbya9GNWxGM5xz+FZVaM6fvIvGpGWzJc1kXK9xfi8kkptbTHi4zLKd1gB5Ej2nO+EyOW9bQppRzz247szlK7yobx3ENgFt4Y5Z5nzIyx4aVvOWRmIG/vIz0qWpVvHJpL9PRC6h4Vqxja3QgU3lsGa0kJNxDpw0TAnXIq9MEHWnxI3GDdxz/05+8tn9H9GVTy+KOxMv2tthKImlRdUYlRyw0OpzybPMY5GsuhNxukW6kb2uR3Y2xjae4uY1YQuQIC2eRy0jIp9VHcg5wM48sVrXnJRjCW/f6X80RTSu2ti36a5TUWgCgEIoBn+iIP1EX7tflVs8uSLIp/aXgwN9AF8OFWQ+B9UjRmZSSVkUgE5Q5XBHqt5V00qn9N9+ebeRlOPjRIcNuIfE+j3VrBDOfVwimOUD2o2K8/NDuPfzqk4ytmhJtfqvX7kxkr2ktRePdmVDC5toovFQYaJkHhyqPYO3ot5N0pTraZJt2548yZQ7oe8FNpcx60hiBB0ujRqGRxzRhjY1Sop03ZsmOWRIjhFv8AqIv3a/KqZ5clrLgX9EW/6iL92vypnlyLLgQ8Jg/UQ/u1+VM8uRZcEH2gkhjZYILeGS5kHoJ4a4UcjK+2yj/XGBW1KLac5O0V+vkikmk7Jai8A4JaRa4j4M1x68xKrqyf/Lj0V6AdBUValSVnql2EIxWncnP0Rb/qIv3a/Kss8uS9kH6Ig/URfu1+VM8uRZcDOdLJJBGy2yyNjShVAxzsMDGelSuo1dXsQ8q3HY4RB+oi/dr8qjPLkmyF/RFv+oi/dr8qZ5ciy4EPCIP1EP7tflTPLkWXB5j4ZbHOIYTg4OEXY+R22O9M0+WLI9/oiD9RF+7X5Uzy5FlwNr22tIl1SR26LkLlkUDJ5DlUxc5OybIaitxwvCbc/wBxD+7X5VGeXLJsiO45w1FQGKKBcMNRaJCNO/njG+N6vTld2bfzKyWmgnZDW0OuWCKF2Y7RBcFRjByvPfNRXy5rJkQ2uznxbicssjWtoQHH9dMRlYQeQA5NIRuF6cz0zaEIxjnn8Fz/AKEpNvLE4TSi1VbOyQPcN6R1HIUNznmbmST05sfcKsv6j6lR6fzREaR8MdyV4JwZLdW31yudUsrD0nbzPkB0XkBWVSo5+i2ReMbIgobLwQ0/D5jOod2mg8QOrliWbSfYkBOQOR5dcjdzzeCqrcP+boztl1ieOwfDLeSKeYQx6J52kVGUMUC4AVgRsQwZtPs68UxU5KSi3qkvuKUVZtdy6hcVymwtAFAFAFANuIXqQo0krhEUZZjyFTGMpO0dyG0tykXnELa7vVW5V/o/hAQrPG8cbysx1EawAx0hMfE11xhUhTvDe+ttdLGLlGUtdh1xnswY4yIAZYPWa2Zt1x7cDneNxzC+rt0zmohXzPxOz5/9vImULLTbg69mO0WdEUz6w+RBMdi5HOGQezMvUe1zFVr0d5RXqvqnwyYT7P8Anl6j7jfCXWT6Va4E4GHQ7LOo9lvJvst0+FVp1ItdOpt+3+i0ou90SPBeLpcx648gg6XRhhkYc0YdCKznBwdmTGWZEiaoWILj/GzGVggUSXMg9BM7KORlfyQf68q1pU1LxT93+aFJytotzrwHgot1YlvEnkOqWUjdj5DyUcgvSoqVc/ouxMY29Su9mrZl4lfB/CMoRCJVj0+uMgEajnpnffFb1WnRha9tTKKamz1w+44lLNPB9JgX6OVBlFvkuXUMBoMmFAHXJpLoRjGWV6+fHwJTm21dHa37VSpY3E0yq81tI0BC7LI2VCkbnSDrXPPGDVXRi6ijHZ6jqNRbe6Ibjltdiewkufo8mu5h9KOMq8Z1ZCaiTqXfH/WtqcqeWcY3Wj9Css103bcsvDb64W/ltpZUkTwVmQrHoI1u66T6RzgLz2zWEowdJTirO9t/JGilLPlZ54NxK5FzdQTOsohRJEKR6CdYJ041HyxmlSEMkZR0vdbhSldpkNwPtFe3HgSrJbssshEkCr9ZAo1D0iWycEbkqOla1aNKF4u+i37P0KRnN22OnYi2vBcXJaaExi5fxlER1O+gekp1eiPV235GoxDpZI2TvZW1Jp5rs6/S+IteS2ouIQEjWbxfAJIVywCBPE39U+lnpyqLUVTU2nxa/wBReeZx+hCcav5rmwglm8JlFyI3VoSPE+s0LIuWym2QVwd871tThCnVcY3258tnyUlJyjd8lq7ScRuUlhht/DhjZWZriVcxrp5JzAyfefhXNRhBxcp6+S3NJuSdl8xOAXw4hZSfSEik0u8bY9KNzHuHAPLOxpUi6NRZbr/YjLPHUTuwXHDIPjL/AO7JU4zSs/h+wpe4hl2g+k2JmmgaIxXEiFzIDmF30xmTbZkwFODjGDvirUnCraMr3S+a3t6kSzQu13J/s1w+GFHWJxK5bVNIWDO7nq5Hu5DoOVY1Zyk/ErLsuC8IpLQ78O4xb3IfwZVk0+i+k8s5/jg4PuNVnCcNWrEqSloiqzWrcK8KOxtmnWZ/rCSzadOlVX0R6OxPpNsNO/OulSWIu6krWM/y/dRLvELfiMZQaUukk8QeyZI9JVsfaKlhnySsk89F33Vrehb3Z+pZdVYGgtAFABNAQfazibRRBIj/ANolISFQMkkkZOPILkknYVrSgpSu9luUm7LTcheJ8EuEljld2voojq8F9KyBukg0gJIR0UgfHNbQqwcXFLK33+nl6lHGSd3qT9vc299AwGmWNvRdGG4P2WU7qR+NYOM6UuGaJqaIy1unsnWCdi1u5CwTtzUnlDIf9r9eR33N5RVVZo7919V9iqeTR7dhp2v4Sia7jTmGTSLtBtsNluV8nj2JI5ge4VehUbtG+vb7ejIqRW/YlOznEn1Na3B1TRgMrjlNEfVlHv6MPMZ6is6sFbPDb9nwTBvZkX2ikKXqtZDVd6Q00YICPEM48Q9G6Kee/lWtLWn4/d7Pz8vqVlpLw7juftWHSNbZNdzLkLE23h4OGaT7KqQfiRgc6osPZvP7q/X0Jc9Fbck+z/BRbhmZjJNIdUsp5sfIeSjkF6VSrVc3tZdkWhHL5kqayLlK4U1yvEbmZrOYRzKiq2qPbwgRk+n7WNseYrrnk6UYqWquYxzZ27HvgNxcLc3cr2U6rNpdcmPP1aY0nEnrMRgdN9yKirGGSKUlp69/gTFvM7ojrbhdxPBeW720sJnma4jkcoUBHhlVYK5OSUxsCN60c4wlGSleysyiUmmrWPfF24jcfR/+xaBbzRyuPGU+JoI2TYYHxpTVGGbxbq221xLO7aEjxCK6jukvI7YyrJAsMkOtVkQqzOGBPot65BGRyrOOSUOm5W1bv22LvMnmS+Aysor76RczPalDcxhY9MqfVaFYDUT7Wd9gcZ61eXSyKKls+Nyqz3ba3GlrwC5lms3ks44JYGV5blZAS4AIZQFUElhzzyyefOrSqwjGSUm09lwQoybV18R5ccJuxcSRIh8Ga6S5M6uF0qukshXmTlcDoee3KqRnTyJt6pNWsS4yzW87jvh8lx+kpZWtJljljjhDEx4BjZyXID50nUMYyfdVZKHRUcyum337otG+dux77xIJ5YY4oIHlPiJISrKABGwODqOcnpgVGFcVJuTt/sitdqyVxjxnh00tzHdPY/SEMIQQyOoaFwzHJGShDArkgnly6VenOKg4KVnfflESi281rnLgNjf23i64MofFk8KJ0w7zGPQFzjGgB8nbnyNTUlRnaz41d9le/wAyIqcd0S3d1BNFaLBNA8TRl92KkNrd320sTsGxuBWWKcXUcou9y9JNRs0WeeFWUqyhlIwQRkEeWDXOm1qjVq5U/oy8MlaRI1Wzl0+LpGDC67CTA5oRjPljyrqzOurN+JbfYysqbv2OPFeGy2iKeFQRnxWBk5MCoHoAZYYTdtxnGdgc0hONR2rvbYhpwXgRdFG1ctjYg+2MUZtmkdzGYfrY5BuyuudJA65yV09QxFa0G86SV7lKiVrla4JLxBjKXlY3UOl3hJXwXSQZEYwuY3GCOZ333B26Kioq1l4X373RlHO99y58E4xHcxeJHnnpZSMMjDmjDoR5Vy1Kcqbs/wDptGSkSNULEL2n7Qx2cJkcFmOQiDmx/kBzJ6CtKVJ1HbYpOaiitScKnkt/pEcgnuJyutopAoEOcmCF99I6FvWOWPkB0qpGM8jVkuVu+WZ5W1dalm7KcPlhtlSZtT5Zj6RbSGJITU27aQQuTzx0rnrTjOd4r6GlOLjGxw4zwVtf0m2IjuV2OfUmUf3cn8m5g+fKlOorZJ6r9vNfzUSh3W524feRXsLq6ecU0LjdWxujD78g9RgionGVKSafmn5BNTRXbaK7dbmwTwjHHmHxpGJcRyLkZQD02CtjJYZxvXQ3TTjVd7vW3bT7maUtYdhbzgt+PASPwWaA4iuc6SqEaWV4t9e2OTbkDlUKpSd79919g4T0t2JdOx0IRdLSLOCX+kKcSlmwGYnGCDgeiQV2G21ZvESb1247F+mrefI94DwCO21lSzyStrllfGtz78AAAeQ2qlSrKduyXYmMFEl6zLhQBQBQBQBQBQBQBQBQBQBQBQBQBQBQHiRAQQRkHYg8jnpimwK1DwO4tvRs54/CzlIJkLBc+ysitqC+QwcVvKrCetRa8r7Gai4+6LD2wjj1peAW00eCU1aw4bkYyAC+TtjGc7Y60eHk9Yarn7hVEve0IfifEJJZY3kiOvObO0J9JmH/ABM/2FXmB0952G0IKKai/WX0RnJ3s38F9S09neE+BGQza5HYySvjGt25n3DYADyArlqVM7utuxtCNkR/aKzaBjeW5VXA+uRmCpMo6EnZXHst9xrSlJSXTlqu3kyslbxI68L7Z2U6qUuIgWHqswVh7iCedRPD1YPVExqRfc8rh+J9CI7UY9xlkOfvKoPwpqqPxI0c/gF/2d0MZrNhBKTllx9TL7nQdTy1jce/lUxrXWWeq/Ven2Dh3iOuCccExaORDDcJ/WRMd8H21PtIejD4HBqlSnk8Sd0+/wDNi0ZX07kwBWZYqfa1XtW+nQAFtIinVjhWUnCyHAzlGOfeCR5EdFG1RdOXqvr8zKaaeZEx2f4T4CNqYySyMZJXO2pyANh0AAAA8hWdWpnlpt2LxjZEpisywoFAFAFAFAFAFAFAFAFAFAFAFAFAFAFAFAFAFAFAJigKJxHhqLfN4zPC87h7W5TGQQiobclgVGcZAI31HG4rsjN9Pw6pbr6mDj49fg/oWjg3BIrfUVBaR/Xkc6pG+LHfHkOQrmqVJT3247GqikSYFULFU7f3kUYtfFwVNxGShGQVBwWI5aU1Kxz5DqRXThoyk5W4f8+JlVaVrlil4fE66WijZfIoCPwIrBTktmaZVwQJ7JrCzSWDC2kOMrjVE+OQZOnPmp2z1rZV8ytU1Rn07e7oO+D8d8RzBOng3CjJjJyHUf3kbe0v+o61SpSss0Xdc/R+ZZT7Pc9doOD+MFeMiO4i3hkxnB6qfNG5EVFKpk0eqe6/ncSjfU82PaNDbGeb6oxkpMp3KOvNPM52x5hhVpUXnyx1vsFPS7GScNmvQXuXkhifAW2XAynP60kE6m+yCMDbJqznGnpHV8/YjK5avTy+5aFFc5oeqAKAKAKAKAKAKAKAKAKAKAKAKAKAKAKAKAKAKAKAKAacT4fHPG0Uq6kbmP4EHoQdwatCUoyzRIaTVmQnCL+SCUWt22on/wAPOf70D2G8pQMf4uY8q1nCM1nh8Vx6eX7FE2nlkPeNcfSEiJAZrhvUhQ+l8WPsL5sf9arCk5avRckylbRbjSw7PaxK93plmnQxvj1UjOfqk64Gc55k71M61mlT0S+d+WQod3uznwXiTQMlpdE+IPRhlI9GYDlvyD4G6nnjIqakFO9SG3dcCMsvhkWesDQjOPcGS5jCklHU6opF9aNxycfzHUZFaU6jhK/buuVwVlHMiG4d2olKtG9rNLPCdE3ghdOrowLuuzDDe7PurSdBKzUkk9r7lFN7WE4V2faS6e8uIxGWKmOENqCsox4z+yZMbbDYDmek1K2WChB33u/p6BQvLMy3VzGoUAUAUAUAUAUAUAUAUAUAUAUAUAUAUAUAUAUAUAUAUAUAUA04jw+OdDHMiyIeasMj41MZOLvFkNJqzK5xjswsETTWS+DPEjMugZEnUo4Pr5xtncE7c63p1nJqNTVP+acGbglrHQLLtRIkcct1EvguqsLiFiyAN1dSNSDfnlh8KOgnJxg9eHuFU0u9iS7U2hntH8PBdcTQkb5eMh0I6bkbfGs6MstRX22LTV46EhwniCzwxzJusihh945VWcXCTi+xZO6uOmqpJXrL+0rnTy8CHxP8eqTH/JWz/Jj6v5aGa99ljFYmgUAUAUAUAUAUAUAUAUAUAUAUAUAUAUAUAUAUAUAUAUAUAUAUAUAjUBUlDWLOjRtLZuSylQXMWv1o2QbmMncEZxkgjAro0qq6dpfzW/JkvBvsRvC+NJazMkSTvZNuGEL6YGPsqSvpRnnt6uPKtJ0nUjdtZuLrXz/m5VTUXpt6Hmx409vKzW9tcy2srF9PglWiY82TVsyMfS07EbkZzUypKa8UkpLz3IU3F6J2J2btM8g021tO8h/WxtDGvvZnAyB5LnPu51j0EtZyVvLU06l/dTuP+z3CfARiz+JLK3iSvy1MQBgDooGwHlVKlTO9NlsTCNkS1ZlwoAoAoAoAoAoAoAoAoAoAoAoAoAoAoAoAoAoAoAo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0184" name="Picture 8" descr="http://www.alten.nl/wp-content/uploads/2013/03/ROS_industrial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980408"/>
            <a:ext cx="4121738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8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Industrial Stack</a:t>
            </a:r>
            <a:endParaRPr lang="en-GB" dirty="0"/>
          </a:p>
        </p:txBody>
      </p:sp>
      <p:pic>
        <p:nvPicPr>
          <p:cNvPr id="53250" name="Picture 2" descr="ROS-Industrial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60" y="1124744"/>
            <a:ext cx="7665558" cy="570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34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Industrial Arm control in ROS</a:t>
            </a:r>
            <a:endParaRPr lang="en-GB" dirty="0"/>
          </a:p>
        </p:txBody>
      </p:sp>
      <p:sp>
        <p:nvSpPr>
          <p:cNvPr id="4" name="Rechthoek 3"/>
          <p:cNvSpPr/>
          <p:nvPr/>
        </p:nvSpPr>
        <p:spPr>
          <a:xfrm>
            <a:off x="1547664" y="1196752"/>
            <a:ext cx="6246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2"/>
              </a:rPr>
              <a:t>http://wiki.ros.org/Industrial/Industrial_Robot_Driver_Spec</a:t>
            </a:r>
            <a:endParaRPr lang="en-GB" dirty="0"/>
          </a:p>
        </p:txBody>
      </p:sp>
      <p:sp>
        <p:nvSpPr>
          <p:cNvPr id="5" name="Ovaal 4"/>
          <p:cNvSpPr/>
          <p:nvPr/>
        </p:nvSpPr>
        <p:spPr>
          <a:xfrm>
            <a:off x="2627784" y="4489956"/>
            <a:ext cx="432048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 smtClean="0"/>
              <a:t>industrial_robot_controller</a:t>
            </a:r>
            <a:endParaRPr lang="nl-NL" sz="2000" b="1" dirty="0"/>
          </a:p>
        </p:txBody>
      </p:sp>
      <p:cxnSp>
        <p:nvCxnSpPr>
          <p:cNvPr id="7" name="Rechte verbindingslijn met pijl 6"/>
          <p:cNvCxnSpPr/>
          <p:nvPr/>
        </p:nvCxnSpPr>
        <p:spPr>
          <a:xfrm flipV="1">
            <a:off x="5724128" y="3102946"/>
            <a:ext cx="0" cy="1459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IJL-OMHOOG en -OMLAAG 9"/>
          <p:cNvSpPr/>
          <p:nvPr/>
        </p:nvSpPr>
        <p:spPr>
          <a:xfrm>
            <a:off x="4572000" y="5570076"/>
            <a:ext cx="245188" cy="6480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kstvak 2"/>
          <p:cNvSpPr txBox="1"/>
          <p:nvPr/>
        </p:nvSpPr>
        <p:spPr>
          <a:xfrm>
            <a:off x="2843808" y="6218148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Robot Arm Controller</a:t>
            </a:r>
            <a:endParaRPr lang="en-GB" sz="2800" dirty="0"/>
          </a:p>
        </p:txBody>
      </p:sp>
      <p:sp>
        <p:nvSpPr>
          <p:cNvPr id="12" name="Ovaal 11"/>
          <p:cNvSpPr/>
          <p:nvPr/>
        </p:nvSpPr>
        <p:spPr>
          <a:xfrm>
            <a:off x="1547664" y="2094833"/>
            <a:ext cx="624929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/>
              <a:t>m</a:t>
            </a:r>
            <a:r>
              <a:rPr lang="nl-NL" sz="2000" b="1" dirty="0" err="1" smtClean="0"/>
              <a:t>ove_group</a:t>
            </a:r>
            <a:endParaRPr lang="nl-NL" sz="2000" b="1" dirty="0"/>
          </a:p>
        </p:txBody>
      </p:sp>
      <p:cxnSp>
        <p:nvCxnSpPr>
          <p:cNvPr id="16" name="Rechte verbindingslijn met pijl 15"/>
          <p:cNvCxnSpPr/>
          <p:nvPr/>
        </p:nvCxnSpPr>
        <p:spPr>
          <a:xfrm>
            <a:off x="3762524" y="3102945"/>
            <a:ext cx="0" cy="14590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hoek 17"/>
          <p:cNvSpPr/>
          <p:nvPr/>
        </p:nvSpPr>
        <p:spPr>
          <a:xfrm>
            <a:off x="1763688" y="3167503"/>
            <a:ext cx="2076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 smtClean="0"/>
              <a:t>JointTrajectory</a:t>
            </a:r>
            <a:endParaRPr lang="en-GB" dirty="0"/>
          </a:p>
        </p:txBody>
      </p:sp>
      <p:sp>
        <p:nvSpPr>
          <p:cNvPr id="19" name="Rechthoek 18"/>
          <p:cNvSpPr/>
          <p:nvPr/>
        </p:nvSpPr>
        <p:spPr>
          <a:xfrm>
            <a:off x="4817188" y="5642084"/>
            <a:ext cx="3427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err="1" smtClean="0">
                <a:solidFill>
                  <a:schemeClr val="accent1"/>
                </a:solidFill>
              </a:rPr>
              <a:t>simple_message</a:t>
            </a:r>
            <a:r>
              <a:rPr lang="en-GB" sz="2400" b="1" dirty="0" smtClean="0">
                <a:solidFill>
                  <a:schemeClr val="accent1"/>
                </a:solidFill>
              </a:rPr>
              <a:t> protocol</a:t>
            </a:r>
            <a:endParaRPr lang="en-GB" sz="2400" b="1" dirty="0">
              <a:solidFill>
                <a:schemeClr val="accent1"/>
              </a:solidFill>
            </a:endParaRPr>
          </a:p>
        </p:txBody>
      </p:sp>
      <p:cxnSp>
        <p:nvCxnSpPr>
          <p:cNvPr id="13" name="Rechte verbindingslijn met pijl 12"/>
          <p:cNvCxnSpPr/>
          <p:nvPr/>
        </p:nvCxnSpPr>
        <p:spPr>
          <a:xfrm>
            <a:off x="4644008" y="1680348"/>
            <a:ext cx="0" cy="3805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hoek 8"/>
          <p:cNvSpPr/>
          <p:nvPr/>
        </p:nvSpPr>
        <p:spPr>
          <a:xfrm>
            <a:off x="5724128" y="3801583"/>
            <a:ext cx="1414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/>
              <a:t>JointState</a:t>
            </a:r>
            <a:endParaRPr lang="en-GB" dirty="0"/>
          </a:p>
        </p:txBody>
      </p:sp>
      <p:sp>
        <p:nvSpPr>
          <p:cNvPr id="20" name="Rechthoek 19"/>
          <p:cNvSpPr/>
          <p:nvPr/>
        </p:nvSpPr>
        <p:spPr>
          <a:xfrm>
            <a:off x="1072413" y="3801583"/>
            <a:ext cx="26705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/>
              <a:t>JointTrajectoryPoint</a:t>
            </a:r>
            <a:endParaRPr lang="en-GB" dirty="0"/>
          </a:p>
        </p:txBody>
      </p:sp>
      <p:sp>
        <p:nvSpPr>
          <p:cNvPr id="21" name="Rechthoek 20"/>
          <p:cNvSpPr/>
          <p:nvPr/>
        </p:nvSpPr>
        <p:spPr>
          <a:xfrm>
            <a:off x="4859364" y="3167503"/>
            <a:ext cx="40289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 smtClean="0"/>
              <a:t>FollowJointTrajectoryFeedback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876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Gripper</a:t>
            </a:r>
            <a:endParaRPr lang="nl-NL" dirty="0"/>
          </a:p>
        </p:txBody>
      </p:sp>
      <p:pic>
        <p:nvPicPr>
          <p:cNvPr id="31746" name="Picture 2" descr="Image result for robotiq gripper adap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74156"/>
            <a:ext cx="4567130" cy="303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al 4"/>
          <p:cNvSpPr/>
          <p:nvPr/>
        </p:nvSpPr>
        <p:spPr>
          <a:xfrm>
            <a:off x="2288435" y="2780928"/>
            <a:ext cx="432048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 smtClean="0"/>
              <a:t>gripper_controller</a:t>
            </a:r>
            <a:endParaRPr lang="nl-NL" sz="2000" b="1" dirty="0"/>
          </a:p>
        </p:txBody>
      </p:sp>
      <p:cxnSp>
        <p:nvCxnSpPr>
          <p:cNvPr id="6" name="Rechte verbindingslijn met pijl 5"/>
          <p:cNvCxnSpPr/>
          <p:nvPr/>
        </p:nvCxnSpPr>
        <p:spPr>
          <a:xfrm>
            <a:off x="4448675" y="2132856"/>
            <a:ext cx="0" cy="6480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hoek 8"/>
          <p:cNvSpPr/>
          <p:nvPr/>
        </p:nvSpPr>
        <p:spPr>
          <a:xfrm>
            <a:off x="3131840" y="1684725"/>
            <a:ext cx="2428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/>
              <a:t>GripperCommand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74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Arms, </a:t>
            </a:r>
            <a:r>
              <a:rPr lang="nl-NL" dirty="0" err="1" smtClean="0"/>
              <a:t>Legs</a:t>
            </a:r>
            <a:r>
              <a:rPr lang="nl-NL" dirty="0" smtClean="0"/>
              <a:t>, manipulator </a:t>
            </a:r>
            <a:r>
              <a:rPr lang="nl-NL" dirty="0" err="1" smtClean="0"/>
              <a:t>movement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11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Video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GB" dirty="0"/>
              <a:t>Baxter Research Robot </a:t>
            </a:r>
            <a:r>
              <a:rPr lang="en-GB" dirty="0" err="1"/>
              <a:t>MoveIt</a:t>
            </a:r>
            <a:r>
              <a:rPr lang="en-GB" dirty="0"/>
              <a:t>! Tutorial</a:t>
            </a:r>
            <a:endParaRPr lang="en-GB" dirty="0" smtClean="0"/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www.youtube.com/watch?v=1Zdkwym42P4</a:t>
            </a:r>
            <a:r>
              <a:rPr lang="en-GB" dirty="0" smtClean="0"/>
              <a:t> 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15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Manipulators, Arms, </a:t>
            </a:r>
            <a:r>
              <a:rPr lang="nl-NL" dirty="0" err="1" smtClean="0"/>
              <a:t>Legs</a:t>
            </a:r>
            <a:endParaRPr lang="en-GB" dirty="0"/>
          </a:p>
        </p:txBody>
      </p:sp>
      <p:pic>
        <p:nvPicPr>
          <p:cNvPr id="5" name="Picture 8" descr="http://www.universal-robots.com/media/22421/ur_products_large-product_ur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262" y="2276872"/>
            <a:ext cx="3581150" cy="350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4" name="Picture 2" descr="http://www.technewsworld.com/images/article_images/76223_516x7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3503004" cy="509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 descr="https://www.aldebaran.com/sites/aldebaran/files/images/S%C3%A9lection%201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392" y="3212976"/>
            <a:ext cx="1875122" cy="282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1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Kinematics</a:t>
            </a:r>
            <a:endParaRPr lang="en-GB" dirty="0"/>
          </a:p>
        </p:txBody>
      </p:sp>
      <p:sp>
        <p:nvSpPr>
          <p:cNvPr id="12" name="Tekstvak 11"/>
          <p:cNvSpPr txBox="1"/>
          <p:nvPr/>
        </p:nvSpPr>
        <p:spPr>
          <a:xfrm>
            <a:off x="517612" y="3627021"/>
            <a:ext cx="2440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Joint </a:t>
            </a:r>
            <a:r>
              <a:rPr lang="nl-NL" sz="2800" dirty="0" err="1" smtClean="0"/>
              <a:t>Positions</a:t>
            </a:r>
            <a:endParaRPr lang="nl-NL" sz="2800" dirty="0" smtClean="0"/>
          </a:p>
          <a:p>
            <a:pPr algn="ctr"/>
            <a:r>
              <a:rPr lang="nl-NL" sz="2800" dirty="0" smtClean="0"/>
              <a:t>(q1,q2,q3,…)</a:t>
            </a:r>
            <a:endParaRPr lang="en-GB" sz="2800" dirty="0"/>
          </a:p>
        </p:txBody>
      </p:sp>
      <p:sp>
        <p:nvSpPr>
          <p:cNvPr id="14" name="Tekstvak 13"/>
          <p:cNvSpPr txBox="1"/>
          <p:nvPr/>
        </p:nvSpPr>
        <p:spPr>
          <a:xfrm>
            <a:off x="5652120" y="3630627"/>
            <a:ext cx="27741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Tool Pose</a:t>
            </a:r>
          </a:p>
          <a:p>
            <a:pPr algn="ctr"/>
            <a:r>
              <a:rPr lang="nl-NL" sz="2800" dirty="0" smtClean="0"/>
              <a:t>(</a:t>
            </a:r>
            <a:r>
              <a:rPr lang="nl-NL" sz="2800" dirty="0" err="1" smtClean="0"/>
              <a:t>x,y,z</a:t>
            </a:r>
            <a:r>
              <a:rPr lang="nl-NL" sz="2800" dirty="0" smtClean="0"/>
              <a:t>), (</a:t>
            </a:r>
            <a:r>
              <a:rPr lang="nl-NL" sz="2800" dirty="0" err="1" smtClean="0"/>
              <a:t>x,y,z,w</a:t>
            </a:r>
            <a:r>
              <a:rPr lang="nl-NL" sz="2800" dirty="0" smtClean="0"/>
              <a:t>)</a:t>
            </a:r>
            <a:endParaRPr lang="en-GB" sz="2800" dirty="0"/>
          </a:p>
        </p:txBody>
      </p:sp>
      <p:sp>
        <p:nvSpPr>
          <p:cNvPr id="16" name="PIJL-RECHTS 15"/>
          <p:cNvSpPr/>
          <p:nvPr/>
        </p:nvSpPr>
        <p:spPr>
          <a:xfrm>
            <a:off x="3779912" y="1484784"/>
            <a:ext cx="1296144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 smtClean="0"/>
              <a:t>FK</a:t>
            </a:r>
            <a:endParaRPr lang="en-GB" dirty="0"/>
          </a:p>
        </p:txBody>
      </p:sp>
      <p:sp>
        <p:nvSpPr>
          <p:cNvPr id="18" name="PIJL-RECHTS 17"/>
          <p:cNvSpPr/>
          <p:nvPr/>
        </p:nvSpPr>
        <p:spPr>
          <a:xfrm flipH="1">
            <a:off x="3779912" y="5733256"/>
            <a:ext cx="1296144" cy="86409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 smtClean="0"/>
              <a:t>IK</a:t>
            </a:r>
            <a:endParaRPr lang="en-GB" dirty="0"/>
          </a:p>
        </p:txBody>
      </p:sp>
      <p:pic>
        <p:nvPicPr>
          <p:cNvPr id="10" name="Picture 8" descr="http://www.universal-robots.com/media/22421/ur_products_large-product_ur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852936"/>
            <a:ext cx="2448272" cy="239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4644008" y="471959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q1</a:t>
            </a:r>
            <a:endParaRPr lang="en-GB" dirty="0"/>
          </a:p>
        </p:txBody>
      </p:sp>
      <p:sp>
        <p:nvSpPr>
          <p:cNvPr id="15" name="Tekstvak 14"/>
          <p:cNvSpPr txBox="1"/>
          <p:nvPr/>
        </p:nvSpPr>
        <p:spPr>
          <a:xfrm>
            <a:off x="3779912" y="370757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q2</a:t>
            </a:r>
            <a:endParaRPr lang="en-GB" dirty="0"/>
          </a:p>
        </p:txBody>
      </p:sp>
      <p:grpSp>
        <p:nvGrpSpPr>
          <p:cNvPr id="32" name="Group 45"/>
          <p:cNvGrpSpPr>
            <a:grpSpLocks/>
          </p:cNvGrpSpPr>
          <p:nvPr/>
        </p:nvGrpSpPr>
        <p:grpSpPr bwMode="auto">
          <a:xfrm rot="4752323">
            <a:off x="4994506" y="3230303"/>
            <a:ext cx="366512" cy="463122"/>
            <a:chOff x="2928" y="2950"/>
            <a:chExt cx="240" cy="282"/>
          </a:xfrm>
        </p:grpSpPr>
        <p:sp>
          <p:nvSpPr>
            <p:cNvPr id="33" name="Line 40"/>
            <p:cNvSpPr>
              <a:spLocks noChangeShapeType="1"/>
            </p:cNvSpPr>
            <p:nvPr/>
          </p:nvSpPr>
          <p:spPr bwMode="auto">
            <a:xfrm>
              <a:off x="2928" y="3181"/>
              <a:ext cx="240" cy="51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nl-NL"/>
            </a:p>
          </p:txBody>
        </p:sp>
        <p:sp>
          <p:nvSpPr>
            <p:cNvPr id="34" name="Line 41"/>
            <p:cNvSpPr>
              <a:spLocks noChangeShapeType="1"/>
            </p:cNvSpPr>
            <p:nvPr/>
          </p:nvSpPr>
          <p:spPr bwMode="auto">
            <a:xfrm flipV="1">
              <a:off x="2928" y="3078"/>
              <a:ext cx="213" cy="103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nl-NL"/>
            </a:p>
          </p:txBody>
        </p:sp>
        <p:sp>
          <p:nvSpPr>
            <p:cNvPr id="35" name="Line 42"/>
            <p:cNvSpPr>
              <a:spLocks noChangeShapeType="1"/>
            </p:cNvSpPr>
            <p:nvPr/>
          </p:nvSpPr>
          <p:spPr bwMode="auto">
            <a:xfrm flipV="1">
              <a:off x="2928" y="2950"/>
              <a:ext cx="0" cy="231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42" name="Rechthoek 41"/>
          <p:cNvSpPr/>
          <p:nvPr/>
        </p:nvSpPr>
        <p:spPr>
          <a:xfrm>
            <a:off x="2709658" y="1196752"/>
            <a:ext cx="31486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b="1" dirty="0"/>
              <a:t>Forward (Direct) </a:t>
            </a:r>
            <a:r>
              <a:rPr lang="nl-NL" sz="2000" b="1" dirty="0" smtClean="0"/>
              <a:t>Kinematics</a:t>
            </a:r>
            <a:endParaRPr lang="en-GB" sz="2000" b="1" dirty="0"/>
          </a:p>
        </p:txBody>
      </p:sp>
      <p:sp>
        <p:nvSpPr>
          <p:cNvPr id="43" name="Rechthoek 42"/>
          <p:cNvSpPr/>
          <p:nvPr/>
        </p:nvSpPr>
        <p:spPr>
          <a:xfrm>
            <a:off x="3385424" y="5363924"/>
            <a:ext cx="2180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b="1" dirty="0"/>
              <a:t>Inverse </a:t>
            </a:r>
            <a:r>
              <a:rPr lang="nl-NL" sz="2000" b="1" dirty="0" smtClean="0"/>
              <a:t>Kinematics</a:t>
            </a:r>
            <a:endParaRPr lang="nl-NL" sz="2000" b="1" dirty="0"/>
          </a:p>
        </p:txBody>
      </p:sp>
      <p:sp>
        <p:nvSpPr>
          <p:cNvPr id="23" name="Tekstvak 22"/>
          <p:cNvSpPr txBox="1"/>
          <p:nvPr/>
        </p:nvSpPr>
        <p:spPr>
          <a:xfrm>
            <a:off x="179512" y="2974169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b="1" dirty="0" err="1" smtClean="0"/>
              <a:t>Configuration</a:t>
            </a:r>
            <a:r>
              <a:rPr lang="nl-NL" sz="2800" b="1" dirty="0" smtClean="0"/>
              <a:t> </a:t>
            </a:r>
            <a:r>
              <a:rPr lang="nl-NL" sz="2800" b="1" dirty="0"/>
              <a:t>S</a:t>
            </a:r>
            <a:r>
              <a:rPr lang="nl-NL" sz="2800" b="1" dirty="0" smtClean="0"/>
              <a:t>pace</a:t>
            </a:r>
            <a:endParaRPr lang="en-GB" sz="2800" b="1" dirty="0"/>
          </a:p>
        </p:txBody>
      </p:sp>
      <p:sp>
        <p:nvSpPr>
          <p:cNvPr id="24" name="Tekstvak 23"/>
          <p:cNvSpPr txBox="1"/>
          <p:nvPr/>
        </p:nvSpPr>
        <p:spPr>
          <a:xfrm>
            <a:off x="5628012" y="3007648"/>
            <a:ext cx="247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 smtClean="0"/>
              <a:t>Carthesian</a:t>
            </a:r>
            <a:r>
              <a:rPr lang="nl-NL" sz="2400" b="1" dirty="0" smtClean="0"/>
              <a:t> </a:t>
            </a:r>
            <a:r>
              <a:rPr lang="nl-NL" sz="2400" b="1" dirty="0"/>
              <a:t>S</a:t>
            </a:r>
            <a:r>
              <a:rPr lang="nl-NL" sz="2400" b="1" dirty="0" smtClean="0"/>
              <a:t>pace</a:t>
            </a:r>
            <a:endParaRPr lang="en-GB" sz="2400" b="1" dirty="0"/>
          </a:p>
        </p:txBody>
      </p:sp>
      <p:sp>
        <p:nvSpPr>
          <p:cNvPr id="22" name="Tekstvak 21"/>
          <p:cNvSpPr txBox="1"/>
          <p:nvPr/>
        </p:nvSpPr>
        <p:spPr>
          <a:xfrm>
            <a:off x="4391980" y="3180331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q3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2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 DOF example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FK</a:t>
            </a:r>
            <a:r>
              <a:rPr lang="en-US" dirty="0" smtClean="0"/>
              <a:t>: 	angle (</a:t>
            </a:r>
            <a:r>
              <a:rPr lang="el-GR" dirty="0" smtClean="0"/>
              <a:t>Θ</a:t>
            </a:r>
            <a:r>
              <a:rPr lang="en-US" dirty="0" smtClean="0"/>
              <a:t>) </a:t>
            </a:r>
            <a:r>
              <a:rPr lang="en-US" dirty="0" smtClean="0">
                <a:sym typeface="Wingdings" pitchFamily="2" charset="2"/>
              </a:rPr>
              <a:t>  position (</a:t>
            </a:r>
            <a:r>
              <a:rPr lang="en-US" dirty="0" err="1" smtClean="0">
                <a:sym typeface="Wingdings" pitchFamily="2" charset="2"/>
              </a:rPr>
              <a:t>x,y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eaLnBrk="1" hangingPunct="1"/>
            <a:r>
              <a:rPr lang="en-US" b="1" dirty="0" smtClean="0">
                <a:sym typeface="Wingdings" pitchFamily="2" charset="2"/>
              </a:rPr>
              <a:t>IK</a:t>
            </a:r>
            <a:r>
              <a:rPr lang="en-US" dirty="0" smtClean="0">
                <a:sym typeface="Wingdings" pitchFamily="2" charset="2"/>
              </a:rPr>
              <a:t>: 		position (</a:t>
            </a:r>
            <a:r>
              <a:rPr lang="en-US" dirty="0" err="1" smtClean="0">
                <a:sym typeface="Wingdings" pitchFamily="2" charset="2"/>
              </a:rPr>
              <a:t>x,y</a:t>
            </a:r>
            <a:r>
              <a:rPr lang="en-US" dirty="0" smtClean="0">
                <a:sym typeface="Wingdings" pitchFamily="2" charset="2"/>
              </a:rPr>
              <a:t>)  angle 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  <a:endParaRPr lang="el-GR" dirty="0" smtClean="0"/>
          </a:p>
          <a:p>
            <a:pPr eaLnBrk="1" hangingPunct="1">
              <a:buFont typeface="Monotype Sorts" pitchFamily="2" charset="2"/>
              <a:buNone/>
            </a:pPr>
            <a:endParaRPr lang="el-GR" dirty="0" smtClean="0"/>
          </a:p>
        </p:txBody>
      </p:sp>
      <p:grpSp>
        <p:nvGrpSpPr>
          <p:cNvPr id="17412" name="Group 29"/>
          <p:cNvGrpSpPr>
            <a:grpSpLocks/>
          </p:cNvGrpSpPr>
          <p:nvPr/>
        </p:nvGrpSpPr>
        <p:grpSpPr bwMode="auto">
          <a:xfrm>
            <a:off x="1219200" y="3048000"/>
            <a:ext cx="1844675" cy="2819400"/>
            <a:chOff x="596" y="1920"/>
            <a:chExt cx="1162" cy="1776"/>
          </a:xfrm>
        </p:grpSpPr>
        <p:sp>
          <p:nvSpPr>
            <p:cNvPr id="17418" name="Rectangle 6"/>
            <p:cNvSpPr>
              <a:spLocks noChangeArrowheads="1"/>
            </p:cNvSpPr>
            <p:nvPr/>
          </p:nvSpPr>
          <p:spPr bwMode="auto">
            <a:xfrm rot="1316984" flipH="1">
              <a:off x="1004" y="2176"/>
              <a:ext cx="108" cy="1353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7419" name="Oval 7"/>
            <p:cNvSpPr>
              <a:spLocks noChangeArrowheads="1"/>
            </p:cNvSpPr>
            <p:nvPr/>
          </p:nvSpPr>
          <p:spPr bwMode="auto">
            <a:xfrm>
              <a:off x="692" y="3360"/>
              <a:ext cx="240" cy="240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7420" name="Oval 9"/>
            <p:cNvSpPr>
              <a:spLocks noChangeArrowheads="1"/>
            </p:cNvSpPr>
            <p:nvPr/>
          </p:nvSpPr>
          <p:spPr bwMode="auto">
            <a:xfrm>
              <a:off x="788" y="34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7421" name="Oval 10"/>
            <p:cNvSpPr>
              <a:spLocks noChangeArrowheads="1"/>
            </p:cNvSpPr>
            <p:nvPr/>
          </p:nvSpPr>
          <p:spPr bwMode="auto">
            <a:xfrm>
              <a:off x="1316" y="21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7422" name="Line 11"/>
            <p:cNvSpPr>
              <a:spLocks noChangeShapeType="1"/>
            </p:cNvSpPr>
            <p:nvPr/>
          </p:nvSpPr>
          <p:spPr bwMode="auto">
            <a:xfrm>
              <a:off x="596" y="360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7423" name="Rectangle 12"/>
            <p:cNvSpPr>
              <a:spLocks noChangeArrowheads="1"/>
            </p:cNvSpPr>
            <p:nvPr/>
          </p:nvSpPr>
          <p:spPr bwMode="auto">
            <a:xfrm>
              <a:off x="596" y="3600"/>
              <a:ext cx="432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7424" name="Line 13"/>
            <p:cNvSpPr>
              <a:spLocks noChangeShapeType="1"/>
            </p:cNvSpPr>
            <p:nvPr/>
          </p:nvSpPr>
          <p:spPr bwMode="auto">
            <a:xfrm flipV="1">
              <a:off x="812" y="30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7425" name="Line 14"/>
            <p:cNvSpPr>
              <a:spLocks noChangeShapeType="1"/>
            </p:cNvSpPr>
            <p:nvPr/>
          </p:nvSpPr>
          <p:spPr bwMode="auto">
            <a:xfrm>
              <a:off x="804" y="348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7426" name="Line 15"/>
            <p:cNvSpPr>
              <a:spLocks noChangeShapeType="1"/>
            </p:cNvSpPr>
            <p:nvPr/>
          </p:nvSpPr>
          <p:spPr bwMode="auto">
            <a:xfrm flipV="1">
              <a:off x="804" y="2176"/>
              <a:ext cx="528" cy="1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7427" name="Oval 17"/>
            <p:cNvSpPr>
              <a:spLocks noChangeArrowheads="1"/>
            </p:cNvSpPr>
            <p:nvPr/>
          </p:nvSpPr>
          <p:spPr bwMode="auto">
            <a:xfrm>
              <a:off x="1312" y="216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7428" name="Freeform 18"/>
            <p:cNvSpPr>
              <a:spLocks/>
            </p:cNvSpPr>
            <p:nvPr/>
          </p:nvSpPr>
          <p:spPr bwMode="auto">
            <a:xfrm>
              <a:off x="908" y="3220"/>
              <a:ext cx="192" cy="256"/>
            </a:xfrm>
            <a:custGeom>
              <a:avLst/>
              <a:gdLst>
                <a:gd name="T0" fmla="*/ 192 w 168"/>
                <a:gd name="T1" fmla="*/ 256 h 288"/>
                <a:gd name="T2" fmla="*/ 137 w 168"/>
                <a:gd name="T3" fmla="*/ 85 h 288"/>
                <a:gd name="T4" fmla="*/ 0 w 168"/>
                <a:gd name="T5" fmla="*/ 0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" h="288">
                  <a:moveTo>
                    <a:pt x="168" y="288"/>
                  </a:moveTo>
                  <a:cubicBezTo>
                    <a:pt x="158" y="216"/>
                    <a:pt x="148" y="144"/>
                    <a:pt x="120" y="96"/>
                  </a:cubicBezTo>
                  <a:cubicBezTo>
                    <a:pt x="92" y="48"/>
                    <a:pt x="46" y="2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7429" name="Text Box 19"/>
            <p:cNvSpPr txBox="1">
              <a:spLocks noChangeArrowheads="1"/>
            </p:cNvSpPr>
            <p:nvPr/>
          </p:nvSpPr>
          <p:spPr bwMode="auto">
            <a:xfrm>
              <a:off x="740" y="2592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eaLnBrk="1" hangingPunct="1"/>
              <a:r>
                <a:rPr lang="en-US" sz="2400">
                  <a:latin typeface="Comic Sans MS" pitchFamily="66" charset="0"/>
                </a:rPr>
                <a:t>d</a:t>
              </a:r>
              <a:endParaRPr lang="en-US" sz="2400" baseline="-25000">
                <a:latin typeface="Comic Sans MS" pitchFamily="66" charset="0"/>
              </a:endParaRPr>
            </a:p>
          </p:txBody>
        </p:sp>
        <p:sp>
          <p:nvSpPr>
            <p:cNvPr id="17430" name="Text Box 21"/>
            <p:cNvSpPr txBox="1">
              <a:spLocks noChangeArrowheads="1"/>
            </p:cNvSpPr>
            <p:nvPr/>
          </p:nvSpPr>
          <p:spPr bwMode="auto">
            <a:xfrm>
              <a:off x="1028" y="3120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eaLnBrk="1" hangingPunct="1"/>
              <a:r>
                <a:rPr lang="en-US">
                  <a:latin typeface="Symbol" pitchFamily="18" charset="2"/>
                </a:rPr>
                <a:t>q</a:t>
              </a:r>
              <a:endParaRPr lang="en-US" sz="2400" baseline="-25000">
                <a:latin typeface="Comic Sans MS" pitchFamily="66" charset="0"/>
              </a:endParaRPr>
            </a:p>
          </p:txBody>
        </p:sp>
        <p:sp>
          <p:nvSpPr>
            <p:cNvPr id="17431" name="Text Box 23"/>
            <p:cNvSpPr txBox="1">
              <a:spLocks noChangeArrowheads="1"/>
            </p:cNvSpPr>
            <p:nvPr/>
          </p:nvSpPr>
          <p:spPr bwMode="auto">
            <a:xfrm>
              <a:off x="1200" y="1920"/>
              <a:ext cx="5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eaLnBrk="1" hangingPunct="1"/>
              <a:r>
                <a:rPr lang="en-US" sz="2400" b="1">
                  <a:solidFill>
                    <a:schemeClr val="tx2"/>
                  </a:solidFill>
                  <a:latin typeface="Comic Sans MS" pitchFamily="66" charset="0"/>
                </a:rPr>
                <a:t>(x,y)</a:t>
              </a:r>
            </a:p>
          </p:txBody>
        </p:sp>
      </p:grpSp>
      <p:graphicFrame>
        <p:nvGraphicFramePr>
          <p:cNvPr id="1594398" name="Object 30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47095578"/>
              </p:ext>
            </p:extLst>
          </p:nvPr>
        </p:nvGraphicFramePr>
        <p:xfrm>
          <a:off x="3779912" y="3280064"/>
          <a:ext cx="2211388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Equation" r:id="rId3" imgW="698197" imgH="431613" progId="Equation.3">
                  <p:embed/>
                </p:oleObj>
              </mc:Choice>
              <mc:Fallback>
                <p:oleObj name="Equation" r:id="rId3" imgW="69819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280064"/>
                        <a:ext cx="2211388" cy="13668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440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735224"/>
              </p:ext>
            </p:extLst>
          </p:nvPr>
        </p:nvGraphicFramePr>
        <p:xfrm>
          <a:off x="3779912" y="5361709"/>
          <a:ext cx="49530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Equation" r:id="rId5" imgW="1904760" imgH="228600" progId="Equation.3">
                  <p:embed/>
                </p:oleObj>
              </mc:Choice>
              <mc:Fallback>
                <p:oleObj name="Equation" r:id="rId5" imgW="1904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5361709"/>
                        <a:ext cx="4953000" cy="5953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ep 4"/>
          <p:cNvGrpSpPr>
            <a:grpSpLocks/>
          </p:cNvGrpSpPr>
          <p:nvPr/>
        </p:nvGrpSpPr>
        <p:grpSpPr bwMode="auto">
          <a:xfrm>
            <a:off x="1535113" y="3454400"/>
            <a:ext cx="865187" cy="2101850"/>
            <a:chOff x="1535159" y="3454400"/>
            <a:chExt cx="865141" cy="2102084"/>
          </a:xfrm>
        </p:grpSpPr>
        <p:cxnSp>
          <p:nvCxnSpPr>
            <p:cNvPr id="17416" name="Rechte verbindingslijn 2"/>
            <p:cNvCxnSpPr>
              <a:cxnSpLocks noChangeShapeType="1"/>
              <a:stCxn id="17426" idx="1"/>
            </p:cNvCxnSpPr>
            <p:nvPr/>
          </p:nvCxnSpPr>
          <p:spPr bwMode="auto">
            <a:xfrm>
              <a:off x="2387600" y="3454400"/>
              <a:ext cx="12700" cy="210208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417" name="Rechte verbindingslijn 22"/>
            <p:cNvCxnSpPr>
              <a:cxnSpLocks noChangeShapeType="1"/>
              <a:stCxn id="17420" idx="3"/>
            </p:cNvCxnSpPr>
            <p:nvPr/>
          </p:nvCxnSpPr>
          <p:spPr bwMode="auto">
            <a:xfrm flipV="1">
              <a:off x="1535159" y="5540442"/>
              <a:ext cx="860379" cy="10999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9103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 DOF example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FK</a:t>
            </a:r>
            <a:r>
              <a:rPr lang="en-US" dirty="0" smtClean="0"/>
              <a:t>: angles (</a:t>
            </a:r>
            <a:r>
              <a:rPr lang="el-GR" dirty="0" smtClean="0"/>
              <a:t>Θ</a:t>
            </a:r>
            <a:r>
              <a:rPr lang="en-US" dirty="0" smtClean="0"/>
              <a:t>1, </a:t>
            </a:r>
            <a:r>
              <a:rPr lang="el-GR" dirty="0" smtClean="0"/>
              <a:t>Θ</a:t>
            </a:r>
            <a:r>
              <a:rPr lang="en-US" dirty="0" smtClean="0"/>
              <a:t>2) </a:t>
            </a:r>
            <a:r>
              <a:rPr lang="en-US" dirty="0" smtClean="0">
                <a:sym typeface="Wingdings" pitchFamily="2" charset="2"/>
              </a:rPr>
              <a:t>  position (</a:t>
            </a:r>
            <a:r>
              <a:rPr lang="en-US" dirty="0" err="1" smtClean="0">
                <a:sym typeface="Wingdings" pitchFamily="2" charset="2"/>
              </a:rPr>
              <a:t>x,y</a:t>
            </a:r>
            <a:r>
              <a:rPr lang="en-US" dirty="0" smtClean="0">
                <a:sym typeface="Wingdings" pitchFamily="2" charset="2"/>
              </a:rPr>
              <a:t>)</a:t>
            </a:r>
            <a:endParaRPr lang="el-GR" dirty="0" smtClean="0"/>
          </a:p>
        </p:txBody>
      </p:sp>
      <p:sp>
        <p:nvSpPr>
          <p:cNvPr id="18436" name="Text Box 23"/>
          <p:cNvSpPr txBox="1">
            <a:spLocks noChangeArrowheads="1"/>
          </p:cNvSpPr>
          <p:nvPr/>
        </p:nvSpPr>
        <p:spPr bwMode="auto">
          <a:xfrm>
            <a:off x="4298950" y="3886200"/>
            <a:ext cx="885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(x,y)</a:t>
            </a:r>
          </a:p>
        </p:txBody>
      </p:sp>
      <p:grpSp>
        <p:nvGrpSpPr>
          <p:cNvPr id="18437" name="Group 31"/>
          <p:cNvGrpSpPr>
            <a:grpSpLocks/>
          </p:cNvGrpSpPr>
          <p:nvPr/>
        </p:nvGrpSpPr>
        <p:grpSpPr bwMode="auto">
          <a:xfrm>
            <a:off x="946150" y="2438400"/>
            <a:ext cx="3568700" cy="3429000"/>
            <a:chOff x="596" y="1536"/>
            <a:chExt cx="2248" cy="2160"/>
          </a:xfrm>
        </p:grpSpPr>
        <p:grpSp>
          <p:nvGrpSpPr>
            <p:cNvPr id="18439" name="Group 3"/>
            <p:cNvGrpSpPr>
              <a:grpSpLocks/>
            </p:cNvGrpSpPr>
            <p:nvPr/>
          </p:nvGrpSpPr>
          <p:grpSpPr bwMode="auto">
            <a:xfrm>
              <a:off x="596" y="2064"/>
              <a:ext cx="2248" cy="1632"/>
              <a:chOff x="528" y="2064"/>
              <a:chExt cx="2248" cy="1632"/>
            </a:xfrm>
          </p:grpSpPr>
          <p:grpSp>
            <p:nvGrpSpPr>
              <p:cNvPr id="18448" name="Group 4"/>
              <p:cNvGrpSpPr>
                <a:grpSpLocks/>
              </p:cNvGrpSpPr>
              <p:nvPr/>
            </p:nvGrpSpPr>
            <p:grpSpPr bwMode="auto">
              <a:xfrm>
                <a:off x="528" y="2064"/>
                <a:ext cx="2248" cy="1632"/>
                <a:chOff x="528" y="2064"/>
                <a:chExt cx="2248" cy="1632"/>
              </a:xfrm>
            </p:grpSpPr>
            <p:sp>
              <p:nvSpPr>
                <p:cNvPr id="18454" name="Rectangle 5"/>
                <p:cNvSpPr>
                  <a:spLocks noChangeArrowheads="1"/>
                </p:cNvSpPr>
                <p:nvPr/>
              </p:nvSpPr>
              <p:spPr bwMode="auto">
                <a:xfrm rot="17565129" flipH="1">
                  <a:off x="1954" y="1721"/>
                  <a:ext cx="108" cy="153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18455" name="Rectangle 6"/>
                <p:cNvSpPr>
                  <a:spLocks noChangeArrowheads="1"/>
                </p:cNvSpPr>
                <p:nvPr/>
              </p:nvSpPr>
              <p:spPr bwMode="auto">
                <a:xfrm rot="1316984" flipH="1">
                  <a:off x="936" y="2176"/>
                  <a:ext cx="108" cy="1353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18456" name="Oval 7"/>
                <p:cNvSpPr>
                  <a:spLocks noChangeArrowheads="1"/>
                </p:cNvSpPr>
                <p:nvPr/>
              </p:nvSpPr>
              <p:spPr bwMode="auto">
                <a:xfrm>
                  <a:off x="624" y="3360"/>
                  <a:ext cx="240" cy="240"/>
                </a:xfrm>
                <a:prstGeom prst="ellipse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18457" name="Oval 8"/>
                <p:cNvSpPr>
                  <a:spLocks noChangeArrowheads="1"/>
                </p:cNvSpPr>
                <p:nvPr/>
              </p:nvSpPr>
              <p:spPr bwMode="auto">
                <a:xfrm>
                  <a:off x="1152" y="2064"/>
                  <a:ext cx="240" cy="240"/>
                </a:xfrm>
                <a:prstGeom prst="ellipse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18458" name="Oval 9"/>
                <p:cNvSpPr>
                  <a:spLocks noChangeArrowheads="1"/>
                </p:cNvSpPr>
                <p:nvPr/>
              </p:nvSpPr>
              <p:spPr bwMode="auto">
                <a:xfrm>
                  <a:off x="720" y="34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18459" name="Oval 10"/>
                <p:cNvSpPr>
                  <a:spLocks noChangeArrowheads="1"/>
                </p:cNvSpPr>
                <p:nvPr/>
              </p:nvSpPr>
              <p:spPr bwMode="auto">
                <a:xfrm>
                  <a:off x="1248" y="216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18460" name="Line 11"/>
                <p:cNvSpPr>
                  <a:spLocks noChangeShapeType="1"/>
                </p:cNvSpPr>
                <p:nvPr/>
              </p:nvSpPr>
              <p:spPr bwMode="auto">
                <a:xfrm>
                  <a:off x="528" y="360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18461" name="Rectangle 12"/>
                <p:cNvSpPr>
                  <a:spLocks noChangeArrowheads="1"/>
                </p:cNvSpPr>
                <p:nvPr/>
              </p:nvSpPr>
              <p:spPr bwMode="auto">
                <a:xfrm>
                  <a:off x="528" y="3600"/>
                  <a:ext cx="432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  <p:sp>
            <p:nvSpPr>
              <p:cNvPr id="18449" name="Line 13"/>
              <p:cNvSpPr>
                <a:spLocks noChangeShapeType="1"/>
              </p:cNvSpPr>
              <p:nvPr/>
            </p:nvSpPr>
            <p:spPr bwMode="auto">
              <a:xfrm flipV="1">
                <a:off x="744" y="307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8450" name="Line 14"/>
              <p:cNvSpPr>
                <a:spLocks noChangeShapeType="1"/>
              </p:cNvSpPr>
              <p:nvPr/>
            </p:nvSpPr>
            <p:spPr bwMode="auto">
              <a:xfrm>
                <a:off x="736" y="3480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8451" name="Line 15"/>
              <p:cNvSpPr>
                <a:spLocks noChangeShapeType="1"/>
              </p:cNvSpPr>
              <p:nvPr/>
            </p:nvSpPr>
            <p:spPr bwMode="auto">
              <a:xfrm flipV="1">
                <a:off x="736" y="2176"/>
                <a:ext cx="528" cy="1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8452" name="Line 16"/>
              <p:cNvSpPr>
                <a:spLocks noChangeShapeType="1"/>
              </p:cNvSpPr>
              <p:nvPr/>
            </p:nvSpPr>
            <p:spPr bwMode="auto">
              <a:xfrm>
                <a:off x="1264" y="2168"/>
                <a:ext cx="1456" cy="6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8453" name="Oval 17"/>
              <p:cNvSpPr>
                <a:spLocks noChangeArrowheads="1"/>
              </p:cNvSpPr>
              <p:nvPr/>
            </p:nvSpPr>
            <p:spPr bwMode="auto">
              <a:xfrm>
                <a:off x="2688" y="275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sp>
          <p:nvSpPr>
            <p:cNvPr id="18440" name="Freeform 18"/>
            <p:cNvSpPr>
              <a:spLocks/>
            </p:cNvSpPr>
            <p:nvPr/>
          </p:nvSpPr>
          <p:spPr bwMode="auto">
            <a:xfrm>
              <a:off x="908" y="3220"/>
              <a:ext cx="192" cy="256"/>
            </a:xfrm>
            <a:custGeom>
              <a:avLst/>
              <a:gdLst>
                <a:gd name="T0" fmla="*/ 192 w 168"/>
                <a:gd name="T1" fmla="*/ 256 h 288"/>
                <a:gd name="T2" fmla="*/ 137 w 168"/>
                <a:gd name="T3" fmla="*/ 85 h 288"/>
                <a:gd name="T4" fmla="*/ 0 w 168"/>
                <a:gd name="T5" fmla="*/ 0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" h="288">
                  <a:moveTo>
                    <a:pt x="168" y="288"/>
                  </a:moveTo>
                  <a:cubicBezTo>
                    <a:pt x="158" y="216"/>
                    <a:pt x="148" y="144"/>
                    <a:pt x="120" y="96"/>
                  </a:cubicBezTo>
                  <a:cubicBezTo>
                    <a:pt x="92" y="48"/>
                    <a:pt x="46" y="2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8441" name="Text Box 19"/>
            <p:cNvSpPr txBox="1">
              <a:spLocks noChangeArrowheads="1"/>
            </p:cNvSpPr>
            <p:nvPr/>
          </p:nvSpPr>
          <p:spPr bwMode="auto">
            <a:xfrm>
              <a:off x="740" y="2592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eaLnBrk="1" hangingPunct="1"/>
              <a:r>
                <a:rPr lang="en-US" sz="2400">
                  <a:latin typeface="Comic Sans MS" pitchFamily="66" charset="0"/>
                </a:rPr>
                <a:t>d</a:t>
              </a:r>
              <a:r>
                <a:rPr lang="en-US" sz="2400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18442" name="Text Box 20"/>
            <p:cNvSpPr txBox="1">
              <a:spLocks noChangeArrowheads="1"/>
            </p:cNvSpPr>
            <p:nvPr/>
          </p:nvSpPr>
          <p:spPr bwMode="auto">
            <a:xfrm>
              <a:off x="2036" y="2160"/>
              <a:ext cx="3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eaLnBrk="1" hangingPunct="1"/>
              <a:r>
                <a:rPr lang="en-US" sz="2400">
                  <a:latin typeface="Comic Sans MS" pitchFamily="66" charset="0"/>
                </a:rPr>
                <a:t>d</a:t>
              </a:r>
              <a:r>
                <a:rPr lang="en-US" sz="2400" baseline="-25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18443" name="Text Box 21"/>
            <p:cNvSpPr txBox="1">
              <a:spLocks noChangeArrowheads="1"/>
            </p:cNvSpPr>
            <p:nvPr/>
          </p:nvSpPr>
          <p:spPr bwMode="auto">
            <a:xfrm>
              <a:off x="1104" y="3120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eaLnBrk="1" hangingPunct="1"/>
              <a:r>
                <a:rPr lang="en-US">
                  <a:latin typeface="Symbol" pitchFamily="18" charset="2"/>
                </a:rPr>
                <a:t>q</a:t>
              </a:r>
              <a:r>
                <a:rPr lang="en-US" sz="2400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18444" name="Text Box 22"/>
            <p:cNvSpPr txBox="1">
              <a:spLocks noChangeArrowheads="1"/>
            </p:cNvSpPr>
            <p:nvPr/>
          </p:nvSpPr>
          <p:spPr bwMode="auto">
            <a:xfrm>
              <a:off x="740" y="168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eaLnBrk="1" hangingPunct="1"/>
              <a:r>
                <a:rPr lang="en-US">
                  <a:latin typeface="Symbol" pitchFamily="18" charset="2"/>
                </a:rPr>
                <a:t>q</a:t>
              </a:r>
              <a:r>
                <a:rPr lang="en-US" sz="2400" baseline="-25000">
                  <a:latin typeface="Comic Sans MS" pitchFamily="66" charset="0"/>
                </a:rPr>
                <a:t>2</a:t>
              </a:r>
            </a:p>
          </p:txBody>
        </p:sp>
        <p:grpSp>
          <p:nvGrpSpPr>
            <p:cNvPr id="18445" name="Group 25"/>
            <p:cNvGrpSpPr>
              <a:grpSpLocks/>
            </p:cNvGrpSpPr>
            <p:nvPr/>
          </p:nvGrpSpPr>
          <p:grpSpPr bwMode="auto">
            <a:xfrm>
              <a:off x="943" y="1536"/>
              <a:ext cx="741" cy="1033"/>
              <a:chOff x="779" y="1008"/>
              <a:chExt cx="741" cy="1033"/>
            </a:xfrm>
          </p:grpSpPr>
          <p:sp>
            <p:nvSpPr>
              <p:cNvPr id="18446" name="Line 26"/>
              <p:cNvSpPr>
                <a:spLocks noChangeShapeType="1"/>
              </p:cNvSpPr>
              <p:nvPr/>
            </p:nvSpPr>
            <p:spPr bwMode="auto">
              <a:xfrm flipV="1">
                <a:off x="1168" y="1008"/>
                <a:ext cx="272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8447" name="Freeform 27"/>
              <p:cNvSpPr>
                <a:spLocks/>
              </p:cNvSpPr>
              <p:nvPr/>
            </p:nvSpPr>
            <p:spPr bwMode="auto">
              <a:xfrm>
                <a:off x="779" y="1272"/>
                <a:ext cx="741" cy="769"/>
              </a:xfrm>
              <a:custGeom>
                <a:avLst/>
                <a:gdLst>
                  <a:gd name="T0" fmla="*/ 517 w 741"/>
                  <a:gd name="T1" fmla="*/ 24 h 769"/>
                  <a:gd name="T2" fmla="*/ 461 w 741"/>
                  <a:gd name="T3" fmla="*/ 4 h 769"/>
                  <a:gd name="T4" fmla="*/ 393 w 741"/>
                  <a:gd name="T5" fmla="*/ 0 h 769"/>
                  <a:gd name="T6" fmla="*/ 321 w 741"/>
                  <a:gd name="T7" fmla="*/ 4 h 769"/>
                  <a:gd name="T8" fmla="*/ 257 w 741"/>
                  <a:gd name="T9" fmla="*/ 24 h 769"/>
                  <a:gd name="T10" fmla="*/ 189 w 741"/>
                  <a:gd name="T11" fmla="*/ 56 h 769"/>
                  <a:gd name="T12" fmla="*/ 129 w 741"/>
                  <a:gd name="T13" fmla="*/ 96 h 769"/>
                  <a:gd name="T14" fmla="*/ 97 w 741"/>
                  <a:gd name="T15" fmla="*/ 136 h 769"/>
                  <a:gd name="T16" fmla="*/ 49 w 741"/>
                  <a:gd name="T17" fmla="*/ 196 h 769"/>
                  <a:gd name="T18" fmla="*/ 9 w 741"/>
                  <a:gd name="T19" fmla="*/ 312 h 769"/>
                  <a:gd name="T20" fmla="*/ 1 w 741"/>
                  <a:gd name="T21" fmla="*/ 400 h 769"/>
                  <a:gd name="T22" fmla="*/ 13 w 741"/>
                  <a:gd name="T23" fmla="*/ 460 h 769"/>
                  <a:gd name="T24" fmla="*/ 33 w 741"/>
                  <a:gd name="T25" fmla="*/ 532 h 769"/>
                  <a:gd name="T26" fmla="*/ 61 w 741"/>
                  <a:gd name="T27" fmla="*/ 592 h 769"/>
                  <a:gd name="T28" fmla="*/ 113 w 741"/>
                  <a:gd name="T29" fmla="*/ 656 h 769"/>
                  <a:gd name="T30" fmla="*/ 165 w 741"/>
                  <a:gd name="T31" fmla="*/ 696 h 769"/>
                  <a:gd name="T32" fmla="*/ 233 w 741"/>
                  <a:gd name="T33" fmla="*/ 732 h 769"/>
                  <a:gd name="T34" fmla="*/ 305 w 741"/>
                  <a:gd name="T35" fmla="*/ 760 h 769"/>
                  <a:gd name="T36" fmla="*/ 397 w 741"/>
                  <a:gd name="T37" fmla="*/ 768 h 769"/>
                  <a:gd name="T38" fmla="*/ 513 w 741"/>
                  <a:gd name="T39" fmla="*/ 752 h 769"/>
                  <a:gd name="T40" fmla="*/ 613 w 741"/>
                  <a:gd name="T41" fmla="*/ 696 h 769"/>
                  <a:gd name="T42" fmla="*/ 661 w 741"/>
                  <a:gd name="T43" fmla="*/ 648 h 769"/>
                  <a:gd name="T44" fmla="*/ 705 w 741"/>
                  <a:gd name="T45" fmla="*/ 596 h 769"/>
                  <a:gd name="T46" fmla="*/ 733 w 741"/>
                  <a:gd name="T47" fmla="*/ 548 h 769"/>
                  <a:gd name="T48" fmla="*/ 741 w 741"/>
                  <a:gd name="T49" fmla="*/ 516 h 76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1" h="769">
                    <a:moveTo>
                      <a:pt x="517" y="24"/>
                    </a:moveTo>
                    <a:cubicBezTo>
                      <a:pt x="499" y="16"/>
                      <a:pt x="482" y="8"/>
                      <a:pt x="461" y="4"/>
                    </a:cubicBezTo>
                    <a:cubicBezTo>
                      <a:pt x="440" y="0"/>
                      <a:pt x="416" y="0"/>
                      <a:pt x="393" y="0"/>
                    </a:cubicBezTo>
                    <a:cubicBezTo>
                      <a:pt x="370" y="0"/>
                      <a:pt x="344" y="0"/>
                      <a:pt x="321" y="4"/>
                    </a:cubicBezTo>
                    <a:cubicBezTo>
                      <a:pt x="298" y="8"/>
                      <a:pt x="279" y="15"/>
                      <a:pt x="257" y="24"/>
                    </a:cubicBezTo>
                    <a:cubicBezTo>
                      <a:pt x="235" y="33"/>
                      <a:pt x="210" y="44"/>
                      <a:pt x="189" y="56"/>
                    </a:cubicBezTo>
                    <a:cubicBezTo>
                      <a:pt x="168" y="68"/>
                      <a:pt x="144" y="83"/>
                      <a:pt x="129" y="96"/>
                    </a:cubicBezTo>
                    <a:cubicBezTo>
                      <a:pt x="114" y="109"/>
                      <a:pt x="110" y="119"/>
                      <a:pt x="97" y="136"/>
                    </a:cubicBezTo>
                    <a:cubicBezTo>
                      <a:pt x="84" y="153"/>
                      <a:pt x="64" y="167"/>
                      <a:pt x="49" y="196"/>
                    </a:cubicBezTo>
                    <a:cubicBezTo>
                      <a:pt x="34" y="225"/>
                      <a:pt x="17" y="278"/>
                      <a:pt x="9" y="312"/>
                    </a:cubicBezTo>
                    <a:cubicBezTo>
                      <a:pt x="1" y="346"/>
                      <a:pt x="0" y="375"/>
                      <a:pt x="1" y="400"/>
                    </a:cubicBezTo>
                    <a:cubicBezTo>
                      <a:pt x="2" y="425"/>
                      <a:pt x="8" y="438"/>
                      <a:pt x="13" y="460"/>
                    </a:cubicBezTo>
                    <a:cubicBezTo>
                      <a:pt x="18" y="482"/>
                      <a:pt x="25" y="510"/>
                      <a:pt x="33" y="532"/>
                    </a:cubicBezTo>
                    <a:cubicBezTo>
                      <a:pt x="41" y="554"/>
                      <a:pt x="48" y="571"/>
                      <a:pt x="61" y="592"/>
                    </a:cubicBezTo>
                    <a:cubicBezTo>
                      <a:pt x="74" y="613"/>
                      <a:pt x="96" y="639"/>
                      <a:pt x="113" y="656"/>
                    </a:cubicBezTo>
                    <a:cubicBezTo>
                      <a:pt x="130" y="673"/>
                      <a:pt x="145" y="683"/>
                      <a:pt x="165" y="696"/>
                    </a:cubicBezTo>
                    <a:cubicBezTo>
                      <a:pt x="185" y="709"/>
                      <a:pt x="210" y="721"/>
                      <a:pt x="233" y="732"/>
                    </a:cubicBezTo>
                    <a:cubicBezTo>
                      <a:pt x="256" y="743"/>
                      <a:pt x="278" y="754"/>
                      <a:pt x="305" y="760"/>
                    </a:cubicBezTo>
                    <a:cubicBezTo>
                      <a:pt x="332" y="766"/>
                      <a:pt x="362" y="769"/>
                      <a:pt x="397" y="768"/>
                    </a:cubicBezTo>
                    <a:cubicBezTo>
                      <a:pt x="432" y="767"/>
                      <a:pt x="477" y="764"/>
                      <a:pt x="513" y="752"/>
                    </a:cubicBezTo>
                    <a:cubicBezTo>
                      <a:pt x="549" y="740"/>
                      <a:pt x="588" y="713"/>
                      <a:pt x="613" y="696"/>
                    </a:cubicBezTo>
                    <a:cubicBezTo>
                      <a:pt x="638" y="679"/>
                      <a:pt x="646" y="665"/>
                      <a:pt x="661" y="648"/>
                    </a:cubicBezTo>
                    <a:cubicBezTo>
                      <a:pt x="676" y="631"/>
                      <a:pt x="693" y="613"/>
                      <a:pt x="705" y="596"/>
                    </a:cubicBezTo>
                    <a:cubicBezTo>
                      <a:pt x="717" y="579"/>
                      <a:pt x="727" y="561"/>
                      <a:pt x="733" y="548"/>
                    </a:cubicBezTo>
                    <a:cubicBezTo>
                      <a:pt x="739" y="535"/>
                      <a:pt x="740" y="525"/>
                      <a:pt x="741" y="51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</p:grpSp>
      </p:grpSp>
      <p:graphicFrame>
        <p:nvGraphicFramePr>
          <p:cNvPr id="1565725" name="Object 29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074529399"/>
              </p:ext>
            </p:extLst>
          </p:nvPr>
        </p:nvGraphicFramePr>
        <p:xfrm>
          <a:off x="4644008" y="2530475"/>
          <a:ext cx="38862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Vergelijking" r:id="rId3" imgW="1765080" imgH="457200" progId="Equation.3">
                  <p:embed/>
                </p:oleObj>
              </mc:Choice>
              <mc:Fallback>
                <p:oleObj name="Vergelijking" r:id="rId3" imgW="1765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2530475"/>
                        <a:ext cx="3886200" cy="10064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383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ym typeface="Wingdings" pitchFamily="2" charset="2"/>
              </a:rPr>
              <a:t>IK</a:t>
            </a:r>
            <a:r>
              <a:rPr lang="en-US" dirty="0" smtClean="0">
                <a:sym typeface="Wingdings" pitchFamily="2" charset="2"/>
              </a:rPr>
              <a:t>: position (</a:t>
            </a:r>
            <a:r>
              <a:rPr lang="en-US" dirty="0" err="1" smtClean="0">
                <a:sym typeface="Wingdings" pitchFamily="2" charset="2"/>
              </a:rPr>
              <a:t>x,y</a:t>
            </a:r>
            <a:r>
              <a:rPr lang="en-US" dirty="0" smtClean="0">
                <a:sym typeface="Wingdings" pitchFamily="2" charset="2"/>
              </a:rPr>
              <a:t>)  angles 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1, </a:t>
            </a:r>
            <a:r>
              <a:rPr lang="el-GR" dirty="0" smtClean="0"/>
              <a:t>Θ</a:t>
            </a:r>
            <a:r>
              <a:rPr lang="en-US" dirty="0" smtClean="0"/>
              <a:t>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DOF </a:t>
            </a:r>
            <a:r>
              <a:rPr lang="en-US" dirty="0"/>
              <a:t>example</a:t>
            </a:r>
            <a:endParaRPr lang="en-US" dirty="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 rot="6953526" flipH="1">
            <a:off x="1991519" y="4117181"/>
            <a:ext cx="171450" cy="214788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 rot="17565129" flipH="1">
            <a:off x="2949575" y="1893888"/>
            <a:ext cx="171450" cy="2438400"/>
          </a:xfrm>
          <a:prstGeom prst="rect">
            <a:avLst/>
          </a:prstGeom>
          <a:solidFill>
            <a:srgbClr val="CC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 rot="1316984" flipH="1">
            <a:off x="1333500" y="2616200"/>
            <a:ext cx="171450" cy="2147888"/>
          </a:xfrm>
          <a:prstGeom prst="rect">
            <a:avLst/>
          </a:prstGeom>
          <a:solidFill>
            <a:srgbClr val="CC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838200" y="4495800"/>
            <a:ext cx="381000" cy="381000"/>
          </a:xfrm>
          <a:prstGeom prst="ellipse">
            <a:avLst/>
          </a:prstGeom>
          <a:solidFill>
            <a:srgbClr val="CC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990600" y="464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grpSp>
        <p:nvGrpSpPr>
          <p:cNvPr id="19465" name="Group 9"/>
          <p:cNvGrpSpPr>
            <a:grpSpLocks/>
          </p:cNvGrpSpPr>
          <p:nvPr/>
        </p:nvGrpSpPr>
        <p:grpSpPr bwMode="auto">
          <a:xfrm>
            <a:off x="1676400" y="2438400"/>
            <a:ext cx="381000" cy="381000"/>
            <a:chOff x="1056" y="1536"/>
            <a:chExt cx="240" cy="240"/>
          </a:xfrm>
        </p:grpSpPr>
        <p:sp>
          <p:nvSpPr>
            <p:cNvPr id="19496" name="Oval 10"/>
            <p:cNvSpPr>
              <a:spLocks noChangeArrowheads="1"/>
            </p:cNvSpPr>
            <p:nvPr/>
          </p:nvSpPr>
          <p:spPr bwMode="auto">
            <a:xfrm>
              <a:off x="1056" y="1536"/>
              <a:ext cx="240" cy="240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9497" name="Oval 11"/>
            <p:cNvSpPr>
              <a:spLocks noChangeArrowheads="1"/>
            </p:cNvSpPr>
            <p:nvPr/>
          </p:nvSpPr>
          <p:spPr bwMode="auto">
            <a:xfrm>
              <a:off x="11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19466" name="Line 12"/>
          <p:cNvSpPr>
            <a:spLocks noChangeShapeType="1"/>
          </p:cNvSpPr>
          <p:nvPr/>
        </p:nvSpPr>
        <p:spPr bwMode="auto">
          <a:xfrm>
            <a:off x="68580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9467" name="Rectangle 13"/>
          <p:cNvSpPr>
            <a:spLocks noChangeArrowheads="1"/>
          </p:cNvSpPr>
          <p:nvPr/>
        </p:nvSpPr>
        <p:spPr bwMode="auto">
          <a:xfrm>
            <a:off x="685800" y="4876800"/>
            <a:ext cx="685800" cy="152400"/>
          </a:xfrm>
          <a:prstGeom prst="rect">
            <a:avLst/>
          </a:prstGeom>
          <a:solidFill>
            <a:srgbClr val="CC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9468" name="Line 14"/>
          <p:cNvSpPr>
            <a:spLocks noChangeShapeType="1"/>
          </p:cNvSpPr>
          <p:nvPr/>
        </p:nvSpPr>
        <p:spPr bwMode="auto">
          <a:xfrm flipV="1">
            <a:off x="10287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9469" name="Line 15"/>
          <p:cNvSpPr>
            <a:spLocks noChangeShapeType="1"/>
          </p:cNvSpPr>
          <p:nvPr/>
        </p:nvSpPr>
        <p:spPr bwMode="auto">
          <a:xfrm>
            <a:off x="1016000" y="46863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9470" name="Line 16"/>
          <p:cNvSpPr>
            <a:spLocks noChangeShapeType="1"/>
          </p:cNvSpPr>
          <p:nvPr/>
        </p:nvSpPr>
        <p:spPr bwMode="auto">
          <a:xfrm flipV="1">
            <a:off x="1016000" y="2616200"/>
            <a:ext cx="838200" cy="20701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9471" name="Line 17"/>
          <p:cNvSpPr>
            <a:spLocks noChangeShapeType="1"/>
          </p:cNvSpPr>
          <p:nvPr/>
        </p:nvSpPr>
        <p:spPr bwMode="auto">
          <a:xfrm>
            <a:off x="1854200" y="2603500"/>
            <a:ext cx="2311400" cy="965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9472" name="Text Box 18"/>
          <p:cNvSpPr txBox="1">
            <a:spLocks noChangeArrowheads="1"/>
          </p:cNvSpPr>
          <p:nvPr/>
        </p:nvSpPr>
        <p:spPr bwMode="auto">
          <a:xfrm>
            <a:off x="914400" y="32766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sz="2400">
                <a:latin typeface="Comic Sans MS" pitchFamily="66" charset="0"/>
              </a:rPr>
              <a:t>d</a:t>
            </a:r>
            <a:r>
              <a:rPr lang="en-US" sz="2400" baseline="-25000">
                <a:latin typeface="Comic Sans MS" pitchFamily="66" charset="0"/>
              </a:rPr>
              <a:t>1</a:t>
            </a:r>
          </a:p>
        </p:txBody>
      </p:sp>
      <p:sp>
        <p:nvSpPr>
          <p:cNvPr id="19473" name="Text Box 19"/>
          <p:cNvSpPr txBox="1">
            <a:spLocks noChangeArrowheads="1"/>
          </p:cNvSpPr>
          <p:nvPr/>
        </p:nvSpPr>
        <p:spPr bwMode="auto">
          <a:xfrm>
            <a:off x="2971800" y="2590800"/>
            <a:ext cx="487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sz="2400">
                <a:latin typeface="Comic Sans MS" pitchFamily="66" charset="0"/>
              </a:rPr>
              <a:t>d</a:t>
            </a:r>
            <a:r>
              <a:rPr lang="en-US" sz="2400" baseline="-25000">
                <a:latin typeface="Comic Sans MS" pitchFamily="66" charset="0"/>
              </a:rPr>
              <a:t>2</a:t>
            </a:r>
          </a:p>
        </p:txBody>
      </p:sp>
      <p:sp>
        <p:nvSpPr>
          <p:cNvPr id="19474" name="Text Box 20"/>
          <p:cNvSpPr txBox="1">
            <a:spLocks noChangeArrowheads="1"/>
          </p:cNvSpPr>
          <p:nvPr/>
        </p:nvSpPr>
        <p:spPr bwMode="auto">
          <a:xfrm>
            <a:off x="4038600" y="3048000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tx2"/>
                </a:solidFill>
                <a:latin typeface="Comic Sans MS" pitchFamily="66" charset="0"/>
              </a:rPr>
              <a:t>(x,y)</a:t>
            </a:r>
          </a:p>
        </p:txBody>
      </p:sp>
      <p:sp>
        <p:nvSpPr>
          <p:cNvPr id="19475" name="Rectangle 34"/>
          <p:cNvSpPr>
            <a:spLocks noChangeArrowheads="1"/>
          </p:cNvSpPr>
          <p:nvPr/>
        </p:nvSpPr>
        <p:spPr bwMode="auto">
          <a:xfrm rot="12395240" flipH="1">
            <a:off x="3505200" y="3429000"/>
            <a:ext cx="171450" cy="2438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9476" name="Oval 35"/>
          <p:cNvSpPr>
            <a:spLocks noChangeArrowheads="1"/>
          </p:cNvSpPr>
          <p:nvPr/>
        </p:nvSpPr>
        <p:spPr bwMode="auto">
          <a:xfrm>
            <a:off x="4114800" y="3530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grpSp>
        <p:nvGrpSpPr>
          <p:cNvPr id="19477" name="Group 36"/>
          <p:cNvGrpSpPr>
            <a:grpSpLocks/>
          </p:cNvGrpSpPr>
          <p:nvPr/>
        </p:nvGrpSpPr>
        <p:grpSpPr bwMode="auto">
          <a:xfrm>
            <a:off x="2895600" y="5486400"/>
            <a:ext cx="381000" cy="381000"/>
            <a:chOff x="1056" y="1536"/>
            <a:chExt cx="240" cy="240"/>
          </a:xfrm>
        </p:grpSpPr>
        <p:sp>
          <p:nvSpPr>
            <p:cNvPr id="19494" name="Oval 37"/>
            <p:cNvSpPr>
              <a:spLocks noChangeArrowheads="1"/>
            </p:cNvSpPr>
            <p:nvPr/>
          </p:nvSpPr>
          <p:spPr bwMode="auto">
            <a:xfrm>
              <a:off x="1056" y="1536"/>
              <a:ext cx="240" cy="24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9495" name="Oval 38"/>
            <p:cNvSpPr>
              <a:spLocks noChangeArrowheads="1"/>
            </p:cNvSpPr>
            <p:nvPr/>
          </p:nvSpPr>
          <p:spPr bwMode="auto">
            <a:xfrm>
              <a:off x="11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19478" name="Text Box 39"/>
          <p:cNvSpPr txBox="1">
            <a:spLocks noChangeArrowheads="1"/>
          </p:cNvSpPr>
          <p:nvPr/>
        </p:nvSpPr>
        <p:spPr bwMode="auto">
          <a:xfrm>
            <a:off x="1295400" y="3824288"/>
            <a:ext cx="2501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Two solutions!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hoek 3"/>
              <p:cNvSpPr/>
              <p:nvPr/>
            </p:nvSpPr>
            <p:spPr>
              <a:xfrm>
                <a:off x="2644378" y="4778705"/>
                <a:ext cx="6464126" cy="17963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nl-NL" b="1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nl-NL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𝒂𝒕𝒂𝒏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𝟐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(±</m:t>
                            </m:r>
                            <m:rad>
                              <m:radPr>
                                <m:degHide m:val="on"/>
                                <m:ctrlPr>
                                  <a:rPr lang="nl-NL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nl-NL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nl-NL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nl-NL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𝒙</m:t>
                                            </m:r>
                                          </m:e>
                                          <m:sup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nl-NL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𝒚</m:t>
                                            </m:r>
                                          </m:e>
                                          <m:sup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nl-NL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𝒍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𝟏</m:t>
                                            </m:r>
                                          </m:sub>
                                          <m:sup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𝟐</m:t>
                                            </m:r>
                                          </m:sup>
                                        </m:sSubSup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nl-NL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𝒍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𝟐</m:t>
                                            </m:r>
                                          </m:sub>
                                          <m:sup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𝟐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𝟐</m:t>
                                        </m:r>
                                        <m:sSub>
                                          <m:sSubPr>
                                            <m:ctrlPr>
                                              <a:rPr lang="nl-NL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𝒍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nl-NL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𝒍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b="1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nl-NL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nl-NL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nl-NL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nl-NL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n-US" b="1" i="1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nl-NL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nl-NL" b="1" dirty="0"/>
                                      <m:t> </m:t>
                                    </m:r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b="1" i="1">
                                    <a:latin typeface="Cambria Math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nl-NL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nl-NL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1" i="1">
                                <a:latin typeface="Cambria Math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nl-NL" b="1" dirty="0"/>
              </a:p>
            </p:txBody>
          </p:sp>
        </mc:Choice>
        <mc:Fallback xmlns="">
          <p:sp>
            <p:nvSpPr>
              <p:cNvPr id="4" name="Rechthoe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378" y="4778705"/>
                <a:ext cx="6464126" cy="17963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hoek 6"/>
              <p:cNvSpPr/>
              <p:nvPr/>
            </p:nvSpPr>
            <p:spPr>
              <a:xfrm>
                <a:off x="4483521" y="3442561"/>
                <a:ext cx="4572000" cy="185441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nl-NL" b="1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/>
                      </m:mr>
                      <m:mr>
                        <m:e>
                          <m:eqArr>
                            <m:eqArrPr>
                              <m:ctrlPr>
                                <a:rPr lang="nl-NL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nl-NL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𝒂𝒕𝒂𝒏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𝒚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)−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𝒂𝒕𝒂𝒏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nl-NL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b="1">
                                      <a:latin typeface="Cambria Math"/>
                                    </a:rPr>
                                    <m:t>,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nl-NL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nl-NL" b="1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nl-NL" b="1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nl-NL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eqArr>
                                <m:eqArrPr>
                                  <m:ctrlPr>
                                    <a:rPr lang="nl-NL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nl-NL" b="1" i="1" smtClean="0">
                                      <a:latin typeface="Cambria Math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nl-NL" b="1" i="1" smtClean="0">
                                      <a:latin typeface="Cambria Math"/>
                                    </a:rPr>
                                    <m:t>          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eqAr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nl-NL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nl-NL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𝐜𝐨𝐬</m:t>
                          </m:r>
                          <m:sSub>
                            <m:sSubPr>
                              <m:ctrlPr>
                                <a:rPr lang="nl-NL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mr>
                      <m:mr>
                        <m:e/>
                      </m:mr>
                      <m:mr>
                        <m:e>
                          <m:eqArr>
                            <m:eqArrPr>
                              <m:ctrlPr>
                                <a:rPr lang="nl-NL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nl-NL" b="1" i="1" smtClean="0">
                                  <a:latin typeface="Cambria Math"/>
                                </a:rPr>
                                <m:t>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nl-NL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nl-NL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/>
                                </a:rPr>
                                <m:t>𝐬𝐢𝐧</m:t>
                              </m:r>
                              <m:sSub>
                                <m:sSubPr>
                                  <m:ctrlPr>
                                    <a:rPr lang="nl-NL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eqArr>
                        </m:e>
                      </m:mr>
                    </m:m>
                  </m:oMath>
                </a14:m>
                <a:endParaRPr lang="nl-NL" b="1" dirty="0"/>
              </a:p>
            </p:txBody>
          </p:sp>
        </mc:Choice>
        <mc:Fallback xmlns="">
          <p:sp>
            <p:nvSpPr>
              <p:cNvPr id="7" name="Rechthoe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521" y="3442561"/>
                <a:ext cx="4572000" cy="18544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hoek 7"/>
          <p:cNvSpPr/>
          <p:nvPr/>
        </p:nvSpPr>
        <p:spPr>
          <a:xfrm>
            <a:off x="-1" y="1052736"/>
            <a:ext cx="90555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1400" dirty="0">
                <a:hlinkClick r:id="rId4"/>
              </a:rPr>
              <a:t>http://www.hessmer.org/uploads/RobotArm/Inverse%2520Kinematics%2520for%2520Robot%2520Arm.pdf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12887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6 DOF </a:t>
            </a:r>
            <a:r>
              <a:rPr lang="nl-NL" dirty="0" err="1" smtClean="0"/>
              <a:t>example</a:t>
            </a:r>
            <a:r>
              <a:rPr lang="nl-NL" dirty="0" smtClean="0"/>
              <a:t>: PUMA 560</a:t>
            </a:r>
            <a:endParaRPr lang="nl-NL" dirty="0"/>
          </a:p>
        </p:txBody>
      </p:sp>
      <p:pic>
        <p:nvPicPr>
          <p:cNvPr id="4" name="Picture 3" descr="\begin{figure}&#10;\begin{center}&#10;\epsfig {file=PICS/puma2.eps,width=10.5cm}\end{center}&#10;\end{figure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564904"/>
            <a:ext cx="6368984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How do we tackle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47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Puma 560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smtClean="0"/>
              <a:t>FK</a:t>
            </a:r>
            <a:r>
              <a:rPr lang="nl-NL" dirty="0" smtClean="0"/>
              <a:t>:</a:t>
            </a:r>
            <a:endParaRPr lang="nl-NL" dirty="0"/>
          </a:p>
        </p:txBody>
      </p:sp>
      <p:pic>
        <p:nvPicPr>
          <p:cNvPr id="4" name="Picture 3" descr="\begin{displaymath}&#10;{}^0\mbox{\boldmath$T$}_6 \,=\,{}^0\mbox{\boldmath$T$}_1 \; ...&#10;...\&#10;n_z &amp; s_z &amp; a_z &amp; p_z \\&#10;0 &amp; 0 &amp; 0 &amp; 1&#10;\end{array} \right)&#10;\end{displaymat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268760"/>
            <a:ext cx="6048672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 descr="\begin{eqnarray*}&#10;n_x &amp;=&amp; c_1(c_{23}(c_4c_5c_6-s_4s_6)-s_{23}s_5c_6)-s_1(s_4c_5c...&#10;...&#10;p_z &amp;=&amp; d_6(c_{23}c_5-s_{23}c_4s_5)+c_{23}d_4-a_3s_{23}-a_2s_2&#10;\end{eqnarray*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558256"/>
            <a:ext cx="6684360" cy="41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93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E3EB54B45C8B469EAB18F01D06EA8B" ma:contentTypeVersion="0" ma:contentTypeDescription="Create a new document." ma:contentTypeScope="" ma:versionID="9db5d5f7750c961d11795ba653a476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A4122A-F5EC-4D90-829C-8B632953963B}"/>
</file>

<file path=customXml/itemProps2.xml><?xml version="1.0" encoding="utf-8"?>
<ds:datastoreItem xmlns:ds="http://schemas.openxmlformats.org/officeDocument/2006/customXml" ds:itemID="{F7680D20-DE8E-4DC8-B3A1-94A0E8D9E346}"/>
</file>

<file path=customXml/itemProps3.xml><?xml version="1.0" encoding="utf-8"?>
<ds:datastoreItem xmlns:ds="http://schemas.openxmlformats.org/officeDocument/2006/customXml" ds:itemID="{7D8CC4C0-C17B-44B5-9B28-369C9CBAF6B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Diavoorstelling (4:3)</PresentationFormat>
  <Paragraphs>117</Paragraphs>
  <Slides>20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2</vt:i4>
      </vt:variant>
      <vt:variant>
        <vt:lpstr>Diatitels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Cambria Math</vt:lpstr>
      <vt:lpstr>Comic Sans MS</vt:lpstr>
      <vt:lpstr>Monotype Sorts</vt:lpstr>
      <vt:lpstr>Symbol</vt:lpstr>
      <vt:lpstr>Wingdings</vt:lpstr>
      <vt:lpstr>Office-thema</vt:lpstr>
      <vt:lpstr>Equation</vt:lpstr>
      <vt:lpstr>Vergelijking</vt:lpstr>
      <vt:lpstr>Robotics</vt:lpstr>
      <vt:lpstr>Arms, Legs, manipulator movement</vt:lpstr>
      <vt:lpstr>Manipulators, Arms, Legs</vt:lpstr>
      <vt:lpstr>Kinematics</vt:lpstr>
      <vt:lpstr>1 DOF example</vt:lpstr>
      <vt:lpstr>2 DOF example</vt:lpstr>
      <vt:lpstr>2 DOF example</vt:lpstr>
      <vt:lpstr>6 DOF example: PUMA 560</vt:lpstr>
      <vt:lpstr>Puma 560</vt:lpstr>
      <vt:lpstr>Inverse kinematics in ROS</vt:lpstr>
      <vt:lpstr>Motion Planning</vt:lpstr>
      <vt:lpstr>MoveIt!</vt:lpstr>
      <vt:lpstr>Workspace vs Configuration Space</vt:lpstr>
      <vt:lpstr>Motion Planning steps</vt:lpstr>
      <vt:lpstr>OMPL: Open Motion Planning Library</vt:lpstr>
      <vt:lpstr>ROS Industrial</vt:lpstr>
      <vt:lpstr>ROS Industrial Stack</vt:lpstr>
      <vt:lpstr>Industrial Arm control in ROS</vt:lpstr>
      <vt:lpstr>Gripper</vt:lpstr>
      <vt:lpstr>Video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week 8</dc:title>
  <dc:creator>Eric</dc:creator>
  <cp:lastModifiedBy>Dortmans,Eric H.M.J.M.</cp:lastModifiedBy>
  <cp:revision>638</cp:revision>
  <dcterms:created xsi:type="dcterms:W3CDTF">2012-08-27T13:43:15Z</dcterms:created>
  <dcterms:modified xsi:type="dcterms:W3CDTF">2016-12-12T22:55:46Z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0x010100CCE3EB54B45C8B469EAB18F01D06EA8B</vt:lpwstr>
  </property>
</Properties>
</file>