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78" r:id="rId3"/>
    <p:sldId id="277" r:id="rId4"/>
    <p:sldId id="259" r:id="rId5"/>
    <p:sldId id="268" r:id="rId6"/>
    <p:sldId id="271" r:id="rId7"/>
    <p:sldId id="274" r:id="rId8"/>
    <p:sldId id="272" r:id="rId9"/>
    <p:sldId id="273" r:id="rId10"/>
    <p:sldId id="267" r:id="rId11"/>
    <p:sldId id="262" r:id="rId12"/>
    <p:sldId id="261" r:id="rId13"/>
    <p:sldId id="275" r:id="rId14"/>
    <p:sldId id="263" r:id="rId15"/>
    <p:sldId id="265" r:id="rId16"/>
    <p:sldId id="264" r:id="rId17"/>
    <p:sldId id="266" r:id="rId18"/>
    <p:sldId id="270" r:id="rId19"/>
    <p:sldId id="276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A7F0B-DD29-407A-A6BF-565310088989}" type="slidenum">
              <a:rPr lang="en-US"/>
              <a:pPr/>
              <a:t>4</a:t>
            </a:fld>
            <a:endParaRPr lang="en-US"/>
          </a:p>
        </p:txBody>
      </p:sp>
      <p:sp>
        <p:nvSpPr>
          <p:cNvPr id="320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70412" cy="3427413"/>
          </a:xfrm>
          <a:ln/>
        </p:spPr>
      </p:sp>
      <p:sp>
        <p:nvSpPr>
          <p:cNvPr id="320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39957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29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>
              <a:defRPr sz="2600">
                <a:solidFill>
                  <a:schemeClr val="tx1"/>
                </a:solidFill>
                <a:latin typeface="Times" pitchFamily="18" charset="0"/>
              </a:defRPr>
            </a:lvl1pPr>
            <a:lvl2pPr marL="685817" indent="-263776" defTabSz="914423">
              <a:defRPr sz="2600">
                <a:solidFill>
                  <a:schemeClr val="tx1"/>
                </a:solidFill>
                <a:latin typeface="Times" pitchFamily="18" charset="0"/>
              </a:defRPr>
            </a:lvl2pPr>
            <a:lvl3pPr marL="1055103" indent="-211021" defTabSz="914423">
              <a:defRPr sz="2600">
                <a:solidFill>
                  <a:schemeClr val="tx1"/>
                </a:solidFill>
                <a:latin typeface="Times" pitchFamily="18" charset="0"/>
              </a:defRPr>
            </a:lvl3pPr>
            <a:lvl4pPr marL="1477145" indent="-211021" defTabSz="914423">
              <a:defRPr sz="2600">
                <a:solidFill>
                  <a:schemeClr val="tx1"/>
                </a:solidFill>
                <a:latin typeface="Times" pitchFamily="18" charset="0"/>
              </a:defRPr>
            </a:lvl4pPr>
            <a:lvl5pPr marL="1899186" indent="-211021" defTabSz="914423">
              <a:defRPr sz="2600">
                <a:solidFill>
                  <a:schemeClr val="tx1"/>
                </a:solidFill>
                <a:latin typeface="Times" pitchFamily="18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itchFamily="18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itchFamily="18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itchFamily="18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B17E2D4-CD1E-4B5F-8569-5E11EF3E2AA5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80899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 defTabSz="990600"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9060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90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90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90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1" hangingPunct="1"/>
            <a:fld id="{7F197E17-1B55-4CD6-92E2-F077BF38170C}" type="slidenum">
              <a:rPr lang="en-US" sz="1200">
                <a:latin typeface="Arial" charset="0"/>
                <a:cs typeface="Arial" charset="0"/>
              </a:rPr>
              <a:pPr algn="r" eaLnBrk="1" hangingPunct="1"/>
              <a:t>15</a:t>
            </a:fld>
            <a:endParaRPr lang="en-US" sz="1200">
              <a:latin typeface="Arial" charset="0"/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noFill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48751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C4E33-8FE0-4292-9598-8D5C268DBE7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B8DC1-E76F-4432-A84C-7D43BE684A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22-11-2016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os.org/wiki/costmap_2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ros.org/wiki/turtlebot_navigation" TargetMode="External"/><Relationship Id="rId4" Type="http://schemas.openxmlformats.org/officeDocument/2006/relationships/hyperlink" Target="http://www.ros.org/wiki/navig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sl.cs.uiuc.edu/plann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Robotics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Navigation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44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Humans</a:t>
            </a:r>
            <a:endParaRPr lang="nl-NL" dirty="0" smtClean="0"/>
          </a:p>
          <a:p>
            <a:pPr lvl="1"/>
            <a:r>
              <a:rPr lang="nl-NL" dirty="0" smtClean="0"/>
              <a:t>Furniture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4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ostmap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</a:t>
            </a:r>
            <a:r>
              <a:rPr lang="en-US" dirty="0" smtClean="0"/>
              <a:t>obstacles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Inputs</a:t>
            </a:r>
          </a:p>
          <a:p>
            <a:pPr lvl="1"/>
            <a:r>
              <a:rPr lang="nl-NL" dirty="0" smtClean="0"/>
              <a:t>Sensors (</a:t>
            </a:r>
            <a:r>
              <a:rPr lang="nl-NL" dirty="0" err="1" smtClean="0"/>
              <a:t>dynamic</a:t>
            </a:r>
            <a:r>
              <a:rPr lang="nl-NL" dirty="0" smtClean="0"/>
              <a:t>: laserscan, </a:t>
            </a:r>
            <a:r>
              <a:rPr lang="nl-NL" dirty="0" err="1" smtClean="0"/>
              <a:t>pointcloud</a:t>
            </a:r>
            <a:r>
              <a:rPr lang="nl-NL" dirty="0" smtClean="0"/>
              <a:t>)</a:t>
            </a:r>
          </a:p>
          <a:p>
            <a:pPr lvl="1"/>
            <a:r>
              <a:rPr lang="en-US" dirty="0" smtClean="0"/>
              <a:t>Map (static)</a:t>
            </a:r>
          </a:p>
          <a:p>
            <a:endParaRPr lang="nl-NL" dirty="0" smtClean="0"/>
          </a:p>
          <a:p>
            <a:r>
              <a:rPr lang="nl-NL" dirty="0" err="1" smtClean="0"/>
              <a:t>Inflates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contact </a:t>
            </a:r>
            <a:r>
              <a:rPr lang="nl-NL" dirty="0" err="1" smtClean="0"/>
              <a:t>with</a:t>
            </a:r>
            <a:r>
              <a:rPr lang="nl-NL" dirty="0" smtClean="0"/>
              <a:t> robot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27784" y="112474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www.ros.org/wiki/costmap_2d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D:\Downloads\costmap_rv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96434"/>
            <a:ext cx="3456384" cy="3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95972" y="4221088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local_planner</a:t>
            </a:r>
            <a:endParaRPr lang="nl-NL" sz="1100" b="1" dirty="0"/>
          </a:p>
        </p:txBody>
      </p:sp>
      <p:sp>
        <p:nvSpPr>
          <p:cNvPr id="6" name="Ovaal 5"/>
          <p:cNvSpPr/>
          <p:nvPr/>
        </p:nvSpPr>
        <p:spPr>
          <a:xfrm>
            <a:off x="2595972" y="2132856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 smtClean="0"/>
              <a:t>global_planner</a:t>
            </a:r>
            <a:endParaRPr lang="nl-NL" sz="1100" b="1" dirty="0"/>
          </a:p>
        </p:txBody>
      </p:sp>
      <p:cxnSp>
        <p:nvCxnSpPr>
          <p:cNvPr id="7" name="Rechte verbindingslijn met pijl 6"/>
          <p:cNvCxnSpPr>
            <a:endCxn id="4" idx="0"/>
          </p:cNvCxnSpPr>
          <p:nvPr/>
        </p:nvCxnSpPr>
        <p:spPr>
          <a:xfrm>
            <a:off x="4360168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23" idx="2"/>
          </p:cNvCxnSpPr>
          <p:nvPr/>
        </p:nvCxnSpPr>
        <p:spPr>
          <a:xfrm>
            <a:off x="4351784" y="1658417"/>
            <a:ext cx="8385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89816" y="3738227"/>
            <a:ext cx="2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>
                <a:solidFill>
                  <a:schemeClr val="accent1"/>
                </a:solidFill>
              </a:rPr>
              <a:t>Path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97728" y="1196752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36016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479912" y="6240610"/>
            <a:ext cx="17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516216" y="2636912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global_costmap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548028" y="4782343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local_costmap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rot="5400000">
            <a:off x="6344455" y="268265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rot="5400000">
            <a:off x="6344455" y="4797153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999862" y="1249417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7670878" y="5339407"/>
            <a:ext cx="1" cy="8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6804248" y="6054387"/>
            <a:ext cx="1793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l</a:t>
            </a:r>
            <a:r>
              <a:rPr lang="nl-NL" sz="2400" b="1" dirty="0" smtClean="0">
                <a:solidFill>
                  <a:schemeClr val="accent1"/>
                </a:solidFill>
              </a:rPr>
              <a:t>aserscan</a:t>
            </a:r>
          </a:p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pointcloud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6554254" y="2542803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Ovaal 36"/>
          <p:cNvSpPr/>
          <p:nvPr/>
        </p:nvSpPr>
        <p:spPr>
          <a:xfrm>
            <a:off x="6588224" y="4660652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Afgeronde rechthoek 2"/>
          <p:cNvSpPr/>
          <p:nvPr/>
        </p:nvSpPr>
        <p:spPr>
          <a:xfrm>
            <a:off x="395536" y="1870224"/>
            <a:ext cx="8568952" cy="4140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611560" y="127050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>
                <a:solidFill>
                  <a:schemeClr val="accent1"/>
                </a:solidFill>
              </a:rPr>
              <a:t>move_base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>
            <a:off x="749772" y="211166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chemeClr val="accent1"/>
                </a:solidFill>
              </a:rPr>
              <a:t>PLANNER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25588" y="3981906"/>
            <a:ext cx="27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b="1" dirty="0" smtClean="0">
                <a:solidFill>
                  <a:schemeClr val="accent1"/>
                </a:solidFill>
              </a:rPr>
              <a:t>CONTROLLER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7653918" y="1658417"/>
            <a:ext cx="1" cy="906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>
            <a:endCxn id="4" idx="2"/>
          </p:cNvCxnSpPr>
          <p:nvPr/>
        </p:nvCxnSpPr>
        <p:spPr>
          <a:xfrm rot="5400000" flipH="1" flipV="1">
            <a:off x="1459750" y="5173098"/>
            <a:ext cx="1296144" cy="976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827584" y="6230515"/>
            <a:ext cx="16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o</a:t>
            </a:r>
            <a:r>
              <a:rPr lang="nl-NL" sz="2400" b="1" dirty="0" err="1" smtClean="0">
                <a:solidFill>
                  <a:schemeClr val="accent1"/>
                </a:solidFill>
              </a:rPr>
              <a:t>dom</a:t>
            </a:r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pic>
        <p:nvPicPr>
          <p:cNvPr id="1028" name="Picture 4" descr="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9000" contrast="2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79"/>
            <a:ext cx="8977704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780853" y="1124744"/>
            <a:ext cx="3600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www.ros.org/wiki/navigation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2342373" y="1494076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5"/>
              </a:rPr>
              <a:t>http://</a:t>
            </a:r>
            <a:r>
              <a:rPr lang="nl-NL" dirty="0" smtClean="0">
                <a:hlinkClick r:id="rId5"/>
              </a:rPr>
              <a:t>www.ros.org/wiki/turtlebot_navigation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6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</a:t>
            </a:r>
            <a:r>
              <a:rPr lang="nl-NL" dirty="0" err="1" smtClean="0"/>
              <a:t>lobal_planner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global </a:t>
            </a:r>
            <a:r>
              <a:rPr lang="en-US" dirty="0" err="1"/>
              <a:t>costmap</a:t>
            </a:r>
            <a:r>
              <a:rPr lang="en-US" dirty="0"/>
              <a:t> derived from </a:t>
            </a:r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nl-NL" dirty="0" err="1" smtClean="0"/>
              <a:t>Computes</a:t>
            </a:r>
            <a:r>
              <a:rPr lang="nl-NL" dirty="0" smtClean="0"/>
              <a:t> long-</a:t>
            </a:r>
            <a:r>
              <a:rPr lang="nl-NL" sz="2800" dirty="0" smtClean="0"/>
              <a:t>term</a:t>
            </a:r>
            <a:r>
              <a:rPr lang="nl-NL" dirty="0" smtClean="0"/>
              <a:t>, </a:t>
            </a:r>
            <a:r>
              <a:rPr lang="nl-NL" dirty="0" err="1" smtClean="0"/>
              <a:t>global</a:t>
            </a:r>
            <a:r>
              <a:rPr lang="nl-NL" dirty="0" smtClean="0"/>
              <a:t> plan</a:t>
            </a:r>
          </a:p>
          <a:p>
            <a:pPr lvl="1"/>
            <a:r>
              <a:rPr lang="en-US" dirty="0" err="1" smtClean="0"/>
              <a:t>Optimistical</a:t>
            </a:r>
            <a:r>
              <a:rPr lang="en-US" dirty="0" smtClean="0"/>
              <a:t>, i.e. </a:t>
            </a:r>
            <a:r>
              <a:rPr lang="en-US" dirty="0"/>
              <a:t>u</a:t>
            </a:r>
            <a:r>
              <a:rPr lang="en-US" dirty="0" smtClean="0"/>
              <a:t>naware of new obstacles and of robot’s </a:t>
            </a:r>
            <a:r>
              <a:rPr lang="en-US" dirty="0"/>
              <a:t>actual footprint </a:t>
            </a:r>
            <a:r>
              <a:rPr lang="en-US" dirty="0" smtClean="0"/>
              <a:t>and dynamics (speed/acceleration limitations )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2"/>
            <a:r>
              <a:rPr lang="en-US" dirty="0" err="1" smtClean="0"/>
              <a:t>Dijkstra</a:t>
            </a:r>
            <a:r>
              <a:rPr lang="en-US" dirty="0" smtClean="0"/>
              <a:t> (default), A*, D*, </a:t>
            </a:r>
            <a:r>
              <a:rPr lang="en-US" dirty="0" err="1" smtClean="0"/>
              <a:t>Wavefront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2209800" y="1905000"/>
            <a:ext cx="47244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nl-NL" sz="1800" i="1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Line 6"/>
          <p:cNvSpPr>
            <a:spLocks noChangeShapeType="1"/>
          </p:cNvSpPr>
          <p:nvPr/>
        </p:nvSpPr>
        <p:spPr bwMode="auto">
          <a:xfrm>
            <a:off x="4572000" y="1905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0" name="Line 7"/>
          <p:cNvSpPr>
            <a:spLocks noChangeShapeType="1"/>
          </p:cNvSpPr>
          <p:nvPr/>
        </p:nvSpPr>
        <p:spPr bwMode="auto">
          <a:xfrm>
            <a:off x="22098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2209800" y="30480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2209800" y="51816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3352800" y="1905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5715000" y="1905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65545" name="Rectangle 13"/>
          <p:cNvSpPr>
            <a:spLocks noChangeArrowheads="1"/>
          </p:cNvSpPr>
          <p:nvPr/>
        </p:nvSpPr>
        <p:spPr bwMode="auto">
          <a:xfrm>
            <a:off x="3352800" y="3048000"/>
            <a:ext cx="1219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dirty="0">
              <a:latin typeface="Comic Sans MS" pitchFamily="66" charset="0"/>
              <a:cs typeface="Arial" charset="0"/>
            </a:endParaRPr>
          </a:p>
        </p:txBody>
      </p:sp>
      <p:sp>
        <p:nvSpPr>
          <p:cNvPr id="65546" name="Rectangle 15"/>
          <p:cNvSpPr>
            <a:spLocks noChangeArrowheads="1"/>
          </p:cNvSpPr>
          <p:nvPr/>
        </p:nvSpPr>
        <p:spPr bwMode="auto">
          <a:xfrm>
            <a:off x="3352800" y="4114800"/>
            <a:ext cx="2362200" cy="1066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nl-NL" sz="1800" i="1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1905000"/>
            <a:ext cx="3505200" cy="2209800"/>
            <a:chOff x="1392" y="1200"/>
            <a:chExt cx="2208" cy="1392"/>
          </a:xfrm>
        </p:grpSpPr>
        <p:sp>
          <p:nvSpPr>
            <p:cNvPr id="65562" name="Rectangle 18"/>
            <p:cNvSpPr>
              <a:spLocks noChangeArrowheads="1"/>
            </p:cNvSpPr>
            <p:nvPr/>
          </p:nvSpPr>
          <p:spPr bwMode="auto">
            <a:xfrm>
              <a:off x="2880" y="1920"/>
              <a:ext cx="720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1</a:t>
              </a:r>
            </a:p>
          </p:txBody>
        </p:sp>
        <p:sp>
          <p:nvSpPr>
            <p:cNvPr id="65563" name="Rectangle 20"/>
            <p:cNvSpPr>
              <a:spLocks noChangeArrowheads="1"/>
            </p:cNvSpPr>
            <p:nvPr/>
          </p:nvSpPr>
          <p:spPr bwMode="auto">
            <a:xfrm>
              <a:off x="1392" y="1920"/>
              <a:ext cx="720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1</a:t>
              </a:r>
            </a:p>
          </p:txBody>
        </p:sp>
        <p:sp>
          <p:nvSpPr>
            <p:cNvPr id="65564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209800" y="1905000"/>
            <a:ext cx="4724400" cy="3276600"/>
            <a:chOff x="1392" y="1200"/>
            <a:chExt cx="2976" cy="2064"/>
          </a:xfrm>
        </p:grpSpPr>
        <p:sp>
          <p:nvSpPr>
            <p:cNvPr id="65558" name="Rectangle 23"/>
            <p:cNvSpPr>
              <a:spLocks noChangeArrowheads="1"/>
            </p:cNvSpPr>
            <p:nvPr/>
          </p:nvSpPr>
          <p:spPr bwMode="auto">
            <a:xfrm>
              <a:off x="3600" y="1920"/>
              <a:ext cx="768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2</a:t>
              </a:r>
            </a:p>
          </p:txBody>
        </p:sp>
        <p:sp>
          <p:nvSpPr>
            <p:cNvPr id="65559" name="Rectangle 24"/>
            <p:cNvSpPr>
              <a:spLocks noChangeArrowheads="1"/>
            </p:cNvSpPr>
            <p:nvPr/>
          </p:nvSpPr>
          <p:spPr bwMode="auto">
            <a:xfrm>
              <a:off x="2880" y="1200"/>
              <a:ext cx="72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2</a:t>
              </a:r>
            </a:p>
          </p:txBody>
        </p:sp>
        <p:sp>
          <p:nvSpPr>
            <p:cNvPr id="65560" name="Rectangle 25"/>
            <p:cNvSpPr>
              <a:spLocks noChangeArrowheads="1"/>
            </p:cNvSpPr>
            <p:nvPr/>
          </p:nvSpPr>
          <p:spPr bwMode="auto">
            <a:xfrm>
              <a:off x="1392" y="1200"/>
              <a:ext cx="720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2</a:t>
              </a:r>
            </a:p>
          </p:txBody>
        </p:sp>
        <p:sp>
          <p:nvSpPr>
            <p:cNvPr id="65561" name="Rectangle 26"/>
            <p:cNvSpPr>
              <a:spLocks noChangeArrowheads="1"/>
            </p:cNvSpPr>
            <p:nvPr/>
          </p:nvSpPr>
          <p:spPr bwMode="auto">
            <a:xfrm>
              <a:off x="1392" y="2592"/>
              <a:ext cx="720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2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209800" y="1905000"/>
            <a:ext cx="4724400" cy="4343400"/>
            <a:chOff x="1392" y="1200"/>
            <a:chExt cx="2976" cy="2736"/>
          </a:xfrm>
        </p:grpSpPr>
        <p:sp>
          <p:nvSpPr>
            <p:cNvPr id="65555" name="Rectangle 28"/>
            <p:cNvSpPr>
              <a:spLocks noChangeArrowheads="1"/>
            </p:cNvSpPr>
            <p:nvPr/>
          </p:nvSpPr>
          <p:spPr bwMode="auto">
            <a:xfrm>
              <a:off x="3600" y="2592"/>
              <a:ext cx="768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3</a:t>
              </a:r>
            </a:p>
          </p:txBody>
        </p:sp>
        <p:sp>
          <p:nvSpPr>
            <p:cNvPr id="65556" name="Rectangle 29"/>
            <p:cNvSpPr>
              <a:spLocks noChangeArrowheads="1"/>
            </p:cNvSpPr>
            <p:nvPr/>
          </p:nvSpPr>
          <p:spPr bwMode="auto">
            <a:xfrm>
              <a:off x="1392" y="3264"/>
              <a:ext cx="720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3</a:t>
              </a:r>
            </a:p>
          </p:txBody>
        </p:sp>
        <p:sp>
          <p:nvSpPr>
            <p:cNvPr id="65557" name="Rectangle 30"/>
            <p:cNvSpPr>
              <a:spLocks noChangeArrowheads="1"/>
            </p:cNvSpPr>
            <p:nvPr/>
          </p:nvSpPr>
          <p:spPr bwMode="auto">
            <a:xfrm>
              <a:off x="3600" y="1200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3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352800" y="5181600"/>
            <a:ext cx="3581400" cy="1066800"/>
            <a:chOff x="2112" y="3264"/>
            <a:chExt cx="2256" cy="672"/>
          </a:xfrm>
        </p:grpSpPr>
        <p:sp>
          <p:nvSpPr>
            <p:cNvPr id="65553" name="Rectangle 32"/>
            <p:cNvSpPr>
              <a:spLocks noChangeArrowheads="1"/>
            </p:cNvSpPr>
            <p:nvPr/>
          </p:nvSpPr>
          <p:spPr bwMode="auto">
            <a:xfrm>
              <a:off x="2112" y="3264"/>
              <a:ext cx="768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4</a:t>
              </a:r>
            </a:p>
          </p:txBody>
        </p:sp>
        <p:sp>
          <p:nvSpPr>
            <p:cNvPr id="65554" name="Rectangle 33"/>
            <p:cNvSpPr>
              <a:spLocks noChangeArrowheads="1"/>
            </p:cNvSpPr>
            <p:nvPr/>
          </p:nvSpPr>
          <p:spPr bwMode="auto">
            <a:xfrm>
              <a:off x="3600" y="3264"/>
              <a:ext cx="768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Comic Sans MS" pitchFamily="66" charset="0"/>
                  <a:cs typeface="Arial" charset="0"/>
                </a:rPr>
                <a:t>4</a:t>
              </a:r>
            </a:p>
          </p:txBody>
        </p:sp>
      </p:grpSp>
      <p:sp>
        <p:nvSpPr>
          <p:cNvPr id="284707" name="Rectangle 35"/>
          <p:cNvSpPr>
            <a:spLocks noChangeArrowheads="1"/>
          </p:cNvSpPr>
          <p:nvPr/>
        </p:nvSpPr>
        <p:spPr bwMode="auto">
          <a:xfrm>
            <a:off x="4572000" y="5181600"/>
            <a:ext cx="1143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Comic Sans MS" pitchFamily="66" charset="0"/>
                <a:cs typeface="Arial" charset="0"/>
              </a:rPr>
              <a:t>5</a:t>
            </a:r>
          </a:p>
        </p:txBody>
      </p:sp>
      <p:sp>
        <p:nvSpPr>
          <p:cNvPr id="6555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err="1" smtClean="0"/>
              <a:t>Wavefront</a:t>
            </a:r>
            <a:r>
              <a:rPr lang="en-US" dirty="0" smtClean="0"/>
              <a:t> global planner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355032" y="3048000"/>
            <a:ext cx="1219200" cy="10668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dirty="0">
              <a:latin typeface="Comic Sans MS" pitchFamily="66" charset="0"/>
              <a:cs typeface="Arial" charset="0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715000" y="4114800"/>
            <a:ext cx="12192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5715000" y="3048000"/>
            <a:ext cx="12192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572000" y="3048000"/>
            <a:ext cx="1143000" cy="1066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 dirty="0">
                <a:solidFill>
                  <a:srgbClr val="0000FF"/>
                </a:solidFill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716364" y="5170512"/>
            <a:ext cx="12192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3355032" y="3048000"/>
            <a:ext cx="1219200" cy="10668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Comic Sans MS" pitchFamily="66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671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0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</a:t>
            </a:r>
            <a:r>
              <a:rPr lang="nl-NL" dirty="0" err="1" smtClean="0"/>
              <a:t>ocal_planner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Uses local </a:t>
            </a:r>
            <a:r>
              <a:rPr lang="en-US" dirty="0" err="1"/>
              <a:t>costmap</a:t>
            </a:r>
            <a:r>
              <a:rPr lang="en-US" dirty="0"/>
              <a:t>, updated by obstacle </a:t>
            </a:r>
            <a:r>
              <a:rPr lang="en-US" dirty="0" smtClean="0"/>
              <a:t>sensors</a:t>
            </a:r>
          </a:p>
          <a:p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Computes a short-term, </a:t>
            </a:r>
            <a:r>
              <a:rPr lang="en-US" dirty="0"/>
              <a:t>local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Stays close to path, but avoids obstacles dynamically</a:t>
            </a:r>
          </a:p>
          <a:p>
            <a:pPr lvl="1"/>
            <a:r>
              <a:rPr lang="en-US" dirty="0" smtClean="0"/>
              <a:t>Adheres </a:t>
            </a:r>
            <a:r>
              <a:rPr lang="en-US" dirty="0"/>
              <a:t>to dynamics of </a:t>
            </a:r>
            <a:r>
              <a:rPr lang="en-US" dirty="0" smtClean="0"/>
              <a:t> the </a:t>
            </a:r>
            <a:r>
              <a:rPr lang="en-US" dirty="0"/>
              <a:t>robot (min/max speed </a:t>
            </a:r>
            <a:r>
              <a:rPr lang="en-US" dirty="0" smtClean="0"/>
              <a:t>, acceleration)</a:t>
            </a:r>
          </a:p>
          <a:p>
            <a:pPr lvl="1"/>
            <a:r>
              <a:rPr lang="en-US" dirty="0" smtClean="0"/>
              <a:t>Sends velocity </a:t>
            </a:r>
            <a:r>
              <a:rPr lang="en-US" dirty="0"/>
              <a:t>commands  </a:t>
            </a:r>
            <a:r>
              <a:rPr lang="en-US" dirty="0" smtClean="0"/>
              <a:t>to </a:t>
            </a:r>
            <a:r>
              <a:rPr lang="en-US" dirty="0"/>
              <a:t>the mobile base of the robot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rajectory scoring</a:t>
            </a:r>
          </a:p>
          <a:p>
            <a:pPr lvl="2"/>
            <a:r>
              <a:rPr lang="en-US" dirty="0" smtClean="0"/>
              <a:t>DWA, Trajectory rollout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r…roll your own</a:t>
            </a:r>
          </a:p>
        </p:txBody>
      </p:sp>
    </p:spTree>
    <p:extLst>
      <p:ext uri="{BB962C8B-B14F-4D97-AF65-F5344CB8AC3E}">
        <p14:creationId xmlns:p14="http://schemas.microsoft.com/office/powerpoint/2010/main" val="746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DWA </a:t>
            </a:r>
            <a:r>
              <a:rPr lang="nl-NL" dirty="0" err="1" smtClean="0"/>
              <a:t>local</a:t>
            </a:r>
            <a:r>
              <a:rPr lang="nl-NL" dirty="0" smtClean="0"/>
              <a:t> 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 (simulate) outcome of sample velocities</a:t>
            </a:r>
          </a:p>
          <a:p>
            <a:pPr lvl="1"/>
            <a:r>
              <a:rPr lang="nl-NL" dirty="0" smtClean="0"/>
              <a:t>Score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ick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/>
              <a:t>highest</a:t>
            </a:r>
            <a:r>
              <a:rPr lang="nl-NL" dirty="0"/>
              <a:t>-scoring</a:t>
            </a:r>
          </a:p>
        </p:txBody>
      </p:sp>
      <p:pic>
        <p:nvPicPr>
          <p:cNvPr id="4" name="Picture 2" descr="local_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91" y="3356991"/>
            <a:ext cx="6045569" cy="33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0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Plug-in approach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</a:t>
            </a:r>
            <a:r>
              <a:rPr lang="nl-NL" dirty="0" err="1" smtClean="0"/>
              <a:t>lobal_planner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local_planner</a:t>
            </a:r>
            <a:r>
              <a:rPr lang="nl-NL" dirty="0" smtClean="0"/>
              <a:t> are plug-ins</a:t>
            </a:r>
          </a:p>
          <a:p>
            <a:endParaRPr lang="nl-NL" dirty="0" smtClean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98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Advanced topics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Motion Planning (3D </a:t>
            </a:r>
            <a:r>
              <a:rPr lang="nl-NL" dirty="0" err="1"/>
              <a:t>Configuration</a:t>
            </a:r>
            <a:r>
              <a:rPr lang="nl-NL" dirty="0"/>
              <a:t> </a:t>
            </a:r>
            <a:r>
              <a:rPr lang="nl-NL" dirty="0" err="1" smtClean="0"/>
              <a:t>space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r>
              <a:rPr lang="nl-NL" dirty="0" err="1" smtClean="0"/>
              <a:t>Robotic</a:t>
            </a:r>
            <a:r>
              <a:rPr lang="nl-NL" dirty="0" smtClean="0"/>
              <a:t> arms</a:t>
            </a:r>
          </a:p>
          <a:p>
            <a:pPr lvl="1"/>
            <a:r>
              <a:rPr lang="nl-NL" dirty="0" err="1" smtClean="0"/>
              <a:t>Humanoids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Book</a:t>
            </a:r>
            <a:endParaRPr lang="nl-NL" dirty="0"/>
          </a:p>
          <a:p>
            <a:pPr lvl="1"/>
            <a:r>
              <a:rPr lang="nl-NL" dirty="0" smtClean="0"/>
              <a:t>Planning </a:t>
            </a:r>
            <a:r>
              <a:rPr lang="nl-NL" dirty="0" err="1" smtClean="0"/>
              <a:t>Algorithms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hlinkClick r:id="rId2"/>
              </a:rPr>
              <a:t>http://msl.cs.uiuc.edu/planning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06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the robot more intelligent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Planning</a:t>
            </a:r>
          </a:p>
          <a:p>
            <a:pPr algn="ctr"/>
            <a:r>
              <a:rPr lang="nl-NL" sz="2000" b="1" dirty="0" err="1" smtClean="0"/>
              <a:t>Localization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Mapping</a:t>
            </a:r>
            <a:endParaRPr lang="nl-NL" sz="2000" b="1" dirty="0" smtClean="0"/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5220072" y="325536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r>
              <a:rPr lang="nl-NL" sz="2400" b="1" dirty="0" smtClean="0">
                <a:solidFill>
                  <a:schemeClr val="accent1"/>
                </a:solidFill>
              </a:rPr>
              <a:t>  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:\Dropbox\robotics\arm kinematics\DAGU-RA001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9" y="4871067"/>
            <a:ext cx="1758483" cy="15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763688" y="324380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4569442" y="14495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/goal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2461095" y="14600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err="1" smtClean="0">
                <a:solidFill>
                  <a:schemeClr val="accent1"/>
                </a:solidFill>
              </a:rPr>
              <a:t>actionlib</a:t>
            </a:r>
            <a:endParaRPr lang="nl-NL" sz="2400" b="1" dirty="0" smtClean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6444208" y="2291032"/>
            <a:ext cx="54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goal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‘</a:t>
            </a:r>
            <a:r>
              <a:rPr lang="en-GB" dirty="0" err="1"/>
              <a:t>Probablistic</a:t>
            </a:r>
            <a:r>
              <a:rPr lang="en-GB" dirty="0"/>
              <a:t> Robotics’ concepts like ‘Occupancy Grid Map’, ‘Bayes (</a:t>
            </a:r>
            <a:r>
              <a:rPr lang="en-GB" dirty="0" err="1"/>
              <a:t>Kalman</a:t>
            </a:r>
            <a:r>
              <a:rPr lang="en-GB" dirty="0"/>
              <a:t>, Particle) Filter’, and ‘SLAM’ by making a mobile robot drive autonomously, using existing ROS localization, mapping &amp; navigation nodes</a:t>
            </a:r>
          </a:p>
        </p:txBody>
      </p:sp>
    </p:spTree>
    <p:extLst>
      <p:ext uri="{BB962C8B-B14F-4D97-AF65-F5344CB8AC3E}">
        <p14:creationId xmlns:p14="http://schemas.microsoft.com/office/powerpoint/2010/main" val="4813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BFA61-9F69-40CC-83C7-1B188C9E64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31949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093788" y="260728"/>
            <a:ext cx="7289800" cy="67710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</a:t>
            </a:r>
            <a:r>
              <a:rPr lang="en-GB" dirty="0" smtClean="0"/>
              <a:t>avigation</a:t>
            </a:r>
            <a:endParaRPr lang="en-GB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Where </a:t>
            </a:r>
            <a:r>
              <a:rPr lang="en-US" b="1" dirty="0"/>
              <a:t>am I going 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Goal</a:t>
            </a:r>
          </a:p>
          <a:p>
            <a:pPr lvl="1"/>
            <a:endParaRPr lang="en-US" dirty="0"/>
          </a:p>
          <a:p>
            <a:r>
              <a:rPr lang="en-US" b="1" dirty="0"/>
              <a:t>How do I get there </a:t>
            </a:r>
            <a:r>
              <a:rPr lang="en-US" b="1" dirty="0" smtClean="0"/>
              <a:t>?</a:t>
            </a:r>
          </a:p>
          <a:p>
            <a:pPr lvl="1"/>
            <a:r>
              <a:rPr lang="en-US" dirty="0" smtClean="0"/>
              <a:t>Plan a path to the goal, avoiding fixed obstacles</a:t>
            </a:r>
          </a:p>
          <a:p>
            <a:endParaRPr lang="nl-NL" dirty="0" smtClean="0"/>
          </a:p>
          <a:p>
            <a:r>
              <a:rPr lang="nl-NL" b="1" dirty="0" smtClean="0"/>
              <a:t>Go </a:t>
            </a:r>
            <a:r>
              <a:rPr lang="nl-NL" b="1" dirty="0" err="1" smtClean="0"/>
              <a:t>there</a:t>
            </a:r>
            <a:r>
              <a:rPr lang="nl-NL" b="1" dirty="0" smtClean="0"/>
              <a:t> !</a:t>
            </a:r>
          </a:p>
          <a:p>
            <a:pPr lvl="1"/>
            <a:r>
              <a:rPr lang="nl-NL" dirty="0" smtClean="0"/>
              <a:t>Control the Robot Base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new </a:t>
            </a:r>
            <a:r>
              <a:rPr lang="nl-NL" dirty="0" err="1" smtClean="0"/>
              <a:t>obstacles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228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 Planning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Search path through free space in Map</a:t>
            </a:r>
          </a:p>
        </p:txBody>
      </p:sp>
      <p:grpSp>
        <p:nvGrpSpPr>
          <p:cNvPr id="2" name="Groep 1"/>
          <p:cNvGrpSpPr/>
          <p:nvPr/>
        </p:nvGrpSpPr>
        <p:grpSpPr>
          <a:xfrm>
            <a:off x="1259681" y="2215749"/>
            <a:ext cx="6781800" cy="4351338"/>
            <a:chOff x="1219200" y="2362200"/>
            <a:chExt cx="6781800" cy="4351338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219200" y="2362200"/>
              <a:ext cx="6781800" cy="431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  <p:txBody>
            <a:bodyPr wrap="none" lIns="91430" tIns="45715" rIns="91430" bIns="45715" anchor="ctr"/>
            <a:lstStyle/>
            <a:p>
              <a:pPr algn="ctr" defTabSz="457200" eaLnBrk="1" hangingPunct="1"/>
              <a:endParaRPr lang="nl-NL" sz="1800" i="1">
                <a:latin typeface="Arial" charset="0"/>
                <a:ea typeface="MS Gothic" pitchFamily="49" charset="-128"/>
                <a:cs typeface="Arial" charset="0"/>
              </a:endParaRPr>
            </a:p>
          </p:txBody>
        </p:sp>
        <p:sp>
          <p:nvSpPr>
            <p:cNvPr id="64517" name="Freeform 5"/>
            <p:cNvSpPr>
              <a:spLocks/>
            </p:cNvSpPr>
            <p:nvPr/>
          </p:nvSpPr>
          <p:spPr bwMode="auto">
            <a:xfrm>
              <a:off x="1316038" y="2470150"/>
              <a:ext cx="6515100" cy="4243388"/>
            </a:xfrm>
            <a:custGeom>
              <a:avLst/>
              <a:gdLst>
                <a:gd name="T0" fmla="*/ 2272208 w 4840"/>
                <a:gd name="T1" fmla="*/ 3342934 h 3016"/>
                <a:gd name="T2" fmla="*/ 1496858 w 4840"/>
                <a:gd name="T3" fmla="*/ 3815672 h 3016"/>
                <a:gd name="T4" fmla="*/ 592282 w 4840"/>
                <a:gd name="T5" fmla="*/ 3005264 h 3016"/>
                <a:gd name="T6" fmla="*/ 1173795 w 4840"/>
                <a:gd name="T7" fmla="*/ 2464992 h 3016"/>
                <a:gd name="T8" fmla="*/ 75381 w 4840"/>
                <a:gd name="T9" fmla="*/ 1316914 h 3016"/>
                <a:gd name="T10" fmla="*/ 1626083 w 4840"/>
                <a:gd name="T11" fmla="*/ 979243 h 3016"/>
                <a:gd name="T12" fmla="*/ 2142983 w 4840"/>
                <a:gd name="T13" fmla="*/ 101301 h 3016"/>
                <a:gd name="T14" fmla="*/ 5761287 w 4840"/>
                <a:gd name="T15" fmla="*/ 371437 h 3016"/>
                <a:gd name="T16" fmla="*/ 6407412 w 4840"/>
                <a:gd name="T17" fmla="*/ 1587050 h 3016"/>
                <a:gd name="T18" fmla="*/ 5115161 w 4840"/>
                <a:gd name="T19" fmla="*/ 1181845 h 3016"/>
                <a:gd name="T20" fmla="*/ 6278187 w 4840"/>
                <a:gd name="T21" fmla="*/ 2262390 h 3016"/>
                <a:gd name="T22" fmla="*/ 5567449 w 4840"/>
                <a:gd name="T23" fmla="*/ 3545536 h 3016"/>
                <a:gd name="T24" fmla="*/ 4792098 w 4840"/>
                <a:gd name="T25" fmla="*/ 2262390 h 3016"/>
                <a:gd name="T26" fmla="*/ 4210585 w 4840"/>
                <a:gd name="T27" fmla="*/ 4018275 h 3016"/>
                <a:gd name="T28" fmla="*/ 3564460 w 4840"/>
                <a:gd name="T29" fmla="*/ 911709 h 3016"/>
                <a:gd name="T30" fmla="*/ 2272208 w 4840"/>
                <a:gd name="T31" fmla="*/ 3342934 h 30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840" h="3016">
                  <a:moveTo>
                    <a:pt x="1688" y="2376"/>
                  </a:moveTo>
                  <a:cubicBezTo>
                    <a:pt x="1432" y="2720"/>
                    <a:pt x="1320" y="2752"/>
                    <a:pt x="1112" y="2712"/>
                  </a:cubicBezTo>
                  <a:cubicBezTo>
                    <a:pt x="904" y="2672"/>
                    <a:pt x="480" y="2296"/>
                    <a:pt x="440" y="2136"/>
                  </a:cubicBezTo>
                  <a:cubicBezTo>
                    <a:pt x="400" y="1976"/>
                    <a:pt x="936" y="1952"/>
                    <a:pt x="872" y="1752"/>
                  </a:cubicBezTo>
                  <a:cubicBezTo>
                    <a:pt x="808" y="1552"/>
                    <a:pt x="0" y="1112"/>
                    <a:pt x="56" y="936"/>
                  </a:cubicBezTo>
                  <a:cubicBezTo>
                    <a:pt x="112" y="760"/>
                    <a:pt x="952" y="840"/>
                    <a:pt x="1208" y="696"/>
                  </a:cubicBezTo>
                  <a:cubicBezTo>
                    <a:pt x="1464" y="552"/>
                    <a:pt x="1080" y="144"/>
                    <a:pt x="1592" y="72"/>
                  </a:cubicBezTo>
                  <a:cubicBezTo>
                    <a:pt x="2104" y="0"/>
                    <a:pt x="3752" y="88"/>
                    <a:pt x="4280" y="264"/>
                  </a:cubicBezTo>
                  <a:cubicBezTo>
                    <a:pt x="4808" y="440"/>
                    <a:pt x="4840" y="1032"/>
                    <a:pt x="4760" y="1128"/>
                  </a:cubicBezTo>
                  <a:cubicBezTo>
                    <a:pt x="4680" y="1224"/>
                    <a:pt x="3816" y="760"/>
                    <a:pt x="3800" y="840"/>
                  </a:cubicBezTo>
                  <a:cubicBezTo>
                    <a:pt x="3784" y="920"/>
                    <a:pt x="4608" y="1328"/>
                    <a:pt x="4664" y="1608"/>
                  </a:cubicBezTo>
                  <a:cubicBezTo>
                    <a:pt x="4720" y="1888"/>
                    <a:pt x="4320" y="2520"/>
                    <a:pt x="4136" y="2520"/>
                  </a:cubicBezTo>
                  <a:cubicBezTo>
                    <a:pt x="3952" y="2520"/>
                    <a:pt x="3728" y="1552"/>
                    <a:pt x="3560" y="1608"/>
                  </a:cubicBezTo>
                  <a:cubicBezTo>
                    <a:pt x="3392" y="1664"/>
                    <a:pt x="3280" y="3016"/>
                    <a:pt x="3128" y="2856"/>
                  </a:cubicBezTo>
                  <a:cubicBezTo>
                    <a:pt x="2976" y="2696"/>
                    <a:pt x="2888" y="728"/>
                    <a:pt x="2648" y="648"/>
                  </a:cubicBezTo>
                  <a:cubicBezTo>
                    <a:pt x="2408" y="568"/>
                    <a:pt x="1944" y="2032"/>
                    <a:pt x="1688" y="2376"/>
                  </a:cubicBezTo>
                  <a:close/>
                </a:path>
              </a:pathLst>
            </a:custGeom>
            <a:solidFill>
              <a:schemeClr val="bg1"/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4518" name="Freeform 6"/>
            <p:cNvSpPr>
              <a:spLocks/>
            </p:cNvSpPr>
            <p:nvPr/>
          </p:nvSpPr>
          <p:spPr bwMode="auto">
            <a:xfrm>
              <a:off x="3068638" y="3568700"/>
              <a:ext cx="949325" cy="1714500"/>
            </a:xfrm>
            <a:custGeom>
              <a:avLst/>
              <a:gdLst>
                <a:gd name="T0" fmla="*/ 614904 w 704"/>
                <a:gd name="T1" fmla="*/ 45118 h 1216"/>
                <a:gd name="T2" fmla="*/ 97090 w 704"/>
                <a:gd name="T3" fmla="*/ 451184 h 1216"/>
                <a:gd name="T4" fmla="*/ 32363 w 704"/>
                <a:gd name="T5" fmla="*/ 1601704 h 1216"/>
                <a:gd name="T6" fmla="*/ 291270 w 704"/>
                <a:gd name="T7" fmla="*/ 1127961 h 1216"/>
                <a:gd name="T8" fmla="*/ 614904 w 704"/>
                <a:gd name="T9" fmla="*/ 1398671 h 1216"/>
                <a:gd name="T10" fmla="*/ 550177 w 704"/>
                <a:gd name="T11" fmla="*/ 654217 h 1216"/>
                <a:gd name="T12" fmla="*/ 938537 w 704"/>
                <a:gd name="T13" fmla="*/ 180474 h 1216"/>
                <a:gd name="T14" fmla="*/ 614904 w 704"/>
                <a:gd name="T15" fmla="*/ 45118 h 1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4" h="1216">
                  <a:moveTo>
                    <a:pt x="456" y="32"/>
                  </a:moveTo>
                  <a:cubicBezTo>
                    <a:pt x="352" y="64"/>
                    <a:pt x="144" y="136"/>
                    <a:pt x="72" y="320"/>
                  </a:cubicBezTo>
                  <a:cubicBezTo>
                    <a:pt x="0" y="504"/>
                    <a:pt x="0" y="1056"/>
                    <a:pt x="24" y="1136"/>
                  </a:cubicBezTo>
                  <a:cubicBezTo>
                    <a:pt x="48" y="1216"/>
                    <a:pt x="144" y="824"/>
                    <a:pt x="216" y="800"/>
                  </a:cubicBezTo>
                  <a:cubicBezTo>
                    <a:pt x="288" y="776"/>
                    <a:pt x="424" y="1048"/>
                    <a:pt x="456" y="992"/>
                  </a:cubicBezTo>
                  <a:cubicBezTo>
                    <a:pt x="488" y="936"/>
                    <a:pt x="368" y="608"/>
                    <a:pt x="408" y="464"/>
                  </a:cubicBezTo>
                  <a:cubicBezTo>
                    <a:pt x="448" y="320"/>
                    <a:pt x="688" y="200"/>
                    <a:pt x="696" y="128"/>
                  </a:cubicBezTo>
                  <a:cubicBezTo>
                    <a:pt x="704" y="56"/>
                    <a:pt x="560" y="0"/>
                    <a:pt x="456" y="3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nl-NL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auto">
            <a:xfrm>
              <a:off x="5459413" y="2843213"/>
              <a:ext cx="1741487" cy="2624137"/>
            </a:xfrm>
            <a:custGeom>
              <a:avLst/>
              <a:gdLst>
                <a:gd name="T0" fmla="*/ 1569488 w 1296"/>
                <a:gd name="T1" fmla="*/ 405446 h 1864"/>
                <a:gd name="T2" fmla="*/ 666495 w 1296"/>
                <a:gd name="T3" fmla="*/ 337872 h 1864"/>
                <a:gd name="T4" fmla="*/ 21500 w 1296"/>
                <a:gd name="T5" fmla="*/ 2432676 h 1864"/>
                <a:gd name="T6" fmla="*/ 537496 w 1296"/>
                <a:gd name="T7" fmla="*/ 1486636 h 1864"/>
                <a:gd name="T8" fmla="*/ 924493 w 1296"/>
                <a:gd name="T9" fmla="*/ 1689359 h 1864"/>
                <a:gd name="T10" fmla="*/ 730995 w 1296"/>
                <a:gd name="T11" fmla="*/ 1081189 h 1864"/>
                <a:gd name="T12" fmla="*/ 859994 w 1296"/>
                <a:gd name="T13" fmla="*/ 608169 h 1864"/>
                <a:gd name="T14" fmla="*/ 1569488 w 1296"/>
                <a:gd name="T15" fmla="*/ 810892 h 1864"/>
                <a:gd name="T16" fmla="*/ 1698487 w 1296"/>
                <a:gd name="T17" fmla="*/ 473020 h 1864"/>
                <a:gd name="T18" fmla="*/ 1569488 w 1296"/>
                <a:gd name="T19" fmla="*/ 405446 h 1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96" h="1864">
                  <a:moveTo>
                    <a:pt x="1168" y="288"/>
                  </a:moveTo>
                  <a:cubicBezTo>
                    <a:pt x="1040" y="272"/>
                    <a:pt x="688" y="0"/>
                    <a:pt x="496" y="240"/>
                  </a:cubicBezTo>
                  <a:cubicBezTo>
                    <a:pt x="304" y="480"/>
                    <a:pt x="32" y="1592"/>
                    <a:pt x="16" y="1728"/>
                  </a:cubicBezTo>
                  <a:cubicBezTo>
                    <a:pt x="0" y="1864"/>
                    <a:pt x="288" y="1144"/>
                    <a:pt x="400" y="1056"/>
                  </a:cubicBezTo>
                  <a:cubicBezTo>
                    <a:pt x="512" y="968"/>
                    <a:pt x="664" y="1248"/>
                    <a:pt x="688" y="1200"/>
                  </a:cubicBezTo>
                  <a:cubicBezTo>
                    <a:pt x="712" y="1152"/>
                    <a:pt x="552" y="896"/>
                    <a:pt x="544" y="768"/>
                  </a:cubicBezTo>
                  <a:cubicBezTo>
                    <a:pt x="536" y="640"/>
                    <a:pt x="536" y="464"/>
                    <a:pt x="640" y="432"/>
                  </a:cubicBezTo>
                  <a:cubicBezTo>
                    <a:pt x="744" y="400"/>
                    <a:pt x="1064" y="592"/>
                    <a:pt x="1168" y="576"/>
                  </a:cubicBezTo>
                  <a:cubicBezTo>
                    <a:pt x="1272" y="560"/>
                    <a:pt x="1272" y="384"/>
                    <a:pt x="1264" y="336"/>
                  </a:cubicBezTo>
                  <a:cubicBezTo>
                    <a:pt x="1256" y="288"/>
                    <a:pt x="1296" y="304"/>
                    <a:pt x="1168" y="2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nl-NL"/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3916363" y="2843213"/>
              <a:ext cx="450850" cy="5397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4521" name="Oval 9"/>
            <p:cNvSpPr>
              <a:spLocks noChangeArrowheads="1"/>
            </p:cNvSpPr>
            <p:nvPr/>
          </p:nvSpPr>
          <p:spPr bwMode="auto">
            <a:xfrm>
              <a:off x="7153275" y="4616450"/>
              <a:ext cx="155575" cy="1619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4522" name="Freeform 10"/>
            <p:cNvSpPr>
              <a:spLocks/>
            </p:cNvSpPr>
            <p:nvPr/>
          </p:nvSpPr>
          <p:spPr bwMode="auto">
            <a:xfrm>
              <a:off x="2606675" y="2995613"/>
              <a:ext cx="4546600" cy="2657475"/>
            </a:xfrm>
            <a:custGeom>
              <a:avLst/>
              <a:gdLst>
                <a:gd name="T0" fmla="*/ 0 w 2832"/>
                <a:gd name="T1" fmla="*/ 2429308 h 1584"/>
                <a:gd name="T2" fmla="*/ 770610 w 2832"/>
                <a:gd name="T3" fmla="*/ 2348778 h 1584"/>
                <a:gd name="T4" fmla="*/ 1387098 w 2832"/>
                <a:gd name="T5" fmla="*/ 1543483 h 1584"/>
                <a:gd name="T6" fmla="*/ 1926525 w 2832"/>
                <a:gd name="T7" fmla="*/ 174481 h 1584"/>
                <a:gd name="T8" fmla="*/ 2774197 w 2832"/>
                <a:gd name="T9" fmla="*/ 496599 h 1584"/>
                <a:gd name="T10" fmla="*/ 2774197 w 2832"/>
                <a:gd name="T11" fmla="*/ 2026660 h 1584"/>
                <a:gd name="T12" fmla="*/ 2928319 w 2832"/>
                <a:gd name="T13" fmla="*/ 2590367 h 1584"/>
                <a:gd name="T14" fmla="*/ 3390685 w 2832"/>
                <a:gd name="T15" fmla="*/ 1624013 h 1584"/>
                <a:gd name="T16" fmla="*/ 4546600 w 2832"/>
                <a:gd name="T17" fmla="*/ 1704542 h 15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32" h="1584">
                  <a:moveTo>
                    <a:pt x="0" y="1448"/>
                  </a:moveTo>
                  <a:cubicBezTo>
                    <a:pt x="168" y="1468"/>
                    <a:pt x="336" y="1488"/>
                    <a:pt x="480" y="1400"/>
                  </a:cubicBezTo>
                  <a:cubicBezTo>
                    <a:pt x="624" y="1312"/>
                    <a:pt x="744" y="1136"/>
                    <a:pt x="864" y="920"/>
                  </a:cubicBezTo>
                  <a:cubicBezTo>
                    <a:pt x="984" y="704"/>
                    <a:pt x="1056" y="208"/>
                    <a:pt x="1200" y="104"/>
                  </a:cubicBezTo>
                  <a:cubicBezTo>
                    <a:pt x="1344" y="0"/>
                    <a:pt x="1640" y="112"/>
                    <a:pt x="1728" y="296"/>
                  </a:cubicBezTo>
                  <a:cubicBezTo>
                    <a:pt x="1816" y="480"/>
                    <a:pt x="1712" y="1000"/>
                    <a:pt x="1728" y="1208"/>
                  </a:cubicBezTo>
                  <a:cubicBezTo>
                    <a:pt x="1744" y="1416"/>
                    <a:pt x="1760" y="1584"/>
                    <a:pt x="1824" y="1544"/>
                  </a:cubicBezTo>
                  <a:cubicBezTo>
                    <a:pt x="1888" y="1504"/>
                    <a:pt x="1944" y="1056"/>
                    <a:pt x="2112" y="968"/>
                  </a:cubicBezTo>
                  <a:cubicBezTo>
                    <a:pt x="2280" y="880"/>
                    <a:pt x="2556" y="948"/>
                    <a:pt x="2832" y="1016"/>
                  </a:cubicBezTo>
                </a:path>
              </a:pathLst>
            </a:custGeom>
            <a:noFill/>
            <a:ln w="3810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auto">
            <a:xfrm>
              <a:off x="2527300" y="5340350"/>
              <a:ext cx="157163" cy="16192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64524" name="Text Box 12"/>
            <p:cNvSpPr txBox="1">
              <a:spLocks noChangeArrowheads="1"/>
            </p:cNvSpPr>
            <p:nvPr/>
          </p:nvSpPr>
          <p:spPr bwMode="auto">
            <a:xfrm>
              <a:off x="3454400" y="6069013"/>
              <a:ext cx="18526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>
                  <a:latin typeface="Tw Cen MT Condensed Extra Bold" pitchFamily="34" charset="0"/>
                  <a:cs typeface="Arial" charset="0"/>
                </a:rPr>
                <a:t>Forbidden region</a:t>
              </a:r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457700" y="2587625"/>
              <a:ext cx="1849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Tw Cen MT Condensed Extra Bold" pitchFamily="34" charset="0"/>
                  <a:cs typeface="Arial" charset="0"/>
                </a:rPr>
                <a:t>Free space</a:t>
              </a:r>
              <a:endParaRPr lang="en-US" sz="2000" dirty="0">
                <a:latin typeface="Tw Cen MT Condensed Extra Bold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9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ECB7E-2F25-4B1F-8A14-D3F5820923CD}" type="datetime1">
              <a:rPr lang="en-US" altLang="en-US" sz="1400" smtClean="0"/>
              <a:pPr eaLnBrk="1" hangingPunct="1"/>
              <a:t>11/22/2016</a:t>
            </a:fld>
            <a:endParaRPr lang="en-US" altLang="en-US" sz="140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CS225B  Kurt Konolige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5075238" y="1785938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540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smtClean="0">
                <a:ea typeface="ＭＳ Ｐゴシック" charset="-128"/>
              </a:rPr>
              <a:t>Workspace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4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 is not a “point in space”</a:t>
            </a:r>
          </a:p>
          <a:p>
            <a:pPr lvl="1"/>
            <a:r>
              <a:rPr lang="en-GB" dirty="0"/>
              <a:t>Has footprint</a:t>
            </a:r>
          </a:p>
          <a:p>
            <a:endParaRPr lang="en-GB" dirty="0"/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2051720" y="3717032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hthoek 4"/>
          <p:cNvSpPr/>
          <p:nvPr/>
        </p:nvSpPr>
        <p:spPr>
          <a:xfrm>
            <a:off x="4644008" y="3551684"/>
            <a:ext cx="108012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4641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2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3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4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4637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8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9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4633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5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6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0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2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4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5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6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7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2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0" name="Rectangle 6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Configuration space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441700" y="9118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“</a:t>
            </a:r>
            <a:r>
              <a:rPr lang="nl-NL" sz="2800" dirty="0" err="1" smtClean="0"/>
              <a:t>inflation</a:t>
            </a:r>
            <a:r>
              <a:rPr lang="nl-NL" sz="2800" dirty="0" smtClean="0"/>
              <a:t>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38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9" name="Rectangle 71"/>
          <p:cNvSpPr>
            <a:spLocks noChangeArrowheads="1"/>
          </p:cNvSpPr>
          <p:nvPr/>
        </p:nvSpPr>
        <p:spPr bwMode="auto">
          <a:xfrm>
            <a:off x="533400" y="6019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1" name="Rectangle 103"/>
          <p:cNvSpPr>
            <a:spLocks noChangeArrowheads="1"/>
          </p:cNvSpPr>
          <p:nvPr/>
        </p:nvSpPr>
        <p:spPr bwMode="auto">
          <a:xfrm>
            <a:off x="1428750" y="762000"/>
            <a:ext cx="43815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5704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5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6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7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5700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1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2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3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5696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7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8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9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5607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8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1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2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3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4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5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7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9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1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2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3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6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8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0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1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4" name="Rectangle 66"/>
          <p:cNvSpPr>
            <a:spLocks noChangeArrowheads="1"/>
          </p:cNvSpPr>
          <p:nvPr/>
        </p:nvSpPr>
        <p:spPr bwMode="auto">
          <a:xfrm>
            <a:off x="533400" y="762000"/>
            <a:ext cx="8229600" cy="342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5" name="Rectangle 67"/>
          <p:cNvSpPr>
            <a:spLocks noChangeArrowheads="1"/>
          </p:cNvSpPr>
          <p:nvPr/>
        </p:nvSpPr>
        <p:spPr bwMode="auto">
          <a:xfrm>
            <a:off x="533400" y="4800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6" name="Rectangle 68"/>
          <p:cNvSpPr>
            <a:spLocks noChangeArrowheads="1"/>
          </p:cNvSpPr>
          <p:nvPr/>
        </p:nvSpPr>
        <p:spPr bwMode="auto">
          <a:xfrm>
            <a:off x="533400" y="5105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7" name="Rectangle 69"/>
          <p:cNvSpPr>
            <a:spLocks noChangeArrowheads="1"/>
          </p:cNvSpPr>
          <p:nvPr/>
        </p:nvSpPr>
        <p:spPr bwMode="auto">
          <a:xfrm>
            <a:off x="533400" y="5410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8" name="Rectangle 70"/>
          <p:cNvSpPr>
            <a:spLocks noChangeArrowheads="1"/>
          </p:cNvSpPr>
          <p:nvPr/>
        </p:nvSpPr>
        <p:spPr bwMode="auto">
          <a:xfrm>
            <a:off x="533400" y="5715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0" name="Rectangle 72"/>
          <p:cNvSpPr>
            <a:spLocks noChangeArrowheads="1"/>
          </p:cNvSpPr>
          <p:nvPr/>
        </p:nvSpPr>
        <p:spPr bwMode="auto">
          <a:xfrm>
            <a:off x="533400" y="6324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1" name="Rectangle 73"/>
          <p:cNvSpPr>
            <a:spLocks noChangeArrowheads="1"/>
          </p:cNvSpPr>
          <p:nvPr/>
        </p:nvSpPr>
        <p:spPr bwMode="auto">
          <a:xfrm>
            <a:off x="533400" y="3276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2" name="Rectangle 74"/>
          <p:cNvSpPr>
            <a:spLocks noChangeArrowheads="1"/>
          </p:cNvSpPr>
          <p:nvPr/>
        </p:nvSpPr>
        <p:spPr bwMode="auto">
          <a:xfrm>
            <a:off x="533400" y="3581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3" name="Rectangle 75"/>
          <p:cNvSpPr>
            <a:spLocks noChangeArrowheads="1"/>
          </p:cNvSpPr>
          <p:nvPr/>
        </p:nvSpPr>
        <p:spPr bwMode="auto">
          <a:xfrm>
            <a:off x="533400" y="3886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4" name="Rectangle 76"/>
          <p:cNvSpPr>
            <a:spLocks noChangeArrowheads="1"/>
          </p:cNvSpPr>
          <p:nvPr/>
        </p:nvSpPr>
        <p:spPr bwMode="auto">
          <a:xfrm>
            <a:off x="533400" y="4191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5" name="Rectangle 77"/>
          <p:cNvSpPr>
            <a:spLocks noChangeArrowheads="1"/>
          </p:cNvSpPr>
          <p:nvPr/>
        </p:nvSpPr>
        <p:spPr bwMode="auto">
          <a:xfrm>
            <a:off x="533400" y="4495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6" name="Rectangle 78"/>
          <p:cNvSpPr>
            <a:spLocks noChangeArrowheads="1"/>
          </p:cNvSpPr>
          <p:nvPr/>
        </p:nvSpPr>
        <p:spPr bwMode="auto">
          <a:xfrm>
            <a:off x="533400" y="1752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7" name="Rectangle 79"/>
          <p:cNvSpPr>
            <a:spLocks noChangeArrowheads="1"/>
          </p:cNvSpPr>
          <p:nvPr/>
        </p:nvSpPr>
        <p:spPr bwMode="auto">
          <a:xfrm>
            <a:off x="533400" y="2057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8" name="Rectangle 80"/>
          <p:cNvSpPr>
            <a:spLocks noChangeArrowheads="1"/>
          </p:cNvSpPr>
          <p:nvPr/>
        </p:nvSpPr>
        <p:spPr bwMode="auto">
          <a:xfrm>
            <a:off x="533400" y="2362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9" name="Rectangle 81"/>
          <p:cNvSpPr>
            <a:spLocks noChangeArrowheads="1"/>
          </p:cNvSpPr>
          <p:nvPr/>
        </p:nvSpPr>
        <p:spPr bwMode="auto">
          <a:xfrm>
            <a:off x="533400" y="2667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0" name="Rectangle 82"/>
          <p:cNvSpPr>
            <a:spLocks noChangeArrowheads="1"/>
          </p:cNvSpPr>
          <p:nvPr/>
        </p:nvSpPr>
        <p:spPr bwMode="auto">
          <a:xfrm>
            <a:off x="533400" y="2971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1" name="Rectangle 83"/>
          <p:cNvSpPr>
            <a:spLocks noChangeArrowheads="1"/>
          </p:cNvSpPr>
          <p:nvPr/>
        </p:nvSpPr>
        <p:spPr bwMode="auto">
          <a:xfrm>
            <a:off x="533400" y="1422400"/>
            <a:ext cx="8229600" cy="330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2" name="Rectangle 84"/>
          <p:cNvSpPr>
            <a:spLocks noChangeArrowheads="1"/>
          </p:cNvSpPr>
          <p:nvPr/>
        </p:nvSpPr>
        <p:spPr bwMode="auto">
          <a:xfrm>
            <a:off x="533400" y="762000"/>
            <a:ext cx="427038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3" name="Rectangle 85"/>
          <p:cNvSpPr>
            <a:spLocks noChangeArrowheads="1"/>
          </p:cNvSpPr>
          <p:nvPr/>
        </p:nvSpPr>
        <p:spPr bwMode="auto">
          <a:xfrm>
            <a:off x="5715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4" name="Rectangle 86"/>
          <p:cNvSpPr>
            <a:spLocks noChangeArrowheads="1"/>
          </p:cNvSpPr>
          <p:nvPr/>
        </p:nvSpPr>
        <p:spPr bwMode="auto">
          <a:xfrm>
            <a:off x="609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5" name="Rectangle 87"/>
          <p:cNvSpPr>
            <a:spLocks noChangeArrowheads="1"/>
          </p:cNvSpPr>
          <p:nvPr/>
        </p:nvSpPr>
        <p:spPr bwMode="auto">
          <a:xfrm>
            <a:off x="647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6" name="Rectangle 88"/>
          <p:cNvSpPr>
            <a:spLocks noChangeArrowheads="1"/>
          </p:cNvSpPr>
          <p:nvPr/>
        </p:nvSpPr>
        <p:spPr bwMode="auto">
          <a:xfrm>
            <a:off x="685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7" name="Rectangle 89"/>
          <p:cNvSpPr>
            <a:spLocks noChangeArrowheads="1"/>
          </p:cNvSpPr>
          <p:nvPr/>
        </p:nvSpPr>
        <p:spPr bwMode="auto">
          <a:xfrm>
            <a:off x="723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8" name="Rectangle 90"/>
          <p:cNvSpPr>
            <a:spLocks noChangeArrowheads="1"/>
          </p:cNvSpPr>
          <p:nvPr/>
        </p:nvSpPr>
        <p:spPr bwMode="auto">
          <a:xfrm>
            <a:off x="762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9" name="Rectangle 91"/>
          <p:cNvSpPr>
            <a:spLocks noChangeArrowheads="1"/>
          </p:cNvSpPr>
          <p:nvPr/>
        </p:nvSpPr>
        <p:spPr bwMode="auto">
          <a:xfrm>
            <a:off x="800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0" name="Rectangle 92"/>
          <p:cNvSpPr>
            <a:spLocks noChangeArrowheads="1"/>
          </p:cNvSpPr>
          <p:nvPr/>
        </p:nvSpPr>
        <p:spPr bwMode="auto">
          <a:xfrm>
            <a:off x="838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2" name="Rectangle 94"/>
          <p:cNvSpPr>
            <a:spLocks noChangeArrowheads="1"/>
          </p:cNvSpPr>
          <p:nvPr/>
        </p:nvSpPr>
        <p:spPr bwMode="auto">
          <a:xfrm>
            <a:off x="228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3" name="Rectangle 95"/>
          <p:cNvSpPr>
            <a:spLocks noChangeArrowheads="1"/>
          </p:cNvSpPr>
          <p:nvPr/>
        </p:nvSpPr>
        <p:spPr bwMode="auto">
          <a:xfrm>
            <a:off x="266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4" name="Rectangle 96"/>
          <p:cNvSpPr>
            <a:spLocks noChangeArrowheads="1"/>
          </p:cNvSpPr>
          <p:nvPr/>
        </p:nvSpPr>
        <p:spPr bwMode="auto">
          <a:xfrm>
            <a:off x="304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5" name="Rectangle 97"/>
          <p:cNvSpPr>
            <a:spLocks noChangeArrowheads="1"/>
          </p:cNvSpPr>
          <p:nvPr/>
        </p:nvSpPr>
        <p:spPr bwMode="auto">
          <a:xfrm>
            <a:off x="342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6" name="Rectangle 98"/>
          <p:cNvSpPr>
            <a:spLocks noChangeArrowheads="1"/>
          </p:cNvSpPr>
          <p:nvPr/>
        </p:nvSpPr>
        <p:spPr bwMode="auto">
          <a:xfrm>
            <a:off x="381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7" name="Rectangle 99"/>
          <p:cNvSpPr>
            <a:spLocks noChangeArrowheads="1"/>
          </p:cNvSpPr>
          <p:nvPr/>
        </p:nvSpPr>
        <p:spPr bwMode="auto">
          <a:xfrm>
            <a:off x="419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8" name="Rectangle 100"/>
          <p:cNvSpPr>
            <a:spLocks noChangeArrowheads="1"/>
          </p:cNvSpPr>
          <p:nvPr/>
        </p:nvSpPr>
        <p:spPr bwMode="auto">
          <a:xfrm>
            <a:off x="457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9" name="Rectangle 101"/>
          <p:cNvSpPr>
            <a:spLocks noChangeArrowheads="1"/>
          </p:cNvSpPr>
          <p:nvPr/>
        </p:nvSpPr>
        <p:spPr bwMode="auto">
          <a:xfrm>
            <a:off x="4953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0" name="Rectangle 102"/>
          <p:cNvSpPr>
            <a:spLocks noChangeArrowheads="1"/>
          </p:cNvSpPr>
          <p:nvPr/>
        </p:nvSpPr>
        <p:spPr bwMode="auto">
          <a:xfrm>
            <a:off x="5334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2" name="Rectangle 104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3" name="Rectangle 10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smtClean="0">
                <a:ea typeface="ＭＳ Ｐゴシック" charset="-128"/>
              </a:rPr>
              <a:t>Discretization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10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ep 20"/>
          <p:cNvGrpSpPr/>
          <p:nvPr/>
        </p:nvGrpSpPr>
        <p:grpSpPr>
          <a:xfrm>
            <a:off x="1422447" y="2098676"/>
            <a:ext cx="3911554" cy="3927428"/>
            <a:chOff x="1422447" y="2098676"/>
            <a:chExt cx="3911554" cy="3927428"/>
          </a:xfrm>
        </p:grpSpPr>
        <p:cxnSp>
          <p:nvCxnSpPr>
            <p:cNvPr id="7" name="Rechte verbindingslijn 6"/>
            <p:cNvCxnSpPr>
              <a:stCxn id="110" idx="4"/>
            </p:cNvCxnSpPr>
            <p:nvPr/>
          </p:nvCxnSpPr>
          <p:spPr>
            <a:xfrm flipH="1">
              <a:off x="5334000" y="2098676"/>
              <a:ext cx="1" cy="3006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 flipH="1">
              <a:off x="4953001" y="5105400"/>
              <a:ext cx="380999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H="1">
              <a:off x="4572000" y="5410200"/>
              <a:ext cx="3810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H="1">
              <a:off x="4216400" y="5729241"/>
              <a:ext cx="355600" cy="290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>
              <a:endCxn id="109" idx="3"/>
            </p:cNvCxnSpPr>
            <p:nvPr/>
          </p:nvCxnSpPr>
          <p:spPr>
            <a:xfrm flipH="1">
              <a:off x="1422447" y="6007100"/>
              <a:ext cx="2793953" cy="19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5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E3EB54B45C8B469EAB18F01D06EA8B" ma:contentTypeVersion="0" ma:contentTypeDescription="Create a new document." ma:contentTypeScope="" ma:versionID="9db5d5f7750c961d11795ba653a476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00FFE-8A4D-4FBE-A46D-2DE9A9E2A531}"/>
</file>

<file path=customXml/itemProps2.xml><?xml version="1.0" encoding="utf-8"?>
<ds:datastoreItem xmlns:ds="http://schemas.openxmlformats.org/officeDocument/2006/customXml" ds:itemID="{309AB72A-8DC3-40D7-A3A7-9D09026F679F}"/>
</file>

<file path=customXml/itemProps3.xml><?xml version="1.0" encoding="utf-8"?>
<ds:datastoreItem xmlns:ds="http://schemas.openxmlformats.org/officeDocument/2006/customXml" ds:itemID="{53763C8D-7A55-4BDD-BB12-80F779B0DD3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Diavoorstelling (4:3)</PresentationFormat>
  <Paragraphs>128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7" baseType="lpstr">
      <vt:lpstr>MS Gothic</vt:lpstr>
      <vt:lpstr>ＭＳ Ｐゴシック</vt:lpstr>
      <vt:lpstr>Arial</vt:lpstr>
      <vt:lpstr>Calibri</vt:lpstr>
      <vt:lpstr>Comic Sans MS</vt:lpstr>
      <vt:lpstr>Times New Roman</vt:lpstr>
      <vt:lpstr>Tw Cen MT Condensed Extra Bold</vt:lpstr>
      <vt:lpstr>Office-thema</vt:lpstr>
      <vt:lpstr>Robotics</vt:lpstr>
      <vt:lpstr>Making the robot more intelligent</vt:lpstr>
      <vt:lpstr>Learning goal</vt:lpstr>
      <vt:lpstr>Navigation</vt:lpstr>
      <vt:lpstr>Path Planning</vt:lpstr>
      <vt:lpstr>Workspace</vt:lpstr>
      <vt:lpstr>Problem</vt:lpstr>
      <vt:lpstr>Configuration space</vt:lpstr>
      <vt:lpstr>Discretization</vt:lpstr>
      <vt:lpstr>Problems</vt:lpstr>
      <vt:lpstr>costmap</vt:lpstr>
      <vt:lpstr>ROS Navigation stack</vt:lpstr>
      <vt:lpstr>ROS Navigation stack</vt:lpstr>
      <vt:lpstr>global_planner</vt:lpstr>
      <vt:lpstr>Example: Wavefront global planner</vt:lpstr>
      <vt:lpstr>local_planner</vt:lpstr>
      <vt:lpstr>DWA local planner</vt:lpstr>
      <vt:lpstr>Plug-in approach</vt:lpstr>
      <vt:lpstr>Advanced 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week 14</dc:title>
  <dc:creator>Eric</dc:creator>
  <cp:lastModifiedBy>Dortmans,Eric H.M.J.M.</cp:lastModifiedBy>
  <cp:revision>790</cp:revision>
  <dcterms:created xsi:type="dcterms:W3CDTF">2012-08-27T13:43:15Z</dcterms:created>
  <dcterms:modified xsi:type="dcterms:W3CDTF">2016-11-22T09:52:50Z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0x010100CCE3EB54B45C8B469EAB18F01D06EA8B</vt:lpwstr>
  </property>
</Properties>
</file>