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7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9" r:id="rId12"/>
    <p:sldId id="260" r:id="rId13"/>
    <p:sldId id="272" r:id="rId14"/>
    <p:sldId id="279" r:id="rId15"/>
    <p:sldId id="276" r:id="rId16"/>
    <p:sldId id="278" r:id="rId17"/>
    <p:sldId id="277" r:id="rId1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691" autoAdjust="0"/>
  </p:normalViewPr>
  <p:slideViewPr>
    <p:cSldViewPr>
      <p:cViewPr varScale="1">
        <p:scale>
          <a:sx n="72" d="100"/>
          <a:sy n="72" d="100"/>
        </p:scale>
        <p:origin x="-13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0E59-91FA-400F-9B65-5FF464248520}" type="datetimeFigureOut">
              <a:rPr lang="nl-NL" smtClean="0"/>
              <a:t>17-12-2012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C3C0-D75F-4D5F-9A90-96E4C18E7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77CC1E0E-7EDB-4A77-B3C7-3706E1C92B80}" type="slidenum">
              <a:rPr lang="en-US" sz="1200" b="0"/>
              <a:pPr eaLnBrk="1" hangingPunct="1"/>
              <a:t>2</a:t>
            </a:fld>
            <a:endParaRPr lang="en-US" sz="1200" b="0"/>
          </a:p>
        </p:txBody>
      </p:sp>
      <p:sp>
        <p:nvSpPr>
          <p:cNvPr id="155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437C9F9B-38A9-4117-9CAE-8825DAD63A43}" type="slidenum">
              <a:rPr lang="en-US" sz="1200" b="0"/>
              <a:pPr eaLnBrk="1" hangingPunct="1"/>
              <a:t>3</a:t>
            </a:fld>
            <a:endParaRPr lang="en-US" sz="1200" b="0"/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A640527D-E23F-4962-BA27-7EE17D7026BE}" type="slidenum">
              <a:rPr lang="en-US" sz="1200" b="0"/>
              <a:pPr eaLnBrk="1" hangingPunct="1"/>
              <a:t>4</a:t>
            </a:fld>
            <a:endParaRPr lang="en-US" sz="1200" b="0"/>
          </a:p>
        </p:txBody>
      </p:sp>
      <p:sp>
        <p:nvSpPr>
          <p:cNvPr id="144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9746598B-8623-4A98-8BBF-A457FC1E97D4}" type="slidenum">
              <a:rPr lang="en-US" sz="1200" b="0"/>
              <a:pPr eaLnBrk="1" hangingPunct="1"/>
              <a:t>5</a:t>
            </a:fld>
            <a:endParaRPr lang="en-US" sz="1200" b="0"/>
          </a:p>
        </p:txBody>
      </p:sp>
      <p:sp>
        <p:nvSpPr>
          <p:cNvPr id="145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556F2434-04CD-4E4E-81BF-7CCB3DD9CBFA}" type="slidenum">
              <a:rPr lang="en-US" sz="1200" b="0"/>
              <a:pPr eaLnBrk="1" hangingPunct="1"/>
              <a:t>6</a:t>
            </a:fld>
            <a:endParaRPr lang="en-US" sz="1200" b="0"/>
          </a:p>
        </p:txBody>
      </p:sp>
      <p:sp>
        <p:nvSpPr>
          <p:cNvPr id="146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995AC065-1FF9-47E8-85E1-EA846B8A83FE}" type="slidenum">
              <a:rPr lang="en-US" sz="1200" b="0"/>
              <a:pPr eaLnBrk="1" hangingPunct="1"/>
              <a:t>7</a:t>
            </a:fld>
            <a:endParaRPr lang="en-US" sz="1200" b="0"/>
          </a:p>
        </p:txBody>
      </p:sp>
      <p:sp>
        <p:nvSpPr>
          <p:cNvPr id="147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0DACB2B8-D55A-4CEA-BEEF-1E7D987979D3}" type="slidenum">
              <a:rPr lang="en-US" sz="1200" b="0"/>
              <a:pPr eaLnBrk="1" hangingPunct="1"/>
              <a:t>8</a:t>
            </a:fld>
            <a:endParaRPr lang="en-US" sz="1200" b="0"/>
          </a:p>
        </p:txBody>
      </p:sp>
      <p:sp>
        <p:nvSpPr>
          <p:cNvPr id="148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D2575C6D-2067-40A0-A763-0C0E131EE5C6}" type="slidenum">
              <a:rPr lang="en-US" sz="1200" b="0"/>
              <a:pPr eaLnBrk="1" hangingPunct="1"/>
              <a:t>9</a:t>
            </a:fld>
            <a:endParaRPr lang="en-US" sz="1200" b="0"/>
          </a:p>
        </p:txBody>
      </p:sp>
      <p:sp>
        <p:nvSpPr>
          <p:cNvPr id="149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66788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CFE9D5F7-CFEE-45C7-B323-E910D91C8F2C}" type="slidenum">
              <a:rPr lang="en-US" sz="1200" b="0"/>
              <a:pPr eaLnBrk="1" hangingPunct="1"/>
              <a:t>10</a:t>
            </a:fld>
            <a:endParaRPr lang="en-US" sz="1200" b="0"/>
          </a:p>
        </p:txBody>
      </p:sp>
      <p:sp>
        <p:nvSpPr>
          <p:cNvPr id="150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17-12-2012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17-12-2012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17-12-2012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B8DC1-E76F-4432-A84C-7D43BE684A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9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kst en illustr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9906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962400" cy="48006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llustratie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3962400" cy="4800600"/>
          </a:xfrm>
        </p:spPr>
        <p:txBody>
          <a:bodyPr/>
          <a:lstStyle/>
          <a:p>
            <a:pPr lvl="0"/>
            <a:endParaRPr lang="nl-NL" noProof="0" smtClean="0"/>
          </a:p>
        </p:txBody>
      </p:sp>
    </p:spTree>
    <p:extLst>
      <p:ext uri="{BB962C8B-B14F-4D97-AF65-F5344CB8AC3E}">
        <p14:creationId xmlns:p14="http://schemas.microsoft.com/office/powerpoint/2010/main" val="253244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17-12-2012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17-12-2012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17-12-2012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17-12-2012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17-12-2012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17-12-2012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17-12-2012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17-12-2012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17-12-2012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haviorbasedprogramming.net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Robotics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Week 16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44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Track Goal</a:t>
            </a:r>
            <a:endParaRPr lang="en-US" dirty="0" smtClean="0"/>
          </a:p>
        </p:txBody>
      </p:sp>
      <p:sp>
        <p:nvSpPr>
          <p:cNvPr id="44035" name="Text Box 37"/>
          <p:cNvSpPr txBox="1">
            <a:spLocks noChangeArrowheads="1"/>
          </p:cNvSpPr>
          <p:nvPr/>
        </p:nvSpPr>
        <p:spPr bwMode="auto">
          <a:xfrm>
            <a:off x="762000" y="5257800"/>
            <a:ext cx="7543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0"/>
              <a:t>The track goal behavior opens the ball gate and adjusts the motor differential to steer the robot towards the goal</a:t>
            </a:r>
          </a:p>
        </p:txBody>
      </p:sp>
      <p:grpSp>
        <p:nvGrpSpPr>
          <p:cNvPr id="44036" name="Group 38"/>
          <p:cNvGrpSpPr>
            <a:grpSpLocks/>
          </p:cNvGrpSpPr>
          <p:nvPr/>
        </p:nvGrpSpPr>
        <p:grpSpPr bwMode="auto">
          <a:xfrm>
            <a:off x="5105400" y="1870075"/>
            <a:ext cx="3505200" cy="1711325"/>
            <a:chOff x="815" y="1152"/>
            <a:chExt cx="4033" cy="1969"/>
          </a:xfrm>
        </p:grpSpPr>
        <p:sp>
          <p:nvSpPr>
            <p:cNvPr id="44081" name="Rectangle 39"/>
            <p:cNvSpPr>
              <a:spLocks noChangeArrowheads="1"/>
            </p:cNvSpPr>
            <p:nvPr/>
          </p:nvSpPr>
          <p:spPr bwMode="auto">
            <a:xfrm>
              <a:off x="816" y="1153"/>
              <a:ext cx="4032" cy="1872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44082" name="Line 40"/>
            <p:cNvSpPr>
              <a:spLocks noChangeShapeType="1"/>
            </p:cNvSpPr>
            <p:nvPr/>
          </p:nvSpPr>
          <p:spPr bwMode="auto">
            <a:xfrm rot="5400000">
              <a:off x="2831" y="-864"/>
              <a:ext cx="0" cy="4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grpSp>
          <p:nvGrpSpPr>
            <p:cNvPr id="44083" name="Group 41"/>
            <p:cNvGrpSpPr>
              <a:grpSpLocks/>
            </p:cNvGrpSpPr>
            <p:nvPr/>
          </p:nvGrpSpPr>
          <p:grpSpPr bwMode="auto">
            <a:xfrm>
              <a:off x="815" y="1153"/>
              <a:ext cx="4032" cy="1872"/>
              <a:chOff x="815" y="1248"/>
              <a:chExt cx="4032" cy="1872"/>
            </a:xfrm>
          </p:grpSpPr>
          <p:grpSp>
            <p:nvGrpSpPr>
              <p:cNvPr id="44092" name="Group 42"/>
              <p:cNvGrpSpPr>
                <a:grpSpLocks/>
              </p:cNvGrpSpPr>
              <p:nvPr/>
            </p:nvGrpSpPr>
            <p:grpSpPr bwMode="auto">
              <a:xfrm>
                <a:off x="960" y="1248"/>
                <a:ext cx="3744" cy="1872"/>
                <a:chOff x="960" y="1248"/>
                <a:chExt cx="3744" cy="1920"/>
              </a:xfrm>
            </p:grpSpPr>
            <p:sp>
              <p:nvSpPr>
                <p:cNvPr id="44105" name="Line 43"/>
                <p:cNvSpPr>
                  <a:spLocks noChangeShapeType="1"/>
                </p:cNvSpPr>
                <p:nvPr/>
              </p:nvSpPr>
              <p:spPr bwMode="auto">
                <a:xfrm>
                  <a:off x="96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06" name="Line 44"/>
                <p:cNvSpPr>
                  <a:spLocks noChangeShapeType="1"/>
                </p:cNvSpPr>
                <p:nvPr/>
              </p:nvSpPr>
              <p:spPr bwMode="auto">
                <a:xfrm>
                  <a:off x="110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07" name="Line 45"/>
                <p:cNvSpPr>
                  <a:spLocks noChangeShapeType="1"/>
                </p:cNvSpPr>
                <p:nvPr/>
              </p:nvSpPr>
              <p:spPr bwMode="auto">
                <a:xfrm>
                  <a:off x="124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08" name="Line 46"/>
                <p:cNvSpPr>
                  <a:spLocks noChangeShapeType="1"/>
                </p:cNvSpPr>
                <p:nvPr/>
              </p:nvSpPr>
              <p:spPr bwMode="auto">
                <a:xfrm>
                  <a:off x="139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09" name="Line 47"/>
                <p:cNvSpPr>
                  <a:spLocks noChangeShapeType="1"/>
                </p:cNvSpPr>
                <p:nvPr/>
              </p:nvSpPr>
              <p:spPr bwMode="auto">
                <a:xfrm>
                  <a:off x="153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10" name="Line 48"/>
                <p:cNvSpPr>
                  <a:spLocks noChangeShapeType="1"/>
                </p:cNvSpPr>
                <p:nvPr/>
              </p:nvSpPr>
              <p:spPr bwMode="auto">
                <a:xfrm>
                  <a:off x="168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11" name="Line 49"/>
                <p:cNvSpPr>
                  <a:spLocks noChangeShapeType="1"/>
                </p:cNvSpPr>
                <p:nvPr/>
              </p:nvSpPr>
              <p:spPr bwMode="auto">
                <a:xfrm>
                  <a:off x="182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12" name="Line 50"/>
                <p:cNvSpPr>
                  <a:spLocks noChangeShapeType="1"/>
                </p:cNvSpPr>
                <p:nvPr/>
              </p:nvSpPr>
              <p:spPr bwMode="auto">
                <a:xfrm>
                  <a:off x="196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13" name="Line 51"/>
                <p:cNvSpPr>
                  <a:spLocks noChangeShapeType="1"/>
                </p:cNvSpPr>
                <p:nvPr/>
              </p:nvSpPr>
              <p:spPr bwMode="auto">
                <a:xfrm>
                  <a:off x="211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14" name="Line 52"/>
                <p:cNvSpPr>
                  <a:spLocks noChangeShapeType="1"/>
                </p:cNvSpPr>
                <p:nvPr/>
              </p:nvSpPr>
              <p:spPr bwMode="auto">
                <a:xfrm>
                  <a:off x="225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15" name="Line 53"/>
                <p:cNvSpPr>
                  <a:spLocks noChangeShapeType="1"/>
                </p:cNvSpPr>
                <p:nvPr/>
              </p:nvSpPr>
              <p:spPr bwMode="auto">
                <a:xfrm>
                  <a:off x="240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16" name="Line 54"/>
                <p:cNvSpPr>
                  <a:spLocks noChangeShapeType="1"/>
                </p:cNvSpPr>
                <p:nvPr/>
              </p:nvSpPr>
              <p:spPr bwMode="auto">
                <a:xfrm>
                  <a:off x="254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17" name="Line 55"/>
                <p:cNvSpPr>
                  <a:spLocks noChangeShapeType="1"/>
                </p:cNvSpPr>
                <p:nvPr/>
              </p:nvSpPr>
              <p:spPr bwMode="auto">
                <a:xfrm>
                  <a:off x="268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18" name="Line 56"/>
                <p:cNvSpPr>
                  <a:spLocks noChangeShapeType="1"/>
                </p:cNvSpPr>
                <p:nvPr/>
              </p:nvSpPr>
              <p:spPr bwMode="auto">
                <a:xfrm>
                  <a:off x="283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19" name="Line 57"/>
                <p:cNvSpPr>
                  <a:spLocks noChangeShapeType="1"/>
                </p:cNvSpPr>
                <p:nvPr/>
              </p:nvSpPr>
              <p:spPr bwMode="auto">
                <a:xfrm>
                  <a:off x="297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20" name="Line 58"/>
                <p:cNvSpPr>
                  <a:spLocks noChangeShapeType="1"/>
                </p:cNvSpPr>
                <p:nvPr/>
              </p:nvSpPr>
              <p:spPr bwMode="auto">
                <a:xfrm>
                  <a:off x="312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21" name="Line 59"/>
                <p:cNvSpPr>
                  <a:spLocks noChangeShapeType="1"/>
                </p:cNvSpPr>
                <p:nvPr/>
              </p:nvSpPr>
              <p:spPr bwMode="auto">
                <a:xfrm>
                  <a:off x="326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22" name="Line 60"/>
                <p:cNvSpPr>
                  <a:spLocks noChangeShapeType="1"/>
                </p:cNvSpPr>
                <p:nvPr/>
              </p:nvSpPr>
              <p:spPr bwMode="auto">
                <a:xfrm>
                  <a:off x="340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23" name="Line 61"/>
                <p:cNvSpPr>
                  <a:spLocks noChangeShapeType="1"/>
                </p:cNvSpPr>
                <p:nvPr/>
              </p:nvSpPr>
              <p:spPr bwMode="auto">
                <a:xfrm>
                  <a:off x="355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24" name="Line 62"/>
                <p:cNvSpPr>
                  <a:spLocks noChangeShapeType="1"/>
                </p:cNvSpPr>
                <p:nvPr/>
              </p:nvSpPr>
              <p:spPr bwMode="auto">
                <a:xfrm>
                  <a:off x="369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25" name="Line 63"/>
                <p:cNvSpPr>
                  <a:spLocks noChangeShapeType="1"/>
                </p:cNvSpPr>
                <p:nvPr/>
              </p:nvSpPr>
              <p:spPr bwMode="auto">
                <a:xfrm>
                  <a:off x="384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26" name="Line 64"/>
                <p:cNvSpPr>
                  <a:spLocks noChangeShapeType="1"/>
                </p:cNvSpPr>
                <p:nvPr/>
              </p:nvSpPr>
              <p:spPr bwMode="auto">
                <a:xfrm>
                  <a:off x="398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27" name="Line 65"/>
                <p:cNvSpPr>
                  <a:spLocks noChangeShapeType="1"/>
                </p:cNvSpPr>
                <p:nvPr/>
              </p:nvSpPr>
              <p:spPr bwMode="auto">
                <a:xfrm>
                  <a:off x="412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28" name="Line 66"/>
                <p:cNvSpPr>
                  <a:spLocks noChangeShapeType="1"/>
                </p:cNvSpPr>
                <p:nvPr/>
              </p:nvSpPr>
              <p:spPr bwMode="auto">
                <a:xfrm>
                  <a:off x="427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29" name="Line 67"/>
                <p:cNvSpPr>
                  <a:spLocks noChangeShapeType="1"/>
                </p:cNvSpPr>
                <p:nvPr/>
              </p:nvSpPr>
              <p:spPr bwMode="auto">
                <a:xfrm>
                  <a:off x="441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30" name="Line 68"/>
                <p:cNvSpPr>
                  <a:spLocks noChangeShapeType="1"/>
                </p:cNvSpPr>
                <p:nvPr/>
              </p:nvSpPr>
              <p:spPr bwMode="auto">
                <a:xfrm>
                  <a:off x="456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4131" name="Line 69"/>
                <p:cNvSpPr>
                  <a:spLocks noChangeShapeType="1"/>
                </p:cNvSpPr>
                <p:nvPr/>
              </p:nvSpPr>
              <p:spPr bwMode="auto">
                <a:xfrm>
                  <a:off x="470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</p:grpSp>
          <p:sp>
            <p:nvSpPr>
              <p:cNvPr id="44093" name="Line 70"/>
              <p:cNvSpPr>
                <a:spLocks noChangeShapeType="1"/>
              </p:cNvSpPr>
              <p:nvPr/>
            </p:nvSpPr>
            <p:spPr bwMode="auto">
              <a:xfrm rot="5400000">
                <a:off x="2831" y="-62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4094" name="Line 71"/>
              <p:cNvSpPr>
                <a:spLocks noChangeShapeType="1"/>
              </p:cNvSpPr>
              <p:nvPr/>
            </p:nvSpPr>
            <p:spPr bwMode="auto">
              <a:xfrm rot="5400000">
                <a:off x="2831" y="-481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4095" name="Line 72"/>
              <p:cNvSpPr>
                <a:spLocks noChangeShapeType="1"/>
              </p:cNvSpPr>
              <p:nvPr/>
            </p:nvSpPr>
            <p:spPr bwMode="auto">
              <a:xfrm rot="5400000">
                <a:off x="2831" y="-337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4096" name="Line 73"/>
              <p:cNvSpPr>
                <a:spLocks noChangeShapeType="1"/>
              </p:cNvSpPr>
              <p:nvPr/>
            </p:nvSpPr>
            <p:spPr bwMode="auto">
              <a:xfrm rot="5400000">
                <a:off x="2831" y="-193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4097" name="Line 74"/>
              <p:cNvSpPr>
                <a:spLocks noChangeShapeType="1"/>
              </p:cNvSpPr>
              <p:nvPr/>
            </p:nvSpPr>
            <p:spPr bwMode="auto">
              <a:xfrm rot="5400000">
                <a:off x="2831" y="-4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4098" name="Line 75"/>
              <p:cNvSpPr>
                <a:spLocks noChangeShapeType="1"/>
              </p:cNvSpPr>
              <p:nvPr/>
            </p:nvSpPr>
            <p:spPr bwMode="auto">
              <a:xfrm rot="5400000">
                <a:off x="2831" y="9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4099" name="Line 76"/>
              <p:cNvSpPr>
                <a:spLocks noChangeShapeType="1"/>
              </p:cNvSpPr>
              <p:nvPr/>
            </p:nvSpPr>
            <p:spPr bwMode="auto">
              <a:xfrm rot="5400000">
                <a:off x="2831" y="23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4100" name="Line 77"/>
              <p:cNvSpPr>
                <a:spLocks noChangeShapeType="1"/>
              </p:cNvSpPr>
              <p:nvPr/>
            </p:nvSpPr>
            <p:spPr bwMode="auto">
              <a:xfrm rot="5400000">
                <a:off x="2831" y="383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4101" name="Line 78"/>
              <p:cNvSpPr>
                <a:spLocks noChangeShapeType="1"/>
              </p:cNvSpPr>
              <p:nvPr/>
            </p:nvSpPr>
            <p:spPr bwMode="auto">
              <a:xfrm rot="5400000">
                <a:off x="2831" y="527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4102" name="Line 79"/>
              <p:cNvSpPr>
                <a:spLocks noChangeShapeType="1"/>
              </p:cNvSpPr>
              <p:nvPr/>
            </p:nvSpPr>
            <p:spPr bwMode="auto">
              <a:xfrm rot="5400000">
                <a:off x="2831" y="671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4103" name="Line 80"/>
              <p:cNvSpPr>
                <a:spLocks noChangeShapeType="1"/>
              </p:cNvSpPr>
              <p:nvPr/>
            </p:nvSpPr>
            <p:spPr bwMode="auto">
              <a:xfrm rot="5400000">
                <a:off x="2831" y="81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4104" name="Line 81"/>
              <p:cNvSpPr>
                <a:spLocks noChangeShapeType="1"/>
              </p:cNvSpPr>
              <p:nvPr/>
            </p:nvSpPr>
            <p:spPr bwMode="auto">
              <a:xfrm rot="5400000">
                <a:off x="2831" y="95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44084" name="Line 82"/>
            <p:cNvSpPr>
              <a:spLocks noChangeShapeType="1"/>
            </p:cNvSpPr>
            <p:nvPr/>
          </p:nvSpPr>
          <p:spPr bwMode="auto">
            <a:xfrm>
              <a:off x="1536" y="1771"/>
              <a:ext cx="0" cy="1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4085" name="Line 83"/>
            <p:cNvSpPr>
              <a:spLocks noChangeShapeType="1"/>
            </p:cNvSpPr>
            <p:nvPr/>
          </p:nvSpPr>
          <p:spPr bwMode="auto">
            <a:xfrm>
              <a:off x="2256" y="1729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4086" name="Freeform 84"/>
            <p:cNvSpPr>
              <a:spLocks/>
            </p:cNvSpPr>
            <p:nvPr/>
          </p:nvSpPr>
          <p:spPr bwMode="auto">
            <a:xfrm>
              <a:off x="2400" y="2161"/>
              <a:ext cx="720" cy="432"/>
            </a:xfrm>
            <a:custGeom>
              <a:avLst/>
              <a:gdLst>
                <a:gd name="T0" fmla="*/ 0 w 720"/>
                <a:gd name="T1" fmla="*/ 432 h 432"/>
                <a:gd name="T2" fmla="*/ 0 w 720"/>
                <a:gd name="T3" fmla="*/ 0 h 432"/>
                <a:gd name="T4" fmla="*/ 720 w 720"/>
                <a:gd name="T5" fmla="*/ 0 h 432"/>
                <a:gd name="T6" fmla="*/ 0 w 72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432">
                  <a:moveTo>
                    <a:pt x="0" y="43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4087" name="Freeform 85"/>
            <p:cNvSpPr>
              <a:spLocks/>
            </p:cNvSpPr>
            <p:nvPr/>
          </p:nvSpPr>
          <p:spPr bwMode="auto">
            <a:xfrm flipH="1">
              <a:off x="3552" y="1729"/>
              <a:ext cx="720" cy="432"/>
            </a:xfrm>
            <a:custGeom>
              <a:avLst/>
              <a:gdLst>
                <a:gd name="T0" fmla="*/ 0 w 720"/>
                <a:gd name="T1" fmla="*/ 432 h 432"/>
                <a:gd name="T2" fmla="*/ 0 w 720"/>
                <a:gd name="T3" fmla="*/ 0 h 432"/>
                <a:gd name="T4" fmla="*/ 720 w 720"/>
                <a:gd name="T5" fmla="*/ 0 h 432"/>
                <a:gd name="T6" fmla="*/ 0 w 72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432">
                  <a:moveTo>
                    <a:pt x="0" y="43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4088" name="Line 86"/>
            <p:cNvSpPr>
              <a:spLocks noChangeShapeType="1"/>
            </p:cNvSpPr>
            <p:nvPr/>
          </p:nvSpPr>
          <p:spPr bwMode="auto">
            <a:xfrm>
              <a:off x="3120" y="2929"/>
              <a:ext cx="0" cy="192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4089" name="Line 87"/>
            <p:cNvSpPr>
              <a:spLocks noChangeShapeType="1"/>
            </p:cNvSpPr>
            <p:nvPr/>
          </p:nvSpPr>
          <p:spPr bwMode="auto">
            <a:xfrm>
              <a:off x="3552" y="2929"/>
              <a:ext cx="0" cy="192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4090" name="Line 88"/>
            <p:cNvSpPr>
              <a:spLocks noChangeShapeType="1"/>
            </p:cNvSpPr>
            <p:nvPr/>
          </p:nvSpPr>
          <p:spPr bwMode="auto">
            <a:xfrm>
              <a:off x="3120" y="3025"/>
              <a:ext cx="43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4091" name="Oval 89"/>
            <p:cNvSpPr>
              <a:spLocks noChangeArrowheads="1"/>
            </p:cNvSpPr>
            <p:nvPr/>
          </p:nvSpPr>
          <p:spPr bwMode="auto">
            <a:xfrm>
              <a:off x="1056" y="2689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</p:grpSp>
      <p:sp>
        <p:nvSpPr>
          <p:cNvPr id="44037" name="Line 90"/>
          <p:cNvSpPr>
            <a:spLocks noChangeShapeType="1"/>
          </p:cNvSpPr>
          <p:nvPr/>
        </p:nvSpPr>
        <p:spPr bwMode="auto">
          <a:xfrm flipV="1">
            <a:off x="5353050" y="1876425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38" name="Freeform 91"/>
          <p:cNvSpPr>
            <a:spLocks/>
          </p:cNvSpPr>
          <p:nvPr/>
        </p:nvSpPr>
        <p:spPr bwMode="auto">
          <a:xfrm>
            <a:off x="5334000" y="2057400"/>
            <a:ext cx="1524000" cy="152400"/>
          </a:xfrm>
          <a:custGeom>
            <a:avLst/>
            <a:gdLst>
              <a:gd name="T0" fmla="*/ 0 w 1152"/>
              <a:gd name="T1" fmla="*/ 36576 h 200"/>
              <a:gd name="T2" fmla="*/ 889000 w 1152"/>
              <a:gd name="T3" fmla="*/ 146304 h 200"/>
              <a:gd name="T4" fmla="*/ 1524000 w 1152"/>
              <a:gd name="T5" fmla="*/ 0 h 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200">
                <a:moveTo>
                  <a:pt x="0" y="48"/>
                </a:moveTo>
                <a:cubicBezTo>
                  <a:pt x="240" y="124"/>
                  <a:pt x="480" y="200"/>
                  <a:pt x="672" y="192"/>
                </a:cubicBezTo>
                <a:cubicBezTo>
                  <a:pt x="864" y="184"/>
                  <a:pt x="1008" y="92"/>
                  <a:pt x="1152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39" name="Freeform 92"/>
          <p:cNvSpPr>
            <a:spLocks/>
          </p:cNvSpPr>
          <p:nvPr/>
        </p:nvSpPr>
        <p:spPr bwMode="auto">
          <a:xfrm>
            <a:off x="6810375" y="1968500"/>
            <a:ext cx="533400" cy="88900"/>
          </a:xfrm>
          <a:custGeom>
            <a:avLst/>
            <a:gdLst>
              <a:gd name="T0" fmla="*/ 0 w 336"/>
              <a:gd name="T1" fmla="*/ 88900 h 56"/>
              <a:gd name="T2" fmla="*/ 304800 w 336"/>
              <a:gd name="T3" fmla="*/ 12700 h 56"/>
              <a:gd name="T4" fmla="*/ 533400 w 336"/>
              <a:gd name="T5" fmla="*/ 12700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56">
                <a:moveTo>
                  <a:pt x="0" y="56"/>
                </a:moveTo>
                <a:cubicBezTo>
                  <a:pt x="68" y="36"/>
                  <a:pt x="136" y="16"/>
                  <a:pt x="192" y="8"/>
                </a:cubicBezTo>
                <a:cubicBezTo>
                  <a:pt x="248" y="0"/>
                  <a:pt x="292" y="4"/>
                  <a:pt x="336" y="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40" name="Line 93"/>
          <p:cNvSpPr>
            <a:spLocks noChangeShapeType="1"/>
          </p:cNvSpPr>
          <p:nvPr/>
        </p:nvSpPr>
        <p:spPr bwMode="auto">
          <a:xfrm>
            <a:off x="7315200" y="1981200"/>
            <a:ext cx="1295400" cy="92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41" name="Line 94"/>
          <p:cNvSpPr>
            <a:spLocks noChangeShapeType="1"/>
          </p:cNvSpPr>
          <p:nvPr/>
        </p:nvSpPr>
        <p:spPr bwMode="auto">
          <a:xfrm flipH="1">
            <a:off x="8382000" y="2057400"/>
            <a:ext cx="762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42" name="Line 95"/>
          <p:cNvSpPr>
            <a:spLocks noChangeShapeType="1"/>
          </p:cNvSpPr>
          <p:nvPr/>
        </p:nvSpPr>
        <p:spPr bwMode="auto">
          <a:xfrm flipH="1">
            <a:off x="8001000" y="2819400"/>
            <a:ext cx="3810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43" name="Line 100"/>
          <p:cNvSpPr>
            <a:spLocks noChangeShapeType="1"/>
          </p:cNvSpPr>
          <p:nvPr/>
        </p:nvSpPr>
        <p:spPr bwMode="auto">
          <a:xfrm flipH="1">
            <a:off x="7315200" y="3136900"/>
            <a:ext cx="669925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44" name="Rectangle 102"/>
          <p:cNvSpPr>
            <a:spLocks noChangeArrowheads="1"/>
          </p:cNvSpPr>
          <p:nvPr/>
        </p:nvSpPr>
        <p:spPr bwMode="auto">
          <a:xfrm>
            <a:off x="1730375" y="4297363"/>
            <a:ext cx="1273175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Cruise</a:t>
            </a:r>
          </a:p>
        </p:txBody>
      </p:sp>
      <p:sp>
        <p:nvSpPr>
          <p:cNvPr id="44045" name="Rectangle 103"/>
          <p:cNvSpPr>
            <a:spLocks noChangeArrowheads="1"/>
          </p:cNvSpPr>
          <p:nvPr/>
        </p:nvSpPr>
        <p:spPr bwMode="auto">
          <a:xfrm>
            <a:off x="1730375" y="3789363"/>
            <a:ext cx="12731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Avoid</a:t>
            </a:r>
          </a:p>
        </p:txBody>
      </p:sp>
      <p:sp>
        <p:nvSpPr>
          <p:cNvPr id="44046" name="Rectangle 104"/>
          <p:cNvSpPr>
            <a:spLocks noChangeArrowheads="1"/>
          </p:cNvSpPr>
          <p:nvPr/>
        </p:nvSpPr>
        <p:spPr bwMode="auto">
          <a:xfrm>
            <a:off x="1730375" y="3276600"/>
            <a:ext cx="12731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Escape</a:t>
            </a:r>
          </a:p>
        </p:txBody>
      </p:sp>
      <p:sp>
        <p:nvSpPr>
          <p:cNvPr id="44047" name="Rectangle 105"/>
          <p:cNvSpPr>
            <a:spLocks noChangeArrowheads="1"/>
          </p:cNvSpPr>
          <p:nvPr/>
        </p:nvSpPr>
        <p:spPr bwMode="auto">
          <a:xfrm>
            <a:off x="1730375" y="2770188"/>
            <a:ext cx="1273175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Track Ball</a:t>
            </a:r>
          </a:p>
        </p:txBody>
      </p:sp>
      <p:sp>
        <p:nvSpPr>
          <p:cNvPr id="44048" name="Rectangle 106"/>
          <p:cNvSpPr>
            <a:spLocks noChangeArrowheads="1"/>
          </p:cNvSpPr>
          <p:nvPr/>
        </p:nvSpPr>
        <p:spPr bwMode="auto">
          <a:xfrm>
            <a:off x="1730375" y="2262188"/>
            <a:ext cx="12731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Hold Ball</a:t>
            </a:r>
          </a:p>
        </p:txBody>
      </p:sp>
      <p:sp>
        <p:nvSpPr>
          <p:cNvPr id="44049" name="Rectangle 107"/>
          <p:cNvSpPr>
            <a:spLocks noChangeArrowheads="1"/>
          </p:cNvSpPr>
          <p:nvPr/>
        </p:nvSpPr>
        <p:spPr bwMode="auto">
          <a:xfrm>
            <a:off x="1730375" y="1752600"/>
            <a:ext cx="12731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Track Goal</a:t>
            </a:r>
          </a:p>
        </p:txBody>
      </p:sp>
      <p:sp>
        <p:nvSpPr>
          <p:cNvPr id="44050" name="Line 108"/>
          <p:cNvSpPr>
            <a:spLocks noChangeShapeType="1"/>
          </p:cNvSpPr>
          <p:nvPr/>
        </p:nvSpPr>
        <p:spPr bwMode="auto">
          <a:xfrm>
            <a:off x="1358900" y="39798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51" name="Line 109"/>
          <p:cNvSpPr>
            <a:spLocks noChangeShapeType="1"/>
          </p:cNvSpPr>
          <p:nvPr/>
        </p:nvSpPr>
        <p:spPr bwMode="auto">
          <a:xfrm>
            <a:off x="1358900" y="3470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52" name="Line 110"/>
          <p:cNvSpPr>
            <a:spLocks noChangeShapeType="1"/>
          </p:cNvSpPr>
          <p:nvPr/>
        </p:nvSpPr>
        <p:spPr bwMode="auto">
          <a:xfrm>
            <a:off x="1358900" y="2962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53" name="Line 111"/>
          <p:cNvSpPr>
            <a:spLocks noChangeShapeType="1"/>
          </p:cNvSpPr>
          <p:nvPr/>
        </p:nvSpPr>
        <p:spPr bwMode="auto">
          <a:xfrm>
            <a:off x="1358900" y="23891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54" name="Line 112"/>
          <p:cNvSpPr>
            <a:spLocks noChangeShapeType="1"/>
          </p:cNvSpPr>
          <p:nvPr/>
        </p:nvSpPr>
        <p:spPr bwMode="auto">
          <a:xfrm>
            <a:off x="1447800" y="1885950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55" name="Line 113"/>
          <p:cNvSpPr>
            <a:spLocks noChangeShapeType="1"/>
          </p:cNvSpPr>
          <p:nvPr/>
        </p:nvSpPr>
        <p:spPr bwMode="auto">
          <a:xfrm>
            <a:off x="1538288" y="2047875"/>
            <a:ext cx="0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56" name="Line 114"/>
          <p:cNvSpPr>
            <a:spLocks noChangeShapeType="1"/>
          </p:cNvSpPr>
          <p:nvPr/>
        </p:nvSpPr>
        <p:spPr bwMode="auto">
          <a:xfrm>
            <a:off x="1538288" y="2286000"/>
            <a:ext cx="0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57" name="Text Box 115"/>
          <p:cNvSpPr txBox="1">
            <a:spLocks noChangeArrowheads="1"/>
          </p:cNvSpPr>
          <p:nvPr/>
        </p:nvSpPr>
        <p:spPr bwMode="auto">
          <a:xfrm>
            <a:off x="479425" y="3778250"/>
            <a:ext cx="884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600" b="0"/>
              <a:t>Infrared</a:t>
            </a:r>
          </a:p>
        </p:txBody>
      </p:sp>
      <p:sp>
        <p:nvSpPr>
          <p:cNvPr id="44058" name="Text Box 116"/>
          <p:cNvSpPr txBox="1">
            <a:spLocks noChangeArrowheads="1"/>
          </p:cNvSpPr>
          <p:nvPr/>
        </p:nvSpPr>
        <p:spPr bwMode="auto">
          <a:xfrm>
            <a:off x="649288" y="3276600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600" b="0"/>
              <a:t>Bump</a:t>
            </a:r>
          </a:p>
        </p:txBody>
      </p:sp>
      <p:sp>
        <p:nvSpPr>
          <p:cNvPr id="44059" name="Text Box 117"/>
          <p:cNvSpPr txBox="1">
            <a:spLocks noChangeArrowheads="1"/>
          </p:cNvSpPr>
          <p:nvPr/>
        </p:nvSpPr>
        <p:spPr bwMode="auto">
          <a:xfrm>
            <a:off x="457200" y="2743200"/>
            <a:ext cx="90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600" b="0"/>
              <a:t>Camera</a:t>
            </a:r>
          </a:p>
        </p:txBody>
      </p:sp>
      <p:sp>
        <p:nvSpPr>
          <p:cNvPr id="44060" name="Text Box 118"/>
          <p:cNvSpPr txBox="1">
            <a:spLocks noChangeArrowheads="1"/>
          </p:cNvSpPr>
          <p:nvPr/>
        </p:nvSpPr>
        <p:spPr bwMode="auto">
          <a:xfrm>
            <a:off x="647700" y="2057400"/>
            <a:ext cx="7826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600" b="0"/>
              <a:t>Ball </a:t>
            </a:r>
          </a:p>
          <a:p>
            <a:pPr algn="r" eaLnBrk="1" hangingPunct="1"/>
            <a:r>
              <a:rPr lang="en-US" sz="1600" b="0"/>
              <a:t>Switch</a:t>
            </a:r>
          </a:p>
        </p:txBody>
      </p:sp>
      <p:sp>
        <p:nvSpPr>
          <p:cNvPr id="44061" name="Line 119"/>
          <p:cNvSpPr>
            <a:spLocks noChangeShapeType="1"/>
          </p:cNvSpPr>
          <p:nvPr/>
        </p:nvSpPr>
        <p:spPr bwMode="auto">
          <a:xfrm>
            <a:off x="3048000" y="4495800"/>
            <a:ext cx="28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62" name="Line 120"/>
          <p:cNvSpPr>
            <a:spLocks noChangeShapeType="1"/>
          </p:cNvSpPr>
          <p:nvPr/>
        </p:nvSpPr>
        <p:spPr bwMode="auto">
          <a:xfrm>
            <a:off x="3048000" y="1905000"/>
            <a:ext cx="74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63" name="Line 121"/>
          <p:cNvSpPr>
            <a:spLocks noChangeShapeType="1"/>
          </p:cNvSpPr>
          <p:nvPr/>
        </p:nvSpPr>
        <p:spPr bwMode="auto">
          <a:xfrm>
            <a:off x="3048000" y="2971800"/>
            <a:ext cx="512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64" name="Line 122"/>
          <p:cNvSpPr>
            <a:spLocks noChangeShapeType="1"/>
          </p:cNvSpPr>
          <p:nvPr/>
        </p:nvSpPr>
        <p:spPr bwMode="auto">
          <a:xfrm>
            <a:off x="3048000" y="3962400"/>
            <a:ext cx="969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65" name="Line 123"/>
          <p:cNvSpPr>
            <a:spLocks noChangeShapeType="1"/>
          </p:cNvSpPr>
          <p:nvPr/>
        </p:nvSpPr>
        <p:spPr bwMode="auto">
          <a:xfrm>
            <a:off x="3048000" y="3429000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66" name="Text Box 124"/>
          <p:cNvSpPr txBox="1">
            <a:spLocks noChangeArrowheads="1"/>
          </p:cNvSpPr>
          <p:nvPr/>
        </p:nvSpPr>
        <p:spPr bwMode="auto">
          <a:xfrm>
            <a:off x="4833938" y="4757738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0"/>
              <a:t>Motors</a:t>
            </a:r>
          </a:p>
        </p:txBody>
      </p:sp>
      <p:sp>
        <p:nvSpPr>
          <p:cNvPr id="44067" name="Line 125"/>
          <p:cNvSpPr>
            <a:spLocks noChangeShapeType="1"/>
          </p:cNvSpPr>
          <p:nvPr/>
        </p:nvSpPr>
        <p:spPr bwMode="auto">
          <a:xfrm>
            <a:off x="1541463" y="20383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68" name="Line 126"/>
          <p:cNvSpPr>
            <a:spLocks noChangeShapeType="1"/>
          </p:cNvSpPr>
          <p:nvPr/>
        </p:nvSpPr>
        <p:spPr bwMode="auto">
          <a:xfrm>
            <a:off x="1447800" y="18859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69" name="Rectangle 127"/>
          <p:cNvSpPr>
            <a:spLocks noChangeArrowheads="1"/>
          </p:cNvSpPr>
          <p:nvPr/>
        </p:nvSpPr>
        <p:spPr bwMode="auto">
          <a:xfrm>
            <a:off x="3179763" y="4722813"/>
            <a:ext cx="1219200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Arbiter</a:t>
            </a:r>
          </a:p>
        </p:txBody>
      </p:sp>
      <p:sp>
        <p:nvSpPr>
          <p:cNvPr id="44070" name="Line 128"/>
          <p:cNvSpPr>
            <a:spLocks noChangeShapeType="1"/>
          </p:cNvSpPr>
          <p:nvPr/>
        </p:nvSpPr>
        <p:spPr bwMode="auto">
          <a:xfrm>
            <a:off x="4398963" y="49101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71" name="Line 129"/>
          <p:cNvSpPr>
            <a:spLocks noChangeShapeType="1"/>
          </p:cNvSpPr>
          <p:nvPr/>
        </p:nvSpPr>
        <p:spPr bwMode="auto">
          <a:xfrm>
            <a:off x="3332163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44072" name="Line 130"/>
          <p:cNvSpPr>
            <a:spLocks noChangeShapeType="1"/>
          </p:cNvSpPr>
          <p:nvPr/>
        </p:nvSpPr>
        <p:spPr bwMode="auto">
          <a:xfrm>
            <a:off x="3560763" y="2971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44073" name="Line 131"/>
          <p:cNvSpPr>
            <a:spLocks noChangeShapeType="1"/>
          </p:cNvSpPr>
          <p:nvPr/>
        </p:nvSpPr>
        <p:spPr bwMode="auto">
          <a:xfrm>
            <a:off x="3789363" y="1905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44074" name="Line 132"/>
          <p:cNvSpPr>
            <a:spLocks noChangeShapeType="1"/>
          </p:cNvSpPr>
          <p:nvPr/>
        </p:nvSpPr>
        <p:spPr bwMode="auto">
          <a:xfrm>
            <a:off x="4017963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44075" name="Line 133"/>
          <p:cNvSpPr>
            <a:spLocks noChangeShapeType="1"/>
          </p:cNvSpPr>
          <p:nvPr/>
        </p:nvSpPr>
        <p:spPr bwMode="auto">
          <a:xfrm>
            <a:off x="4246563" y="3429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44076" name="Line 134"/>
          <p:cNvSpPr>
            <a:spLocks noChangeShapeType="1"/>
          </p:cNvSpPr>
          <p:nvPr/>
        </p:nvSpPr>
        <p:spPr bwMode="auto">
          <a:xfrm flipV="1">
            <a:off x="3048000" y="23622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4077" name="Line 135"/>
          <p:cNvSpPr>
            <a:spLocks noChangeShapeType="1"/>
          </p:cNvSpPr>
          <p:nvPr/>
        </p:nvSpPr>
        <p:spPr bwMode="auto">
          <a:xfrm>
            <a:off x="3048000" y="19812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44078" name="Line 136"/>
          <p:cNvSpPr>
            <a:spLocks noChangeShapeType="1"/>
          </p:cNvSpPr>
          <p:nvPr/>
        </p:nvSpPr>
        <p:spPr bwMode="auto">
          <a:xfrm>
            <a:off x="4452938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44079" name="Rectangle 137"/>
          <p:cNvSpPr>
            <a:spLocks noChangeArrowheads="1"/>
          </p:cNvSpPr>
          <p:nvPr/>
        </p:nvSpPr>
        <p:spPr bwMode="auto">
          <a:xfrm>
            <a:off x="4038600" y="2057400"/>
            <a:ext cx="838200" cy="382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Arb</a:t>
            </a:r>
          </a:p>
        </p:txBody>
      </p:sp>
      <p:sp>
        <p:nvSpPr>
          <p:cNvPr id="44080" name="Text Box 138"/>
          <p:cNvSpPr txBox="1">
            <a:spLocks noChangeArrowheads="1"/>
          </p:cNvSpPr>
          <p:nvPr/>
        </p:nvSpPr>
        <p:spPr bwMode="auto">
          <a:xfrm>
            <a:off x="3886200" y="27432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0"/>
              <a:t>Ball Gate</a:t>
            </a:r>
          </a:p>
        </p:txBody>
      </p:sp>
    </p:spTree>
    <p:extLst>
      <p:ext uri="{BB962C8B-B14F-4D97-AF65-F5344CB8AC3E}">
        <p14:creationId xmlns:p14="http://schemas.microsoft.com/office/powerpoint/2010/main" val="38564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 of </a:t>
            </a:r>
            <a:r>
              <a:rPr lang="nl-NL" dirty="0" err="1" smtClean="0"/>
              <a:t>Behaviors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b="1" dirty="0" err="1" smtClean="0"/>
              <a:t>Ballistic</a:t>
            </a:r>
            <a:r>
              <a:rPr lang="nl-NL" dirty="0" smtClean="0"/>
              <a:t>: “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triggered</a:t>
            </a:r>
            <a:r>
              <a:rPr lang="nl-NL" dirty="0" smtClean="0"/>
              <a:t> do </a:t>
            </a:r>
            <a:r>
              <a:rPr lang="nl-NL" dirty="0" err="1" smtClean="0"/>
              <a:t>once</a:t>
            </a:r>
            <a:r>
              <a:rPr lang="nl-NL" dirty="0" smtClean="0"/>
              <a:t>”</a:t>
            </a:r>
          </a:p>
          <a:p>
            <a:pPr lvl="1"/>
            <a:r>
              <a:rPr lang="nl-NL" dirty="0" smtClean="0"/>
              <a:t>Escape (</a:t>
            </a:r>
            <a:r>
              <a:rPr lang="nl-NL" dirty="0" err="1" smtClean="0"/>
              <a:t>collision</a:t>
            </a:r>
            <a:r>
              <a:rPr lang="nl-NL" dirty="0" smtClean="0"/>
              <a:t>)</a:t>
            </a:r>
            <a:endParaRPr lang="nl-NL" dirty="0" smtClean="0"/>
          </a:p>
          <a:p>
            <a:pPr lvl="1"/>
            <a:r>
              <a:rPr lang="nl-NL" dirty="0" err="1" smtClean="0"/>
              <a:t>Shoot</a:t>
            </a:r>
            <a:endParaRPr lang="nl-NL" dirty="0"/>
          </a:p>
          <a:p>
            <a:pPr lvl="1"/>
            <a:endParaRPr lang="nl-NL" dirty="0" smtClean="0"/>
          </a:p>
          <a:p>
            <a:r>
              <a:rPr lang="nl-NL" b="1" dirty="0" err="1" smtClean="0"/>
              <a:t>Servo</a:t>
            </a:r>
            <a:r>
              <a:rPr lang="nl-NL" dirty="0" smtClean="0"/>
              <a:t>: “</a:t>
            </a:r>
            <a:r>
              <a:rPr lang="nl-NL" dirty="0" err="1" smtClean="0"/>
              <a:t>while</a:t>
            </a:r>
            <a:r>
              <a:rPr lang="nl-NL" dirty="0" smtClean="0"/>
              <a:t> </a:t>
            </a:r>
            <a:r>
              <a:rPr lang="nl-NL" dirty="0" err="1" smtClean="0"/>
              <a:t>triggered</a:t>
            </a:r>
            <a:r>
              <a:rPr lang="nl-NL" dirty="0"/>
              <a:t> </a:t>
            </a:r>
            <a:r>
              <a:rPr lang="nl-NL" dirty="0" smtClean="0"/>
              <a:t> keep on </a:t>
            </a:r>
            <a:r>
              <a:rPr lang="nl-NL" dirty="0" err="1" smtClean="0"/>
              <a:t>doing</a:t>
            </a:r>
            <a:r>
              <a:rPr lang="nl-NL" dirty="0" smtClean="0"/>
              <a:t>”</a:t>
            </a:r>
          </a:p>
          <a:p>
            <a:pPr lvl="1"/>
            <a:r>
              <a:rPr lang="nl-NL" dirty="0" err="1" smtClean="0"/>
              <a:t>Wander</a:t>
            </a:r>
            <a:r>
              <a:rPr lang="nl-NL" dirty="0" smtClean="0"/>
              <a:t>, </a:t>
            </a:r>
            <a:r>
              <a:rPr lang="nl-NL" dirty="0" smtClean="0"/>
              <a:t>Cruise</a:t>
            </a:r>
            <a:endParaRPr lang="nl-NL" dirty="0" smtClean="0"/>
          </a:p>
          <a:p>
            <a:pPr lvl="1"/>
            <a:r>
              <a:rPr lang="nl-NL" dirty="0" err="1" smtClean="0"/>
              <a:t>Avoid</a:t>
            </a:r>
            <a:endParaRPr lang="nl-NL" dirty="0" smtClean="0"/>
          </a:p>
          <a:p>
            <a:pPr lvl="1"/>
            <a:r>
              <a:rPr lang="nl-NL" dirty="0" smtClean="0"/>
              <a:t>Follow (</a:t>
            </a:r>
            <a:r>
              <a:rPr lang="nl-NL" dirty="0" err="1" smtClean="0"/>
              <a:t>wall</a:t>
            </a:r>
            <a:r>
              <a:rPr lang="nl-NL" dirty="0" smtClean="0"/>
              <a:t>, line, object)</a:t>
            </a:r>
          </a:p>
          <a:p>
            <a:pPr lvl="1"/>
            <a:r>
              <a:rPr lang="nl-NL" dirty="0" smtClean="0"/>
              <a:t>Home, </a:t>
            </a:r>
            <a:r>
              <a:rPr lang="nl-NL" dirty="0" err="1"/>
              <a:t>S</a:t>
            </a:r>
            <a:r>
              <a:rPr lang="nl-NL" dirty="0" err="1" smtClean="0"/>
              <a:t>eek</a:t>
            </a:r>
            <a:r>
              <a:rPr lang="nl-NL" dirty="0" smtClean="0"/>
              <a:t> </a:t>
            </a:r>
            <a:r>
              <a:rPr lang="nl-NL" dirty="0" smtClean="0"/>
              <a:t>(</a:t>
            </a:r>
            <a:r>
              <a:rPr lang="nl-NL" dirty="0" err="1" smtClean="0"/>
              <a:t>beacon</a:t>
            </a:r>
            <a:r>
              <a:rPr lang="nl-NL" dirty="0" smtClean="0"/>
              <a:t>, </a:t>
            </a:r>
            <a:r>
              <a:rPr lang="nl-NL" dirty="0" smtClean="0"/>
              <a:t>light, heat, sound)</a:t>
            </a:r>
            <a:endParaRPr lang="nl-NL" dirty="0" smtClean="0"/>
          </a:p>
          <a:p>
            <a:pPr lvl="1"/>
            <a:r>
              <a:rPr lang="nl-NL" dirty="0" err="1" smtClean="0"/>
              <a:t>Teleop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96416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 of </a:t>
            </a:r>
            <a:r>
              <a:rPr lang="nl-NL" dirty="0" err="1"/>
              <a:t>B</a:t>
            </a:r>
            <a:r>
              <a:rPr lang="nl-NL" dirty="0" err="1" smtClean="0"/>
              <a:t>ehavior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b="1" dirty="0" err="1" smtClean="0"/>
              <a:t>Ballistic</a:t>
            </a:r>
            <a:r>
              <a:rPr lang="nl-NL" b="1" dirty="0" smtClean="0"/>
              <a:t> </a:t>
            </a:r>
            <a:r>
              <a:rPr lang="nl-NL" b="1" dirty="0" err="1" smtClean="0"/>
              <a:t>behavior</a:t>
            </a:r>
            <a:endParaRPr lang="nl-NL" b="1" dirty="0"/>
          </a:p>
          <a:p>
            <a:pPr lvl="1"/>
            <a:r>
              <a:rPr lang="nl-NL" dirty="0" smtClean="0"/>
              <a:t>Robot is </a:t>
            </a:r>
            <a:r>
              <a:rPr lang="nl-NL" dirty="0" err="1" smtClean="0"/>
              <a:t>temporarily</a:t>
            </a:r>
            <a:r>
              <a:rPr lang="nl-NL" dirty="0" smtClean="0"/>
              <a:t> “blind”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triggered</a:t>
            </a:r>
            <a:endParaRPr lang="nl-NL" dirty="0" smtClean="0"/>
          </a:p>
          <a:p>
            <a:pPr lvl="1"/>
            <a:r>
              <a:rPr lang="nl-NL" dirty="0" err="1" smtClean="0"/>
              <a:t>Usually</a:t>
            </a:r>
            <a:r>
              <a:rPr lang="nl-NL" dirty="0" smtClean="0"/>
              <a:t> high priority</a:t>
            </a:r>
          </a:p>
          <a:p>
            <a:pPr lvl="1"/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triggered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sensor </a:t>
            </a:r>
            <a:r>
              <a:rPr lang="nl-NL" dirty="0" err="1" smtClean="0"/>
              <a:t>noise</a:t>
            </a:r>
            <a:r>
              <a:rPr lang="nl-NL" dirty="0" smtClean="0"/>
              <a:t>?</a:t>
            </a:r>
          </a:p>
          <a:p>
            <a:pPr lvl="1"/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/>
              <a:t>b</a:t>
            </a:r>
            <a:r>
              <a:rPr lang="nl-NL" dirty="0" err="1" smtClean="0"/>
              <a:t>allistic</a:t>
            </a:r>
            <a:r>
              <a:rPr lang="nl-NL" dirty="0" smtClean="0"/>
              <a:t> </a:t>
            </a:r>
            <a:r>
              <a:rPr lang="nl-NL" dirty="0" err="1" smtClean="0"/>
              <a:t>interrupted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ballistic</a:t>
            </a:r>
            <a:r>
              <a:rPr lang="nl-NL" dirty="0" smtClean="0"/>
              <a:t>?</a:t>
            </a:r>
          </a:p>
          <a:p>
            <a:pPr lvl="1"/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care </a:t>
            </a:r>
            <a:r>
              <a:rPr lang="nl-NL" dirty="0" smtClean="0">
                <a:sym typeface="Wingdings" pitchFamily="2" charset="2"/>
              </a:rPr>
              <a:t> </a:t>
            </a:r>
            <a:r>
              <a:rPr lang="nl-NL" dirty="0" err="1" smtClean="0">
                <a:sym typeface="Wingdings" pitchFamily="2" charset="2"/>
              </a:rPr>
              <a:t>servo</a:t>
            </a:r>
            <a:r>
              <a:rPr lang="nl-NL" dirty="0" smtClean="0">
                <a:sym typeface="Wingdings" pitchFamily="2" charset="2"/>
              </a:rPr>
              <a:t> </a:t>
            </a:r>
            <a:r>
              <a:rPr lang="nl-NL" dirty="0" err="1" smtClean="0">
                <a:sym typeface="Wingdings" pitchFamily="2" charset="2"/>
              </a:rPr>
              <a:t>when</a:t>
            </a:r>
            <a:r>
              <a:rPr lang="nl-NL" dirty="0" smtClean="0">
                <a:sym typeface="Wingdings" pitchFamily="2" charset="2"/>
              </a:rPr>
              <a:t> </a:t>
            </a:r>
            <a:r>
              <a:rPr lang="nl-NL" dirty="0" err="1" smtClean="0">
                <a:sym typeface="Wingdings" pitchFamily="2" charset="2"/>
              </a:rPr>
              <a:t>you</a:t>
            </a:r>
            <a:r>
              <a:rPr lang="nl-NL" dirty="0" smtClean="0">
                <a:sym typeface="Wingdings" pitchFamily="2" charset="2"/>
              </a:rPr>
              <a:t> </a:t>
            </a:r>
            <a:r>
              <a:rPr lang="nl-NL" dirty="0" err="1" smtClean="0">
                <a:sym typeface="Wingdings" pitchFamily="2" charset="2"/>
              </a:rPr>
              <a:t>can</a:t>
            </a:r>
            <a:endParaRPr lang="nl-NL" dirty="0" smtClean="0">
              <a:sym typeface="Wingdings" pitchFamily="2" charset="2"/>
            </a:endParaRPr>
          </a:p>
          <a:p>
            <a:pPr lvl="1"/>
            <a:endParaRPr lang="nl-NL" dirty="0">
              <a:sym typeface="Wingdings" pitchFamily="2" charset="2"/>
            </a:endParaRPr>
          </a:p>
          <a:p>
            <a:r>
              <a:rPr lang="nl-NL" b="1" dirty="0" err="1" smtClean="0">
                <a:sym typeface="Wingdings" pitchFamily="2" charset="2"/>
              </a:rPr>
              <a:t>Servo</a:t>
            </a:r>
            <a:r>
              <a:rPr lang="nl-NL" b="1" dirty="0" smtClean="0">
                <a:sym typeface="Wingdings" pitchFamily="2" charset="2"/>
              </a:rPr>
              <a:t> </a:t>
            </a:r>
            <a:r>
              <a:rPr lang="nl-NL" b="1" dirty="0" err="1" smtClean="0">
                <a:sym typeface="Wingdings" pitchFamily="2" charset="2"/>
              </a:rPr>
              <a:t>behavior</a:t>
            </a:r>
            <a:endParaRPr lang="nl-NL" b="1" dirty="0" smtClean="0">
              <a:sym typeface="Wingdings" pitchFamily="2" charset="2"/>
            </a:endParaRPr>
          </a:p>
          <a:p>
            <a:pPr lvl="1"/>
            <a:r>
              <a:rPr lang="nl-NL" dirty="0" smtClean="0">
                <a:sym typeface="Wingdings" pitchFamily="2" charset="2"/>
              </a:rPr>
              <a:t>Feedback control loop (PID)</a:t>
            </a:r>
          </a:p>
        </p:txBody>
      </p:sp>
    </p:spTree>
    <p:extLst>
      <p:ext uri="{BB962C8B-B14F-4D97-AF65-F5344CB8AC3E}">
        <p14:creationId xmlns:p14="http://schemas.microsoft.com/office/powerpoint/2010/main" val="21055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Priorities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Highest</a:t>
            </a:r>
            <a:r>
              <a:rPr lang="nl-NL" dirty="0" smtClean="0"/>
              <a:t>: “</a:t>
            </a:r>
            <a:r>
              <a:rPr lang="nl-NL" dirty="0" err="1" smtClean="0"/>
              <a:t>survive</a:t>
            </a:r>
            <a:r>
              <a:rPr lang="nl-NL" dirty="0" smtClean="0"/>
              <a:t>” </a:t>
            </a:r>
            <a:r>
              <a:rPr lang="nl-NL" dirty="0" err="1" smtClean="0"/>
              <a:t>and</a:t>
            </a:r>
            <a:r>
              <a:rPr lang="nl-NL" dirty="0" smtClean="0"/>
              <a:t> “</a:t>
            </a:r>
            <a:r>
              <a:rPr lang="nl-NL" dirty="0" smtClean="0"/>
              <a:t>do no </a:t>
            </a:r>
            <a:r>
              <a:rPr lang="nl-NL" dirty="0" err="1" smtClean="0"/>
              <a:t>harm</a:t>
            </a:r>
            <a:r>
              <a:rPr lang="nl-NL" dirty="0" smtClean="0"/>
              <a:t>”</a:t>
            </a:r>
          </a:p>
          <a:p>
            <a:pPr lvl="1"/>
            <a:r>
              <a:rPr lang="nl-NL" dirty="0" err="1"/>
              <a:t>Recharge</a:t>
            </a:r>
            <a:endParaRPr lang="nl-NL" dirty="0"/>
          </a:p>
          <a:p>
            <a:pPr lvl="1"/>
            <a:r>
              <a:rPr lang="nl-NL" dirty="0" smtClean="0"/>
              <a:t>Escape, </a:t>
            </a:r>
            <a:r>
              <a:rPr lang="nl-NL" dirty="0" err="1" smtClean="0"/>
              <a:t>Avoid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 smtClean="0"/>
              <a:t>Medium: “make </a:t>
            </a:r>
            <a:r>
              <a:rPr lang="nl-NL" dirty="0" err="1" smtClean="0"/>
              <a:t>progress</a:t>
            </a:r>
            <a:r>
              <a:rPr lang="nl-NL" dirty="0" smtClean="0"/>
              <a:t>”</a:t>
            </a:r>
          </a:p>
          <a:p>
            <a:pPr lvl="1"/>
            <a:r>
              <a:rPr lang="nl-NL" dirty="0" err="1" smtClean="0"/>
              <a:t>Seek</a:t>
            </a:r>
            <a:r>
              <a:rPr lang="nl-NL" dirty="0" smtClean="0"/>
              <a:t>, Follow, </a:t>
            </a:r>
            <a:r>
              <a:rPr lang="nl-NL" dirty="0" err="1" smtClean="0"/>
              <a:t>Grab</a:t>
            </a:r>
            <a:r>
              <a:rPr lang="nl-NL" dirty="0" smtClean="0"/>
              <a:t>, Release (</a:t>
            </a:r>
            <a:r>
              <a:rPr lang="nl-NL" dirty="0" err="1" smtClean="0"/>
              <a:t>ball</a:t>
            </a:r>
            <a:r>
              <a:rPr lang="nl-NL" dirty="0" smtClean="0"/>
              <a:t>, goal, target) </a:t>
            </a:r>
          </a:p>
          <a:p>
            <a:pPr lvl="1"/>
            <a:endParaRPr lang="nl-NL" dirty="0"/>
          </a:p>
          <a:p>
            <a:r>
              <a:rPr lang="nl-NL" dirty="0" err="1" smtClean="0"/>
              <a:t>Lowest</a:t>
            </a:r>
            <a:r>
              <a:rPr lang="nl-NL" dirty="0" smtClean="0"/>
              <a:t>: “</a:t>
            </a:r>
            <a:r>
              <a:rPr lang="nl-NL" dirty="0" err="1" smtClean="0"/>
              <a:t>just</a:t>
            </a:r>
            <a:r>
              <a:rPr lang="nl-NL" dirty="0" smtClean="0"/>
              <a:t> keep </a:t>
            </a:r>
            <a:r>
              <a:rPr lang="nl-NL" dirty="0" err="1" smtClean="0"/>
              <a:t>moving</a:t>
            </a:r>
            <a:r>
              <a:rPr lang="nl-NL" dirty="0" smtClean="0"/>
              <a:t>”</a:t>
            </a:r>
          </a:p>
          <a:p>
            <a:pPr lvl="1"/>
            <a:r>
              <a:rPr lang="nl-NL" dirty="0" smtClean="0"/>
              <a:t>Cruise, </a:t>
            </a:r>
            <a:r>
              <a:rPr lang="nl-NL" dirty="0" err="1" smtClean="0"/>
              <a:t>Wander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05403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Anomalies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Thrashing</a:t>
            </a:r>
            <a:endParaRPr lang="nl-NL" dirty="0" smtClean="0"/>
          </a:p>
          <a:p>
            <a:pPr lvl="1"/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contradicting</a:t>
            </a:r>
            <a:r>
              <a:rPr lang="nl-NL" dirty="0"/>
              <a:t> </a:t>
            </a:r>
            <a:r>
              <a:rPr lang="nl-NL" dirty="0" err="1"/>
              <a:t>behaviors</a:t>
            </a:r>
            <a:r>
              <a:rPr lang="nl-NL" dirty="0"/>
              <a:t> </a:t>
            </a:r>
            <a:r>
              <a:rPr lang="nl-NL" dirty="0" err="1" smtClean="0"/>
              <a:t>alternating</a:t>
            </a:r>
            <a:r>
              <a:rPr lang="nl-NL" dirty="0"/>
              <a:t> </a:t>
            </a:r>
            <a:r>
              <a:rPr lang="nl-NL" dirty="0" err="1" smtClean="0"/>
              <a:t>rapidly</a:t>
            </a:r>
            <a:endParaRPr lang="nl-NL" dirty="0" smtClean="0"/>
          </a:p>
          <a:p>
            <a:pPr lvl="1"/>
            <a:r>
              <a:rPr lang="nl-NL" dirty="0" smtClean="0"/>
              <a:t>Solution: </a:t>
            </a:r>
            <a:r>
              <a:rPr lang="nl-NL" dirty="0" err="1" smtClean="0"/>
              <a:t>Cycle</a:t>
            </a:r>
            <a:r>
              <a:rPr lang="nl-NL" dirty="0"/>
              <a:t>-</a:t>
            </a:r>
            <a:r>
              <a:rPr lang="nl-NL" dirty="0" smtClean="0"/>
              <a:t>escape </a:t>
            </a:r>
            <a:r>
              <a:rPr lang="nl-NL" dirty="0" err="1" smtClean="0"/>
              <a:t>behavior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Stasis</a:t>
            </a:r>
            <a:endParaRPr lang="nl-NL" dirty="0" smtClean="0"/>
          </a:p>
          <a:p>
            <a:pPr lvl="1"/>
            <a:r>
              <a:rPr lang="nl-NL" dirty="0" err="1" smtClean="0"/>
              <a:t>Trapped</a:t>
            </a:r>
            <a:r>
              <a:rPr lang="nl-NL" dirty="0" smtClean="0"/>
              <a:t>: no </a:t>
            </a:r>
            <a:r>
              <a:rPr lang="nl-NL" dirty="0" err="1" smtClean="0"/>
              <a:t>movement</a:t>
            </a:r>
            <a:r>
              <a:rPr lang="nl-NL" dirty="0" smtClean="0"/>
              <a:t>, but no </a:t>
            </a:r>
            <a:r>
              <a:rPr lang="nl-NL" dirty="0" err="1" smtClean="0"/>
              <a:t>alarms</a:t>
            </a:r>
            <a:endParaRPr lang="nl-NL" dirty="0" smtClean="0"/>
          </a:p>
          <a:p>
            <a:pPr lvl="1"/>
            <a:r>
              <a:rPr lang="nl-NL" dirty="0" smtClean="0"/>
              <a:t>Solution: </a:t>
            </a:r>
            <a:r>
              <a:rPr lang="nl-NL" dirty="0" err="1" smtClean="0"/>
              <a:t>Stasis</a:t>
            </a:r>
            <a:r>
              <a:rPr lang="nl-NL" dirty="0"/>
              <a:t>-</a:t>
            </a:r>
            <a:r>
              <a:rPr lang="nl-NL" dirty="0" smtClean="0"/>
              <a:t>escape </a:t>
            </a:r>
            <a:r>
              <a:rPr lang="nl-NL" dirty="0" err="1" smtClean="0"/>
              <a:t>behavior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62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Collecting</a:t>
            </a:r>
            <a:r>
              <a:rPr lang="nl-NL" dirty="0"/>
              <a:t> </a:t>
            </a:r>
            <a:r>
              <a:rPr lang="nl-NL" dirty="0" smtClean="0"/>
              <a:t>Robot </a:t>
            </a:r>
            <a:r>
              <a:rPr lang="nl-NL" dirty="0" err="1" smtClean="0"/>
              <a:t>Simulation</a:t>
            </a:r>
            <a:endParaRPr lang="nl-NL" dirty="0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065463" y="2427312"/>
            <a:ext cx="3200400" cy="30480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75063" y="3417912"/>
            <a:ext cx="304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275263" y="3417912"/>
            <a:ext cx="304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880727" y="5780112"/>
            <a:ext cx="5443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ctr"/>
            <a:r>
              <a:rPr lang="en-US" dirty="0" smtClean="0">
                <a:hlinkClick r:id="rId2"/>
              </a:rPr>
              <a:t>www.behaviorbasedprogramming.net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Arc 10"/>
          <p:cNvSpPr>
            <a:spLocks/>
          </p:cNvSpPr>
          <p:nvPr/>
        </p:nvSpPr>
        <p:spPr bwMode="auto">
          <a:xfrm rot="16258285" flipV="1">
            <a:off x="3905251" y="2044724"/>
            <a:ext cx="1447800" cy="2517775"/>
          </a:xfrm>
          <a:custGeom>
            <a:avLst/>
            <a:gdLst>
              <a:gd name="G0" fmla="+- 97 0 0"/>
              <a:gd name="G1" fmla="+- 21600 0 0"/>
              <a:gd name="G2" fmla="+- 21600 0 0"/>
              <a:gd name="T0" fmla="*/ 79 w 21697"/>
              <a:gd name="T1" fmla="*/ 1 h 43200"/>
              <a:gd name="T2" fmla="*/ 0 w 21697"/>
              <a:gd name="T3" fmla="*/ 43199 h 43200"/>
              <a:gd name="T4" fmla="*/ 97 w 2169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97" h="43200" fill="none" extrusionOk="0">
                <a:moveTo>
                  <a:pt x="78" y="0"/>
                </a:moveTo>
                <a:cubicBezTo>
                  <a:pt x="84" y="0"/>
                  <a:pt x="90" y="-1"/>
                  <a:pt x="97" y="0"/>
                </a:cubicBezTo>
                <a:cubicBezTo>
                  <a:pt x="12026" y="0"/>
                  <a:pt x="21697" y="9670"/>
                  <a:pt x="21697" y="21600"/>
                </a:cubicBezTo>
                <a:cubicBezTo>
                  <a:pt x="21697" y="33529"/>
                  <a:pt x="12026" y="43200"/>
                  <a:pt x="97" y="43200"/>
                </a:cubicBezTo>
                <a:cubicBezTo>
                  <a:pt x="64" y="43200"/>
                  <a:pt x="32" y="43199"/>
                  <a:pt x="-1" y="43199"/>
                </a:cubicBezTo>
              </a:path>
              <a:path w="21697" h="43200" stroke="0" extrusionOk="0">
                <a:moveTo>
                  <a:pt x="78" y="0"/>
                </a:moveTo>
                <a:cubicBezTo>
                  <a:pt x="84" y="0"/>
                  <a:pt x="90" y="-1"/>
                  <a:pt x="97" y="0"/>
                </a:cubicBezTo>
                <a:cubicBezTo>
                  <a:pt x="12026" y="0"/>
                  <a:pt x="21697" y="9670"/>
                  <a:pt x="21697" y="21600"/>
                </a:cubicBezTo>
                <a:cubicBezTo>
                  <a:pt x="21697" y="33529"/>
                  <a:pt x="12026" y="43200"/>
                  <a:pt x="97" y="43200"/>
                </a:cubicBezTo>
                <a:cubicBezTo>
                  <a:pt x="64" y="43200"/>
                  <a:pt x="32" y="43199"/>
                  <a:pt x="-1" y="43199"/>
                </a:cubicBezTo>
                <a:lnTo>
                  <a:pt x="97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5884863" y="395131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065463" y="395131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 rot="13683909">
            <a:off x="5656263" y="2732112"/>
            <a:ext cx="228600" cy="304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 rot="13683909">
            <a:off x="5999163" y="3151212"/>
            <a:ext cx="228600" cy="304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 rot="8751375">
            <a:off x="3370263" y="2732112"/>
            <a:ext cx="228600" cy="304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 rot="5495369">
            <a:off x="3027363" y="3303612"/>
            <a:ext cx="228600" cy="304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4056063" y="2732112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/>
              <a:t>Bumper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998663" y="1970112"/>
            <a:ext cx="1438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/>
              <a:t>Left</a:t>
            </a:r>
          </a:p>
          <a:p>
            <a:r>
              <a:rPr lang="en-US"/>
              <a:t>Photocell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5961063" y="1970112"/>
            <a:ext cx="1438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/>
              <a:t>Right</a:t>
            </a:r>
          </a:p>
          <a:p>
            <a:r>
              <a:rPr lang="en-US"/>
              <a:t>Photocell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6342063" y="3113112"/>
            <a:ext cx="1336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/>
              <a:t>Right IR</a:t>
            </a:r>
          </a:p>
          <a:p>
            <a:r>
              <a:rPr lang="en-US"/>
              <a:t>Detector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465263" y="3189312"/>
            <a:ext cx="1336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/>
              <a:t>Left IR</a:t>
            </a:r>
          </a:p>
          <a:p>
            <a:r>
              <a:rPr lang="en-US"/>
              <a:t>Detector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3751263" y="4713312"/>
            <a:ext cx="192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 dirty="0"/>
              <a:t>Drive wheels</a:t>
            </a: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3903663" y="4560912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V="1">
            <a:off x="5122863" y="4560912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116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Collection </a:t>
            </a:r>
            <a:r>
              <a:rPr lang="nl-NL" dirty="0" err="1"/>
              <a:t>Task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Network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17737" y="1937023"/>
            <a:ext cx="1524000" cy="4572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87637" y="171636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17737" y="2554560"/>
            <a:ext cx="1524000" cy="4572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17737" y="3164160"/>
            <a:ext cx="1524000" cy="4572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17737" y="3773760"/>
            <a:ext cx="1524000" cy="4572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217737" y="4459560"/>
            <a:ext cx="1524000" cy="4572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217737" y="5145360"/>
            <a:ext cx="1524000" cy="4572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198937" y="5754960"/>
            <a:ext cx="1524000" cy="4572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713537" y="5754960"/>
            <a:ext cx="1524000" cy="4572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627937" y="3849960"/>
            <a:ext cx="609600" cy="4572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865937" y="3849960"/>
            <a:ext cx="609600" cy="4572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14" name="AutoShape 14"/>
          <p:cNvSpPr>
            <a:spLocks noChangeAspect="1" noChangeArrowheads="1"/>
          </p:cNvSpPr>
          <p:nvPr/>
        </p:nvSpPr>
        <p:spPr bwMode="auto">
          <a:xfrm rot="5400000">
            <a:off x="1095374" y="3753123"/>
            <a:ext cx="415925" cy="457200"/>
          </a:xfrm>
          <a:prstGeom prst="flowChartExtra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455737" y="217356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293937" y="194496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/>
              <a:t>Escape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217737" y="2554560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/>
              <a:t>Dark-push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293937" y="3164160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/>
              <a:t>Anti-moth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22537" y="377376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/>
              <a:t>Avoid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446337" y="445956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/>
              <a:t>Home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370137" y="5145360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/>
              <a:t>Cruise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608137" y="217356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1608137" y="468816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1608137" y="270696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1455737" y="400236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1836737" y="2859360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1836737" y="2859360"/>
            <a:ext cx="0" cy="1676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1531937" y="331656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1836737" y="4535760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0" name="AutoShape 30"/>
          <p:cNvSpPr>
            <a:spLocks noChangeAspect="1" noChangeArrowheads="1"/>
          </p:cNvSpPr>
          <p:nvPr/>
        </p:nvSpPr>
        <p:spPr bwMode="auto">
          <a:xfrm rot="5400000">
            <a:off x="1095374" y="3067323"/>
            <a:ext cx="415925" cy="457200"/>
          </a:xfrm>
          <a:prstGeom prst="flowChartExtract">
            <a:avLst/>
          </a:prstGeom>
          <a:solidFill>
            <a:schemeClr val="hlink">
              <a:alpha val="34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1" name="AutoShape 31"/>
          <p:cNvSpPr>
            <a:spLocks noChangeAspect="1" noChangeArrowheads="1"/>
          </p:cNvSpPr>
          <p:nvPr/>
        </p:nvSpPr>
        <p:spPr bwMode="auto">
          <a:xfrm rot="5400000">
            <a:off x="1095374" y="1924323"/>
            <a:ext cx="415925" cy="457200"/>
          </a:xfrm>
          <a:prstGeom prst="flowChartExtract">
            <a:avLst/>
          </a:prstGeom>
          <a:solidFill>
            <a:schemeClr val="bg2">
              <a:alpha val="490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88937" y="2402160"/>
            <a:ext cx="1311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1400"/>
              <a:t>Bump force</a:t>
            </a:r>
            <a:endParaRPr lang="en-US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465137" y="3468960"/>
            <a:ext cx="1311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1400"/>
              <a:t>Photocells</a:t>
            </a:r>
            <a:endParaRPr lang="en-US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465137" y="4230960"/>
            <a:ext cx="1311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1400"/>
              <a:t>IR detectors</a:t>
            </a:r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275137" y="537396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3741737" y="537396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4579937" y="468816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3741737" y="468816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4732337" y="407856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4960937" y="339276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5189537" y="285936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5418137" y="217356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H="1">
            <a:off x="3741737" y="217356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 flipH="1">
            <a:off x="3741737" y="285936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 flipH="1">
            <a:off x="3741737" y="339276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 flipH="1">
            <a:off x="3741737" y="407856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4198937" y="5754960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/>
              <a:t>Arbiter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713537" y="5831160"/>
            <a:ext cx="1458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1400"/>
              <a:t>Motor Controller</a:t>
            </a:r>
            <a:endParaRPr lang="en-US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7551737" y="476436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7094537" y="476436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 flipV="1">
            <a:off x="7094537" y="430716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 flipV="1">
            <a:off x="7932737" y="430716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6850062" y="3784873"/>
            <a:ext cx="6381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1400"/>
              <a:t>Left</a:t>
            </a:r>
          </a:p>
          <a:p>
            <a:r>
              <a:rPr lang="en-US" sz="1400"/>
              <a:t>Motor</a:t>
            </a:r>
            <a:endParaRPr lang="en-US"/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7627937" y="3789635"/>
            <a:ext cx="6381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1400"/>
              <a:t>Right</a:t>
            </a:r>
          </a:p>
          <a:p>
            <a:r>
              <a:rPr lang="en-US" sz="1400"/>
              <a:t>Motor</a:t>
            </a:r>
            <a:endParaRPr lang="en-US"/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>
            <a:off x="5722937" y="598356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1109662" y="371819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>
            <a:off x="1531937" y="1640160"/>
            <a:ext cx="0" cy="472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601662" y="6302648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1800"/>
              <a:t>Sensing</a:t>
            </a:r>
          </a:p>
        </p:txBody>
      </p:sp>
      <p:sp>
        <p:nvSpPr>
          <p:cNvPr id="59" name="Text Box 59"/>
          <p:cNvSpPr txBox="1">
            <a:spLocks noChangeArrowheads="1"/>
          </p:cNvSpPr>
          <p:nvPr/>
        </p:nvSpPr>
        <p:spPr bwMode="auto">
          <a:xfrm>
            <a:off x="3055937" y="6288360"/>
            <a:ext cx="1341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1800"/>
              <a:t>Intelligence</a:t>
            </a:r>
          </a:p>
        </p:txBody>
      </p:sp>
      <p:sp>
        <p:nvSpPr>
          <p:cNvPr id="60" name="Text Box 60"/>
          <p:cNvSpPr txBox="1">
            <a:spLocks noChangeArrowheads="1"/>
          </p:cNvSpPr>
          <p:nvPr/>
        </p:nvSpPr>
        <p:spPr bwMode="auto">
          <a:xfrm>
            <a:off x="6713537" y="6288360"/>
            <a:ext cx="1136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1800"/>
              <a:t>Actuation</a:t>
            </a: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1414462" y="550254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6256337" y="1640160"/>
            <a:ext cx="0" cy="472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3741737" y="1756048"/>
            <a:ext cx="289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Backs up from walls</a:t>
            </a:r>
            <a:endParaRPr lang="en-US"/>
          </a:p>
        </p:txBody>
      </p:sp>
      <p:sp>
        <p:nvSpPr>
          <p:cNvPr id="64" name="Text Box 64"/>
          <p:cNvSpPr txBox="1">
            <a:spLocks noChangeArrowheads="1"/>
          </p:cNvSpPr>
          <p:nvPr/>
        </p:nvSpPr>
        <p:spPr bwMode="auto">
          <a:xfrm>
            <a:off x="3741737" y="2402160"/>
            <a:ext cx="501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Prevents pushing in wrong direction</a:t>
            </a:r>
            <a:endParaRPr lang="en-US"/>
          </a:p>
        </p:txBody>
      </p:sp>
      <p:sp>
        <p:nvSpPr>
          <p:cNvPr id="65" name="Text Box 65"/>
          <p:cNvSpPr txBox="1">
            <a:spLocks noChangeArrowheads="1"/>
          </p:cNvSpPr>
          <p:nvPr/>
        </p:nvSpPr>
        <p:spPr bwMode="auto">
          <a:xfrm>
            <a:off x="3741737" y="3011760"/>
            <a:ext cx="255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Drop puck at light</a:t>
            </a:r>
            <a:endParaRPr lang="en-US"/>
          </a:p>
        </p:txBody>
      </p:sp>
      <p:sp>
        <p:nvSpPr>
          <p:cNvPr id="66" name="Text Box 66"/>
          <p:cNvSpPr txBox="1">
            <a:spLocks noChangeArrowheads="1"/>
          </p:cNvSpPr>
          <p:nvPr/>
        </p:nvSpPr>
        <p:spPr bwMode="auto">
          <a:xfrm>
            <a:off x="3741737" y="3697560"/>
            <a:ext cx="309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Find and push a puck</a:t>
            </a:r>
            <a:endParaRPr lang="en-US"/>
          </a:p>
        </p:txBody>
      </p:sp>
      <p:sp>
        <p:nvSpPr>
          <p:cNvPr id="67" name="Text Box 67"/>
          <p:cNvSpPr txBox="1">
            <a:spLocks noChangeArrowheads="1"/>
          </p:cNvSpPr>
          <p:nvPr/>
        </p:nvSpPr>
        <p:spPr bwMode="auto">
          <a:xfrm>
            <a:off x="3741737" y="430716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Orient to light 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Notice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There’s no explicit FindPuck behavior</a:t>
            </a:r>
          </a:p>
          <a:p>
            <a:pPr>
              <a:lnSpc>
                <a:spcPct val="90000"/>
              </a:lnSpc>
            </a:pPr>
            <a:r>
              <a:rPr lang="en-US" sz="2800"/>
              <a:t>No PushPuck behavior</a:t>
            </a:r>
          </a:p>
          <a:p>
            <a:pPr>
              <a:lnSpc>
                <a:spcPct val="90000"/>
              </a:lnSpc>
            </a:pPr>
            <a:r>
              <a:rPr lang="en-US" sz="2800"/>
              <a:t>No DropPuck behavior</a:t>
            </a:r>
          </a:p>
          <a:p>
            <a:pPr>
              <a:lnSpc>
                <a:spcPct val="90000"/>
              </a:lnSpc>
            </a:pPr>
            <a:r>
              <a:rPr lang="en-US" sz="2800"/>
              <a:t>These emerge from the interaction of the more primitive behaviors</a:t>
            </a:r>
          </a:p>
          <a:p>
            <a:pPr>
              <a:lnSpc>
                <a:spcPct val="90000"/>
              </a:lnSpc>
            </a:pPr>
            <a:r>
              <a:rPr lang="en-US" sz="2800"/>
              <a:t>System behavior is not deterministic, but has random components</a:t>
            </a:r>
          </a:p>
          <a:p>
            <a:pPr>
              <a:lnSpc>
                <a:spcPct val="90000"/>
              </a:lnSpc>
            </a:pPr>
            <a:r>
              <a:rPr lang="en-US" sz="2800"/>
              <a:t>Overall behavior is robust - ultimately collects pucks</a:t>
            </a:r>
          </a:p>
          <a:p>
            <a:pPr>
              <a:lnSpc>
                <a:spcPct val="90000"/>
              </a:lnSpc>
            </a:pPr>
            <a:r>
              <a:rPr lang="en-US" sz="2800"/>
              <a:t>No representation of the world and no state</a:t>
            </a:r>
          </a:p>
          <a:p>
            <a:pPr>
              <a:lnSpc>
                <a:spcPct val="90000"/>
              </a:lnSpc>
            </a:pPr>
            <a:endParaRPr lang="en-US" sz="16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6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Summary of Control Approaches</a:t>
            </a:r>
            <a:endParaRPr lang="en-US" dirty="0" smtClean="0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 rot="-5400000">
            <a:off x="1381919" y="2376835"/>
            <a:ext cx="1317625" cy="515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49156" name="Line 6"/>
          <p:cNvSpPr>
            <a:spLocks noChangeShapeType="1"/>
          </p:cNvSpPr>
          <p:nvPr/>
        </p:nvSpPr>
        <p:spPr bwMode="auto">
          <a:xfrm>
            <a:off x="1417638" y="2636391"/>
            <a:ext cx="323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9157" name="Text Box 7"/>
          <p:cNvSpPr txBox="1">
            <a:spLocks noChangeArrowheads="1"/>
          </p:cNvSpPr>
          <p:nvPr/>
        </p:nvSpPr>
        <p:spPr bwMode="auto">
          <a:xfrm rot="-5400000">
            <a:off x="1969294" y="2376835"/>
            <a:ext cx="1317625" cy="515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49158" name="Text Box 8"/>
          <p:cNvSpPr txBox="1">
            <a:spLocks noChangeArrowheads="1"/>
          </p:cNvSpPr>
          <p:nvPr/>
        </p:nvSpPr>
        <p:spPr bwMode="auto">
          <a:xfrm rot="-5400000">
            <a:off x="2556669" y="2376835"/>
            <a:ext cx="1317625" cy="515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</a:rPr>
              <a:t>Act</a:t>
            </a:r>
          </a:p>
        </p:txBody>
      </p:sp>
      <p:sp>
        <p:nvSpPr>
          <p:cNvPr id="49159" name="AutoShape 9"/>
          <p:cNvSpPr>
            <a:spLocks noChangeArrowheads="1"/>
          </p:cNvSpPr>
          <p:nvPr/>
        </p:nvSpPr>
        <p:spPr bwMode="auto">
          <a:xfrm>
            <a:off x="1122363" y="3738116"/>
            <a:ext cx="3011487" cy="5143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0" dirty="0"/>
              <a:t>Environment</a:t>
            </a:r>
            <a:endParaRPr lang="en-US" b="0" dirty="0"/>
          </a:p>
        </p:txBody>
      </p:sp>
      <p:sp>
        <p:nvSpPr>
          <p:cNvPr id="49160" name="Line 10"/>
          <p:cNvSpPr>
            <a:spLocks noChangeShapeType="1"/>
          </p:cNvSpPr>
          <p:nvPr/>
        </p:nvSpPr>
        <p:spPr bwMode="auto">
          <a:xfrm>
            <a:off x="1417638" y="2636391"/>
            <a:ext cx="1587" cy="110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9161" name="Line 11"/>
          <p:cNvSpPr>
            <a:spLocks noChangeShapeType="1"/>
          </p:cNvSpPr>
          <p:nvPr/>
        </p:nvSpPr>
        <p:spPr bwMode="auto">
          <a:xfrm>
            <a:off x="3871913" y="2636391"/>
            <a:ext cx="0" cy="110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9162" name="Line 12"/>
          <p:cNvSpPr>
            <a:spLocks noChangeShapeType="1"/>
          </p:cNvSpPr>
          <p:nvPr/>
        </p:nvSpPr>
        <p:spPr bwMode="auto">
          <a:xfrm>
            <a:off x="3546475" y="2636391"/>
            <a:ext cx="3254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9163" name="Line 31"/>
          <p:cNvSpPr>
            <a:spLocks noChangeShapeType="1"/>
          </p:cNvSpPr>
          <p:nvPr/>
        </p:nvSpPr>
        <p:spPr bwMode="auto">
          <a:xfrm>
            <a:off x="5321300" y="2658616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9164" name="Text Box 33"/>
          <p:cNvSpPr txBox="1">
            <a:spLocks noChangeArrowheads="1"/>
          </p:cNvSpPr>
          <p:nvPr/>
        </p:nvSpPr>
        <p:spPr bwMode="auto">
          <a:xfrm>
            <a:off x="5753100" y="1820416"/>
            <a:ext cx="1557338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 smtClean="0">
                <a:solidFill>
                  <a:schemeClr val="bg1"/>
                </a:solidFill>
              </a:rPr>
              <a:t> Behavior </a:t>
            </a:r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9165" name="Text Box 34"/>
          <p:cNvSpPr txBox="1">
            <a:spLocks noChangeArrowheads="1"/>
          </p:cNvSpPr>
          <p:nvPr/>
        </p:nvSpPr>
        <p:spPr bwMode="auto">
          <a:xfrm>
            <a:off x="5754688" y="2401441"/>
            <a:ext cx="1557337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</a:rPr>
              <a:t>Behavior B</a:t>
            </a:r>
          </a:p>
        </p:txBody>
      </p:sp>
      <p:sp>
        <p:nvSpPr>
          <p:cNvPr id="49166" name="Text Box 35"/>
          <p:cNvSpPr txBox="1">
            <a:spLocks noChangeArrowheads="1"/>
          </p:cNvSpPr>
          <p:nvPr/>
        </p:nvSpPr>
        <p:spPr bwMode="auto">
          <a:xfrm>
            <a:off x="5753100" y="2977704"/>
            <a:ext cx="1557338" cy="509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</a:rPr>
              <a:t>Behavior A</a:t>
            </a:r>
          </a:p>
        </p:txBody>
      </p:sp>
      <p:sp>
        <p:nvSpPr>
          <p:cNvPr id="49167" name="Line 37"/>
          <p:cNvSpPr>
            <a:spLocks noChangeShapeType="1"/>
          </p:cNvSpPr>
          <p:nvPr/>
        </p:nvSpPr>
        <p:spPr bwMode="auto">
          <a:xfrm flipH="1">
            <a:off x="5324475" y="2080766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9168" name="Line 38"/>
          <p:cNvSpPr>
            <a:spLocks noChangeShapeType="1"/>
          </p:cNvSpPr>
          <p:nvPr/>
        </p:nvSpPr>
        <p:spPr bwMode="auto">
          <a:xfrm>
            <a:off x="7743825" y="2080766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9169" name="Line 39"/>
          <p:cNvSpPr>
            <a:spLocks noChangeShapeType="1"/>
          </p:cNvSpPr>
          <p:nvPr/>
        </p:nvSpPr>
        <p:spPr bwMode="auto">
          <a:xfrm>
            <a:off x="7421563" y="2658616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9170" name="Line 40"/>
          <p:cNvSpPr>
            <a:spLocks noChangeShapeType="1"/>
          </p:cNvSpPr>
          <p:nvPr/>
        </p:nvSpPr>
        <p:spPr bwMode="auto">
          <a:xfrm>
            <a:off x="5321300" y="2079179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9171" name="Line 41"/>
          <p:cNvSpPr>
            <a:spLocks noChangeShapeType="1"/>
          </p:cNvSpPr>
          <p:nvPr/>
        </p:nvSpPr>
        <p:spPr bwMode="auto">
          <a:xfrm>
            <a:off x="5321300" y="3234879"/>
            <a:ext cx="3190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9172" name="Line 42"/>
          <p:cNvSpPr>
            <a:spLocks noChangeShapeType="1"/>
          </p:cNvSpPr>
          <p:nvPr/>
        </p:nvSpPr>
        <p:spPr bwMode="auto">
          <a:xfrm>
            <a:off x="7421563" y="3238054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9173" name="Line 43"/>
          <p:cNvSpPr>
            <a:spLocks noChangeShapeType="1"/>
          </p:cNvSpPr>
          <p:nvPr/>
        </p:nvSpPr>
        <p:spPr bwMode="auto">
          <a:xfrm>
            <a:off x="7421563" y="2077591"/>
            <a:ext cx="3206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9174" name="Text Box 45"/>
          <p:cNvSpPr txBox="1">
            <a:spLocks noChangeArrowheads="1"/>
          </p:cNvSpPr>
          <p:nvPr/>
        </p:nvSpPr>
        <p:spPr bwMode="auto">
          <a:xfrm>
            <a:off x="660400" y="4487416"/>
            <a:ext cx="391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0" dirty="0"/>
              <a:t>Model-Plan-Act</a:t>
            </a:r>
          </a:p>
        </p:txBody>
      </p:sp>
      <p:sp>
        <p:nvSpPr>
          <p:cNvPr id="49175" name="Text Box 46"/>
          <p:cNvSpPr txBox="1">
            <a:spLocks noChangeArrowheads="1"/>
          </p:cNvSpPr>
          <p:nvPr/>
        </p:nvSpPr>
        <p:spPr bwMode="auto">
          <a:xfrm>
            <a:off x="4724400" y="4487416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0" dirty="0" smtClean="0"/>
              <a:t>Emergent</a:t>
            </a:r>
            <a:endParaRPr lang="en-US" sz="2400" b="0" dirty="0"/>
          </a:p>
        </p:txBody>
      </p:sp>
      <p:sp>
        <p:nvSpPr>
          <p:cNvPr id="49176" name="AutoShape 36"/>
          <p:cNvSpPr>
            <a:spLocks noChangeArrowheads="1"/>
          </p:cNvSpPr>
          <p:nvPr/>
        </p:nvSpPr>
        <p:spPr bwMode="auto">
          <a:xfrm>
            <a:off x="5030788" y="3744466"/>
            <a:ext cx="2970212" cy="5064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0" dirty="0"/>
              <a:t>Environment</a:t>
            </a:r>
            <a:endParaRPr lang="en-US" b="0" dirty="0"/>
          </a:p>
        </p:txBody>
      </p:sp>
      <p:grpSp>
        <p:nvGrpSpPr>
          <p:cNvPr id="990270" name="Group 62"/>
          <p:cNvGrpSpPr>
            <a:grpSpLocks/>
          </p:cNvGrpSpPr>
          <p:nvPr/>
        </p:nvGrpSpPr>
        <p:grpSpPr bwMode="auto">
          <a:xfrm>
            <a:off x="660400" y="5995541"/>
            <a:ext cx="7645400" cy="457200"/>
            <a:chOff x="416" y="3686"/>
            <a:chExt cx="4816" cy="288"/>
          </a:xfrm>
        </p:grpSpPr>
        <p:sp>
          <p:nvSpPr>
            <p:cNvPr id="49184" name="Text Box 54"/>
            <p:cNvSpPr txBox="1">
              <a:spLocks noChangeArrowheads="1"/>
            </p:cNvSpPr>
            <p:nvPr/>
          </p:nvSpPr>
          <p:spPr bwMode="auto">
            <a:xfrm>
              <a:off x="416" y="3686"/>
              <a:ext cx="24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 b="0" dirty="0">
                  <a:solidFill>
                    <a:schemeClr val="tx1"/>
                  </a:solidFill>
                </a:rPr>
                <a:t>Fixed plan of behaviors</a:t>
              </a:r>
            </a:p>
          </p:txBody>
        </p:sp>
        <p:sp>
          <p:nvSpPr>
            <p:cNvPr id="49185" name="Text Box 55"/>
            <p:cNvSpPr txBox="1">
              <a:spLocks noChangeArrowheads="1"/>
            </p:cNvSpPr>
            <p:nvPr/>
          </p:nvSpPr>
          <p:spPr bwMode="auto">
            <a:xfrm>
              <a:off x="2976" y="3686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 b="0" dirty="0">
                  <a:solidFill>
                    <a:srgbClr val="FF0000"/>
                  </a:solidFill>
                </a:rPr>
                <a:t>Layered behaviors</a:t>
              </a:r>
            </a:p>
          </p:txBody>
        </p:sp>
      </p:grpSp>
      <p:grpSp>
        <p:nvGrpSpPr>
          <p:cNvPr id="990271" name="Group 63"/>
          <p:cNvGrpSpPr>
            <a:grpSpLocks/>
          </p:cNvGrpSpPr>
          <p:nvPr/>
        </p:nvGrpSpPr>
        <p:grpSpPr bwMode="auto">
          <a:xfrm>
            <a:off x="431800" y="5538341"/>
            <a:ext cx="7874000" cy="457200"/>
            <a:chOff x="272" y="3398"/>
            <a:chExt cx="4960" cy="288"/>
          </a:xfrm>
        </p:grpSpPr>
        <p:sp>
          <p:nvSpPr>
            <p:cNvPr id="49182" name="Text Box 56"/>
            <p:cNvSpPr txBox="1">
              <a:spLocks noChangeArrowheads="1"/>
            </p:cNvSpPr>
            <p:nvPr/>
          </p:nvSpPr>
          <p:spPr bwMode="auto">
            <a:xfrm>
              <a:off x="272" y="3398"/>
              <a:ext cx="27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 b="0" dirty="0">
                  <a:solidFill>
                    <a:schemeClr val="tx1"/>
                  </a:solidFill>
                </a:rPr>
                <a:t>Lots of preliminary planning</a:t>
              </a:r>
            </a:p>
          </p:txBody>
        </p:sp>
        <p:sp>
          <p:nvSpPr>
            <p:cNvPr id="49183" name="Text Box 57"/>
            <p:cNvSpPr txBox="1">
              <a:spLocks noChangeArrowheads="1"/>
            </p:cNvSpPr>
            <p:nvPr/>
          </p:nvSpPr>
          <p:spPr bwMode="auto">
            <a:xfrm>
              <a:off x="2976" y="3398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 b="0" dirty="0">
                  <a:solidFill>
                    <a:srgbClr val="FF0000"/>
                  </a:solidFill>
                </a:rPr>
                <a:t>No preliminary planning</a:t>
              </a:r>
            </a:p>
          </p:txBody>
        </p:sp>
      </p:grpSp>
      <p:grpSp>
        <p:nvGrpSpPr>
          <p:cNvPr id="990268" name="Group 60"/>
          <p:cNvGrpSpPr>
            <a:grpSpLocks/>
          </p:cNvGrpSpPr>
          <p:nvPr/>
        </p:nvGrpSpPr>
        <p:grpSpPr bwMode="auto">
          <a:xfrm>
            <a:off x="660400" y="5081141"/>
            <a:ext cx="7645400" cy="457200"/>
            <a:chOff x="416" y="3110"/>
            <a:chExt cx="4816" cy="288"/>
          </a:xfrm>
        </p:grpSpPr>
        <p:sp>
          <p:nvSpPr>
            <p:cNvPr id="49180" name="Text Box 58"/>
            <p:cNvSpPr txBox="1">
              <a:spLocks noChangeArrowheads="1"/>
            </p:cNvSpPr>
            <p:nvPr/>
          </p:nvSpPr>
          <p:spPr bwMode="auto">
            <a:xfrm>
              <a:off x="416" y="3110"/>
              <a:ext cx="24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 b="0" dirty="0">
                  <a:solidFill>
                    <a:schemeClr val="tx1"/>
                  </a:solidFill>
                </a:rPr>
                <a:t>Lots of internal state</a:t>
              </a:r>
            </a:p>
          </p:txBody>
        </p:sp>
        <p:sp>
          <p:nvSpPr>
            <p:cNvPr id="49181" name="Text Box 59"/>
            <p:cNvSpPr txBox="1">
              <a:spLocks noChangeArrowheads="1"/>
            </p:cNvSpPr>
            <p:nvPr/>
          </p:nvSpPr>
          <p:spPr bwMode="auto">
            <a:xfrm>
              <a:off x="2976" y="3110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 b="0" dirty="0">
                  <a:solidFill>
                    <a:srgbClr val="FF0000"/>
                  </a:solidFill>
                </a:rPr>
                <a:t>Very little internal state</a:t>
              </a:r>
            </a:p>
          </p:txBody>
        </p:sp>
      </p:grpSp>
      <p:sp>
        <p:nvSpPr>
          <p:cNvPr id="2" name="Rechthoek 1"/>
          <p:cNvSpPr/>
          <p:nvPr/>
        </p:nvSpPr>
        <p:spPr>
          <a:xfrm>
            <a:off x="4724400" y="1484784"/>
            <a:ext cx="3736032" cy="5184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/>
          <p:cNvSpPr txBox="1"/>
          <p:nvPr/>
        </p:nvSpPr>
        <p:spPr>
          <a:xfrm>
            <a:off x="7606952" y="1423312"/>
            <a:ext cx="1141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rgbClr val="FF0000"/>
                </a:solidFill>
              </a:rPr>
              <a:t>BBC</a:t>
            </a:r>
            <a:endParaRPr lang="nl-N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loud"/>
          <p:cNvSpPr>
            <a:spLocks noEditPoints="1" noChangeArrowheads="1"/>
          </p:cNvSpPr>
          <p:nvPr/>
        </p:nvSpPr>
        <p:spPr bwMode="auto">
          <a:xfrm>
            <a:off x="304800" y="2088976"/>
            <a:ext cx="5029200" cy="4724400"/>
          </a:xfrm>
          <a:custGeom>
            <a:avLst/>
            <a:gdLst>
              <a:gd name="T0" fmla="*/ 15600 w 21600"/>
              <a:gd name="T1" fmla="*/ 2362200 h 21600"/>
              <a:gd name="T2" fmla="*/ 2514600 w 21600"/>
              <a:gd name="T3" fmla="*/ 4719369 h 21600"/>
              <a:gd name="T4" fmla="*/ 5025009 w 21600"/>
              <a:gd name="T5" fmla="*/ 2362200 h 21600"/>
              <a:gd name="T6" fmla="*/ 2514600 w 21600"/>
              <a:gd name="T7" fmla="*/ 270122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BBC design</a:t>
            </a:r>
            <a:endParaRPr lang="en-US" dirty="0" smtClean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ompose small behaviors to achieve big goal</a:t>
            </a:r>
            <a:endParaRPr lang="nl-NL" dirty="0"/>
          </a:p>
        </p:txBody>
      </p:sp>
      <p:grpSp>
        <p:nvGrpSpPr>
          <p:cNvPr id="14340" name="Group 27"/>
          <p:cNvGrpSpPr>
            <a:grpSpLocks/>
          </p:cNvGrpSpPr>
          <p:nvPr/>
        </p:nvGrpSpPr>
        <p:grpSpPr bwMode="auto">
          <a:xfrm>
            <a:off x="2362200" y="2850976"/>
            <a:ext cx="1447800" cy="506413"/>
            <a:chOff x="1824" y="1751"/>
            <a:chExt cx="912" cy="319"/>
          </a:xfrm>
        </p:grpSpPr>
        <p:sp>
          <p:nvSpPr>
            <p:cNvPr id="14425" name="PubPieSlice"/>
            <p:cNvSpPr>
              <a:spLocks noEditPoints="1" noChangeArrowheads="1"/>
            </p:cNvSpPr>
            <p:nvPr/>
          </p:nvSpPr>
          <p:spPr bwMode="auto">
            <a:xfrm rot="5400000">
              <a:off x="1824" y="1796"/>
              <a:ext cx="238" cy="238"/>
            </a:xfrm>
            <a:custGeom>
              <a:avLst/>
              <a:gdLst>
                <a:gd name="T0" fmla="*/ 65 w 21600"/>
                <a:gd name="T1" fmla="*/ 13 h 21600"/>
                <a:gd name="T2" fmla="*/ 119 w 21600"/>
                <a:gd name="T3" fmla="*/ 119 h 21600"/>
                <a:gd name="T4" fmla="*/ 173 w 21600"/>
                <a:gd name="T5" fmla="*/ 13 h 21600"/>
                <a:gd name="T6" fmla="*/ 0 60000 65536"/>
                <a:gd name="T7" fmla="*/ 0 60000 65536"/>
                <a:gd name="T8" fmla="*/ 0 60000 65536"/>
                <a:gd name="T9" fmla="*/ 3176 w 21600"/>
                <a:gd name="T10" fmla="*/ 3176 h 21600"/>
                <a:gd name="T11" fmla="*/ 18424 w 21600"/>
                <a:gd name="T12" fmla="*/ 18424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5892" y="1179"/>
                  </a:moveTo>
                  <a:cubicBezTo>
                    <a:pt x="2276" y="3024"/>
                    <a:pt x="0" y="6740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6741"/>
                    <a:pt x="19325" y="3026"/>
                    <a:pt x="15710" y="1181"/>
                  </a:cubicBezTo>
                  <a:lnTo>
                    <a:pt x="10800" y="10800"/>
                  </a:lnTo>
                  <a:lnTo>
                    <a:pt x="5892" y="117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4426" name="Line 13"/>
            <p:cNvSpPr>
              <a:spLocks noChangeShapeType="1"/>
            </p:cNvSpPr>
            <p:nvPr/>
          </p:nvSpPr>
          <p:spPr bwMode="auto">
            <a:xfrm>
              <a:off x="2075" y="1910"/>
              <a:ext cx="5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14427" name="Rectangle 14"/>
            <p:cNvSpPr>
              <a:spLocks noChangeArrowheads="1"/>
            </p:cNvSpPr>
            <p:nvPr/>
          </p:nvSpPr>
          <p:spPr bwMode="auto">
            <a:xfrm>
              <a:off x="2622" y="1751"/>
              <a:ext cx="114" cy="31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l-NL"/>
            </a:p>
          </p:txBody>
        </p:sp>
      </p:grpSp>
      <p:grpSp>
        <p:nvGrpSpPr>
          <p:cNvPr id="14341" name="Group 28"/>
          <p:cNvGrpSpPr>
            <a:grpSpLocks/>
          </p:cNvGrpSpPr>
          <p:nvPr/>
        </p:nvGrpSpPr>
        <p:grpSpPr bwMode="auto">
          <a:xfrm flipH="1">
            <a:off x="3200400" y="4603576"/>
            <a:ext cx="1012825" cy="398463"/>
            <a:chOff x="912" y="2475"/>
            <a:chExt cx="638" cy="251"/>
          </a:xfrm>
        </p:grpSpPr>
        <p:sp>
          <p:nvSpPr>
            <p:cNvPr id="14422" name="PubPieSlice"/>
            <p:cNvSpPr>
              <a:spLocks noEditPoints="1" noChangeArrowheads="1"/>
            </p:cNvSpPr>
            <p:nvPr/>
          </p:nvSpPr>
          <p:spPr bwMode="auto">
            <a:xfrm rot="5400000">
              <a:off x="912" y="2488"/>
              <a:ext cx="238" cy="238"/>
            </a:xfrm>
            <a:custGeom>
              <a:avLst/>
              <a:gdLst>
                <a:gd name="T0" fmla="*/ 65 w 21600"/>
                <a:gd name="T1" fmla="*/ 13 h 21600"/>
                <a:gd name="T2" fmla="*/ 119 w 21600"/>
                <a:gd name="T3" fmla="*/ 119 h 21600"/>
                <a:gd name="T4" fmla="*/ 173 w 21600"/>
                <a:gd name="T5" fmla="*/ 13 h 21600"/>
                <a:gd name="T6" fmla="*/ 0 60000 65536"/>
                <a:gd name="T7" fmla="*/ 0 60000 65536"/>
                <a:gd name="T8" fmla="*/ 0 60000 65536"/>
                <a:gd name="T9" fmla="*/ 3176 w 21600"/>
                <a:gd name="T10" fmla="*/ 3176 h 21600"/>
                <a:gd name="T11" fmla="*/ 18424 w 21600"/>
                <a:gd name="T12" fmla="*/ 18424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5892" y="1179"/>
                  </a:moveTo>
                  <a:cubicBezTo>
                    <a:pt x="2276" y="3024"/>
                    <a:pt x="0" y="6740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6741"/>
                    <a:pt x="19325" y="3026"/>
                    <a:pt x="15710" y="1181"/>
                  </a:cubicBezTo>
                  <a:lnTo>
                    <a:pt x="10800" y="10800"/>
                  </a:lnTo>
                  <a:lnTo>
                    <a:pt x="5892" y="117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4423" name="Oval 16"/>
            <p:cNvSpPr>
              <a:spLocks noChangeArrowheads="1"/>
            </p:cNvSpPr>
            <p:nvPr/>
          </p:nvSpPr>
          <p:spPr bwMode="auto">
            <a:xfrm>
              <a:off x="1482" y="2475"/>
              <a:ext cx="68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l-NL"/>
            </a:p>
          </p:txBody>
        </p:sp>
        <p:sp>
          <p:nvSpPr>
            <p:cNvPr id="14424" name="Freeform 17"/>
            <p:cNvSpPr>
              <a:spLocks/>
            </p:cNvSpPr>
            <p:nvPr/>
          </p:nvSpPr>
          <p:spPr bwMode="auto">
            <a:xfrm>
              <a:off x="1144" y="2566"/>
              <a:ext cx="338" cy="76"/>
            </a:xfrm>
            <a:custGeom>
              <a:avLst/>
              <a:gdLst>
                <a:gd name="T0" fmla="*/ 19 w 712"/>
                <a:gd name="T1" fmla="*/ 46 h 160"/>
                <a:gd name="T2" fmla="*/ 42 w 712"/>
                <a:gd name="T3" fmla="*/ 46 h 160"/>
                <a:gd name="T4" fmla="*/ 270 w 712"/>
                <a:gd name="T5" fmla="*/ 68 h 160"/>
                <a:gd name="T6" fmla="*/ 338 w 712"/>
                <a:gd name="T7" fmla="*/ 0 h 1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12" h="160">
                  <a:moveTo>
                    <a:pt x="40" y="96"/>
                  </a:moveTo>
                  <a:cubicBezTo>
                    <a:pt x="20" y="92"/>
                    <a:pt x="0" y="88"/>
                    <a:pt x="88" y="96"/>
                  </a:cubicBezTo>
                  <a:cubicBezTo>
                    <a:pt x="176" y="104"/>
                    <a:pt x="464" y="160"/>
                    <a:pt x="568" y="144"/>
                  </a:cubicBezTo>
                  <a:cubicBezTo>
                    <a:pt x="672" y="128"/>
                    <a:pt x="692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</p:grpSp>
      <p:grpSp>
        <p:nvGrpSpPr>
          <p:cNvPr id="14342" name="Group 26"/>
          <p:cNvGrpSpPr>
            <a:grpSpLocks/>
          </p:cNvGrpSpPr>
          <p:nvPr/>
        </p:nvGrpSpPr>
        <p:grpSpPr bwMode="auto">
          <a:xfrm>
            <a:off x="1143000" y="3536776"/>
            <a:ext cx="2590800" cy="1295400"/>
            <a:chOff x="2928" y="2582"/>
            <a:chExt cx="1632" cy="816"/>
          </a:xfrm>
        </p:grpSpPr>
        <p:sp>
          <p:nvSpPr>
            <p:cNvPr id="14417" name="PubPieSlice"/>
            <p:cNvSpPr>
              <a:spLocks noEditPoints="1" noChangeArrowheads="1"/>
            </p:cNvSpPr>
            <p:nvPr/>
          </p:nvSpPr>
          <p:spPr bwMode="auto">
            <a:xfrm rot="5400000">
              <a:off x="2928" y="2822"/>
              <a:ext cx="240" cy="240"/>
            </a:xfrm>
            <a:custGeom>
              <a:avLst/>
              <a:gdLst>
                <a:gd name="T0" fmla="*/ 65 w 21600"/>
                <a:gd name="T1" fmla="*/ 13 h 21600"/>
                <a:gd name="T2" fmla="*/ 120 w 21600"/>
                <a:gd name="T3" fmla="*/ 120 h 21600"/>
                <a:gd name="T4" fmla="*/ 175 w 21600"/>
                <a:gd name="T5" fmla="*/ 13 h 21600"/>
                <a:gd name="T6" fmla="*/ 0 60000 65536"/>
                <a:gd name="T7" fmla="*/ 0 60000 65536"/>
                <a:gd name="T8" fmla="*/ 0 60000 65536"/>
                <a:gd name="T9" fmla="*/ 3150 w 21600"/>
                <a:gd name="T10" fmla="*/ 3150 h 21600"/>
                <a:gd name="T11" fmla="*/ 18450 w 21600"/>
                <a:gd name="T12" fmla="*/ 1845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5892" y="1179"/>
                  </a:moveTo>
                  <a:cubicBezTo>
                    <a:pt x="2276" y="3024"/>
                    <a:pt x="0" y="6740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6741"/>
                    <a:pt x="19325" y="3026"/>
                    <a:pt x="15710" y="1181"/>
                  </a:cubicBezTo>
                  <a:lnTo>
                    <a:pt x="10800" y="10800"/>
                  </a:lnTo>
                  <a:lnTo>
                    <a:pt x="5892" y="117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4418" name="Rectangle 20"/>
            <p:cNvSpPr>
              <a:spLocks noChangeArrowheads="1"/>
            </p:cNvSpPr>
            <p:nvPr/>
          </p:nvSpPr>
          <p:spPr bwMode="auto">
            <a:xfrm>
              <a:off x="3456" y="2630"/>
              <a:ext cx="137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14419" name="Rectangle 21"/>
            <p:cNvSpPr>
              <a:spLocks noChangeArrowheads="1"/>
            </p:cNvSpPr>
            <p:nvPr/>
          </p:nvSpPr>
          <p:spPr bwMode="auto">
            <a:xfrm>
              <a:off x="3888" y="2822"/>
              <a:ext cx="137" cy="5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14420" name="Rectangle 22"/>
            <p:cNvSpPr>
              <a:spLocks noChangeArrowheads="1"/>
            </p:cNvSpPr>
            <p:nvPr/>
          </p:nvSpPr>
          <p:spPr bwMode="auto">
            <a:xfrm>
              <a:off x="4320" y="2630"/>
              <a:ext cx="137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14421" name="Freeform 23"/>
            <p:cNvSpPr>
              <a:spLocks/>
            </p:cNvSpPr>
            <p:nvPr/>
          </p:nvSpPr>
          <p:spPr bwMode="auto">
            <a:xfrm>
              <a:off x="3216" y="2582"/>
              <a:ext cx="1344" cy="768"/>
            </a:xfrm>
            <a:custGeom>
              <a:avLst/>
              <a:gdLst>
                <a:gd name="T0" fmla="*/ 0 w 1344"/>
                <a:gd name="T1" fmla="*/ 353 h 888"/>
                <a:gd name="T2" fmla="*/ 96 w 1344"/>
                <a:gd name="T3" fmla="*/ 353 h 888"/>
                <a:gd name="T4" fmla="*/ 528 w 1344"/>
                <a:gd name="T5" fmla="*/ 602 h 888"/>
                <a:gd name="T6" fmla="*/ 192 w 1344"/>
                <a:gd name="T7" fmla="*/ 768 h 888"/>
                <a:gd name="T8" fmla="*/ 96 w 1344"/>
                <a:gd name="T9" fmla="*/ 602 h 888"/>
                <a:gd name="T10" fmla="*/ 480 w 1344"/>
                <a:gd name="T11" fmla="*/ 394 h 888"/>
                <a:gd name="T12" fmla="*/ 576 w 1344"/>
                <a:gd name="T13" fmla="*/ 104 h 888"/>
                <a:gd name="T14" fmla="*/ 912 w 1344"/>
                <a:gd name="T15" fmla="*/ 62 h 888"/>
                <a:gd name="T16" fmla="*/ 960 w 1344"/>
                <a:gd name="T17" fmla="*/ 477 h 888"/>
                <a:gd name="T18" fmla="*/ 1344 w 1344"/>
                <a:gd name="T19" fmla="*/ 519 h 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44" h="888">
                  <a:moveTo>
                    <a:pt x="0" y="408"/>
                  </a:moveTo>
                  <a:cubicBezTo>
                    <a:pt x="4" y="384"/>
                    <a:pt x="8" y="360"/>
                    <a:pt x="96" y="408"/>
                  </a:cubicBezTo>
                  <a:cubicBezTo>
                    <a:pt x="184" y="456"/>
                    <a:pt x="512" y="616"/>
                    <a:pt x="528" y="696"/>
                  </a:cubicBezTo>
                  <a:cubicBezTo>
                    <a:pt x="544" y="776"/>
                    <a:pt x="264" y="888"/>
                    <a:pt x="192" y="888"/>
                  </a:cubicBezTo>
                  <a:cubicBezTo>
                    <a:pt x="120" y="888"/>
                    <a:pt x="48" y="768"/>
                    <a:pt x="96" y="696"/>
                  </a:cubicBezTo>
                  <a:cubicBezTo>
                    <a:pt x="144" y="624"/>
                    <a:pt x="400" y="552"/>
                    <a:pt x="480" y="456"/>
                  </a:cubicBezTo>
                  <a:cubicBezTo>
                    <a:pt x="560" y="360"/>
                    <a:pt x="504" y="184"/>
                    <a:pt x="576" y="120"/>
                  </a:cubicBezTo>
                  <a:cubicBezTo>
                    <a:pt x="648" y="56"/>
                    <a:pt x="848" y="0"/>
                    <a:pt x="912" y="72"/>
                  </a:cubicBezTo>
                  <a:cubicBezTo>
                    <a:pt x="976" y="144"/>
                    <a:pt x="888" y="464"/>
                    <a:pt x="960" y="552"/>
                  </a:cubicBezTo>
                  <a:cubicBezTo>
                    <a:pt x="1032" y="640"/>
                    <a:pt x="1188" y="620"/>
                    <a:pt x="1344" y="60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</p:grpSp>
      <p:grpSp>
        <p:nvGrpSpPr>
          <p:cNvPr id="14343" name="Group 30"/>
          <p:cNvGrpSpPr>
            <a:grpSpLocks/>
          </p:cNvGrpSpPr>
          <p:nvPr/>
        </p:nvGrpSpPr>
        <p:grpSpPr bwMode="auto">
          <a:xfrm>
            <a:off x="1600200" y="4984576"/>
            <a:ext cx="614363" cy="614363"/>
            <a:chOff x="1049" y="1728"/>
            <a:chExt cx="387" cy="387"/>
          </a:xfrm>
        </p:grpSpPr>
        <p:sp>
          <p:nvSpPr>
            <p:cNvPr id="14414" name="PubPieSlice"/>
            <p:cNvSpPr>
              <a:spLocks noEditPoints="1" noChangeArrowheads="1"/>
            </p:cNvSpPr>
            <p:nvPr/>
          </p:nvSpPr>
          <p:spPr bwMode="auto">
            <a:xfrm>
              <a:off x="1117" y="1796"/>
              <a:ext cx="238" cy="238"/>
            </a:xfrm>
            <a:custGeom>
              <a:avLst/>
              <a:gdLst>
                <a:gd name="T0" fmla="*/ 65 w 21600"/>
                <a:gd name="T1" fmla="*/ 13 h 21600"/>
                <a:gd name="T2" fmla="*/ 119 w 21600"/>
                <a:gd name="T3" fmla="*/ 119 h 21600"/>
                <a:gd name="T4" fmla="*/ 173 w 21600"/>
                <a:gd name="T5" fmla="*/ 13 h 21600"/>
                <a:gd name="T6" fmla="*/ 0 60000 65536"/>
                <a:gd name="T7" fmla="*/ 0 60000 65536"/>
                <a:gd name="T8" fmla="*/ 0 60000 65536"/>
                <a:gd name="T9" fmla="*/ 3176 w 21600"/>
                <a:gd name="T10" fmla="*/ 3176 h 21600"/>
                <a:gd name="T11" fmla="*/ 18424 w 21600"/>
                <a:gd name="T12" fmla="*/ 18424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5892" y="1179"/>
                  </a:moveTo>
                  <a:cubicBezTo>
                    <a:pt x="2276" y="3024"/>
                    <a:pt x="0" y="6740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6741"/>
                    <a:pt x="19325" y="3026"/>
                    <a:pt x="15710" y="1181"/>
                  </a:cubicBezTo>
                  <a:lnTo>
                    <a:pt x="10800" y="10800"/>
                  </a:lnTo>
                  <a:lnTo>
                    <a:pt x="5892" y="117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4415" name="AutoShape 32"/>
            <p:cNvSpPr>
              <a:spLocks noChangeArrowheads="1"/>
            </p:cNvSpPr>
            <p:nvPr/>
          </p:nvSpPr>
          <p:spPr bwMode="auto">
            <a:xfrm rot="2368347">
              <a:off x="1049" y="1728"/>
              <a:ext cx="387" cy="387"/>
            </a:xfrm>
            <a:custGeom>
              <a:avLst/>
              <a:gdLst>
                <a:gd name="T0" fmla="*/ 194 w 21600"/>
                <a:gd name="T1" fmla="*/ 0 h 21600"/>
                <a:gd name="T2" fmla="*/ 51 w 21600"/>
                <a:gd name="T3" fmla="*/ 63 h 21600"/>
                <a:gd name="T4" fmla="*/ 194 w 21600"/>
                <a:gd name="T5" fmla="*/ 0 h 21600"/>
                <a:gd name="T6" fmla="*/ 336 w 21600"/>
                <a:gd name="T7" fmla="*/ 6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395 w 21600"/>
                <a:gd name="T13" fmla="*/ 0 h 21600"/>
                <a:gd name="T14" fmla="*/ 20205 w 21600"/>
                <a:gd name="T15" fmla="*/ 54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824" y="3517"/>
                  </a:moveTo>
                  <a:cubicBezTo>
                    <a:pt x="4870" y="1276"/>
                    <a:pt x="7765" y="-1"/>
                    <a:pt x="10800" y="0"/>
                  </a:cubicBezTo>
                  <a:cubicBezTo>
                    <a:pt x="13834" y="0"/>
                    <a:pt x="16729" y="1276"/>
                    <a:pt x="18775" y="3517"/>
                  </a:cubicBezTo>
                  <a:cubicBezTo>
                    <a:pt x="16729" y="1276"/>
                    <a:pt x="13834" y="-1"/>
                    <a:pt x="10799" y="0"/>
                  </a:cubicBezTo>
                  <a:cubicBezTo>
                    <a:pt x="7765" y="0"/>
                    <a:pt x="4870" y="1276"/>
                    <a:pt x="2824" y="351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l-NL"/>
            </a:p>
          </p:txBody>
        </p:sp>
        <p:sp>
          <p:nvSpPr>
            <p:cNvPr id="14416" name="Line 33"/>
            <p:cNvSpPr>
              <a:spLocks noChangeShapeType="1"/>
            </p:cNvSpPr>
            <p:nvPr/>
          </p:nvSpPr>
          <p:spPr bwMode="auto">
            <a:xfrm>
              <a:off x="1434" y="1896"/>
              <a:ext cx="0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</p:grpSp>
      <p:grpSp>
        <p:nvGrpSpPr>
          <p:cNvPr id="14344" name="Group 34"/>
          <p:cNvGrpSpPr>
            <a:grpSpLocks/>
          </p:cNvGrpSpPr>
          <p:nvPr/>
        </p:nvGrpSpPr>
        <p:grpSpPr bwMode="auto">
          <a:xfrm flipH="1">
            <a:off x="3810000" y="3460576"/>
            <a:ext cx="614363" cy="614363"/>
            <a:chOff x="1049" y="1728"/>
            <a:chExt cx="387" cy="387"/>
          </a:xfrm>
        </p:grpSpPr>
        <p:sp>
          <p:nvSpPr>
            <p:cNvPr id="14411" name="PubPieSlice"/>
            <p:cNvSpPr>
              <a:spLocks noEditPoints="1" noChangeArrowheads="1"/>
            </p:cNvSpPr>
            <p:nvPr/>
          </p:nvSpPr>
          <p:spPr bwMode="auto">
            <a:xfrm>
              <a:off x="1117" y="1796"/>
              <a:ext cx="238" cy="238"/>
            </a:xfrm>
            <a:custGeom>
              <a:avLst/>
              <a:gdLst>
                <a:gd name="T0" fmla="*/ 65 w 21600"/>
                <a:gd name="T1" fmla="*/ 13 h 21600"/>
                <a:gd name="T2" fmla="*/ 119 w 21600"/>
                <a:gd name="T3" fmla="*/ 119 h 21600"/>
                <a:gd name="T4" fmla="*/ 173 w 21600"/>
                <a:gd name="T5" fmla="*/ 13 h 21600"/>
                <a:gd name="T6" fmla="*/ 0 60000 65536"/>
                <a:gd name="T7" fmla="*/ 0 60000 65536"/>
                <a:gd name="T8" fmla="*/ 0 60000 65536"/>
                <a:gd name="T9" fmla="*/ 3176 w 21600"/>
                <a:gd name="T10" fmla="*/ 3176 h 21600"/>
                <a:gd name="T11" fmla="*/ 18424 w 21600"/>
                <a:gd name="T12" fmla="*/ 18424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5892" y="1179"/>
                  </a:moveTo>
                  <a:cubicBezTo>
                    <a:pt x="2276" y="3024"/>
                    <a:pt x="0" y="6740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6741"/>
                    <a:pt x="19325" y="3026"/>
                    <a:pt x="15710" y="1181"/>
                  </a:cubicBezTo>
                  <a:lnTo>
                    <a:pt x="10800" y="10800"/>
                  </a:lnTo>
                  <a:lnTo>
                    <a:pt x="5892" y="117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4412" name="AutoShape 36"/>
            <p:cNvSpPr>
              <a:spLocks noChangeArrowheads="1"/>
            </p:cNvSpPr>
            <p:nvPr/>
          </p:nvSpPr>
          <p:spPr bwMode="auto">
            <a:xfrm rot="2368347">
              <a:off x="1049" y="1728"/>
              <a:ext cx="387" cy="387"/>
            </a:xfrm>
            <a:custGeom>
              <a:avLst/>
              <a:gdLst>
                <a:gd name="T0" fmla="*/ 194 w 21600"/>
                <a:gd name="T1" fmla="*/ 0 h 21600"/>
                <a:gd name="T2" fmla="*/ 51 w 21600"/>
                <a:gd name="T3" fmla="*/ 63 h 21600"/>
                <a:gd name="T4" fmla="*/ 194 w 21600"/>
                <a:gd name="T5" fmla="*/ 0 h 21600"/>
                <a:gd name="T6" fmla="*/ 336 w 21600"/>
                <a:gd name="T7" fmla="*/ 6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395 w 21600"/>
                <a:gd name="T13" fmla="*/ 0 h 21600"/>
                <a:gd name="T14" fmla="*/ 20205 w 21600"/>
                <a:gd name="T15" fmla="*/ 54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824" y="3517"/>
                  </a:moveTo>
                  <a:cubicBezTo>
                    <a:pt x="4870" y="1276"/>
                    <a:pt x="7765" y="-1"/>
                    <a:pt x="10800" y="0"/>
                  </a:cubicBezTo>
                  <a:cubicBezTo>
                    <a:pt x="13834" y="0"/>
                    <a:pt x="16729" y="1276"/>
                    <a:pt x="18775" y="3517"/>
                  </a:cubicBezTo>
                  <a:cubicBezTo>
                    <a:pt x="16729" y="1276"/>
                    <a:pt x="13834" y="-1"/>
                    <a:pt x="10799" y="0"/>
                  </a:cubicBezTo>
                  <a:cubicBezTo>
                    <a:pt x="7765" y="0"/>
                    <a:pt x="4870" y="1276"/>
                    <a:pt x="2824" y="351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l-NL"/>
            </a:p>
          </p:txBody>
        </p:sp>
        <p:sp>
          <p:nvSpPr>
            <p:cNvPr id="14413" name="Line 37"/>
            <p:cNvSpPr>
              <a:spLocks noChangeShapeType="1"/>
            </p:cNvSpPr>
            <p:nvPr/>
          </p:nvSpPr>
          <p:spPr bwMode="auto">
            <a:xfrm>
              <a:off x="1434" y="1896"/>
              <a:ext cx="0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</p:grpSp>
      <p:grpSp>
        <p:nvGrpSpPr>
          <p:cNvPr id="14345" name="Group 38"/>
          <p:cNvGrpSpPr>
            <a:grpSpLocks/>
          </p:cNvGrpSpPr>
          <p:nvPr/>
        </p:nvGrpSpPr>
        <p:grpSpPr bwMode="auto">
          <a:xfrm rot="-5400000">
            <a:off x="1140619" y="2929557"/>
            <a:ext cx="1012825" cy="398463"/>
            <a:chOff x="912" y="2475"/>
            <a:chExt cx="638" cy="251"/>
          </a:xfrm>
        </p:grpSpPr>
        <p:sp>
          <p:nvSpPr>
            <p:cNvPr id="14408" name="PubPieSlice"/>
            <p:cNvSpPr>
              <a:spLocks noEditPoints="1" noChangeArrowheads="1"/>
            </p:cNvSpPr>
            <p:nvPr/>
          </p:nvSpPr>
          <p:spPr bwMode="auto">
            <a:xfrm rot="5400000">
              <a:off x="912" y="2488"/>
              <a:ext cx="238" cy="238"/>
            </a:xfrm>
            <a:custGeom>
              <a:avLst/>
              <a:gdLst>
                <a:gd name="T0" fmla="*/ 65 w 21600"/>
                <a:gd name="T1" fmla="*/ 13 h 21600"/>
                <a:gd name="T2" fmla="*/ 119 w 21600"/>
                <a:gd name="T3" fmla="*/ 119 h 21600"/>
                <a:gd name="T4" fmla="*/ 173 w 21600"/>
                <a:gd name="T5" fmla="*/ 13 h 21600"/>
                <a:gd name="T6" fmla="*/ 0 60000 65536"/>
                <a:gd name="T7" fmla="*/ 0 60000 65536"/>
                <a:gd name="T8" fmla="*/ 0 60000 65536"/>
                <a:gd name="T9" fmla="*/ 3176 w 21600"/>
                <a:gd name="T10" fmla="*/ 3176 h 21600"/>
                <a:gd name="T11" fmla="*/ 18424 w 21600"/>
                <a:gd name="T12" fmla="*/ 18424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5892" y="1179"/>
                  </a:moveTo>
                  <a:cubicBezTo>
                    <a:pt x="2276" y="3024"/>
                    <a:pt x="0" y="6740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6741"/>
                    <a:pt x="19325" y="3026"/>
                    <a:pt x="15710" y="1181"/>
                  </a:cubicBezTo>
                  <a:lnTo>
                    <a:pt x="10800" y="10800"/>
                  </a:lnTo>
                  <a:lnTo>
                    <a:pt x="5892" y="117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4409" name="Oval 40"/>
            <p:cNvSpPr>
              <a:spLocks noChangeArrowheads="1"/>
            </p:cNvSpPr>
            <p:nvPr/>
          </p:nvSpPr>
          <p:spPr bwMode="auto">
            <a:xfrm>
              <a:off x="1482" y="2475"/>
              <a:ext cx="68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l-NL"/>
            </a:p>
          </p:txBody>
        </p:sp>
        <p:sp>
          <p:nvSpPr>
            <p:cNvPr id="14410" name="Freeform 41"/>
            <p:cNvSpPr>
              <a:spLocks/>
            </p:cNvSpPr>
            <p:nvPr/>
          </p:nvSpPr>
          <p:spPr bwMode="auto">
            <a:xfrm>
              <a:off x="1144" y="2566"/>
              <a:ext cx="338" cy="76"/>
            </a:xfrm>
            <a:custGeom>
              <a:avLst/>
              <a:gdLst>
                <a:gd name="T0" fmla="*/ 19 w 712"/>
                <a:gd name="T1" fmla="*/ 46 h 160"/>
                <a:gd name="T2" fmla="*/ 42 w 712"/>
                <a:gd name="T3" fmla="*/ 46 h 160"/>
                <a:gd name="T4" fmla="*/ 270 w 712"/>
                <a:gd name="T5" fmla="*/ 68 h 160"/>
                <a:gd name="T6" fmla="*/ 338 w 712"/>
                <a:gd name="T7" fmla="*/ 0 h 1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12" h="160">
                  <a:moveTo>
                    <a:pt x="40" y="96"/>
                  </a:moveTo>
                  <a:cubicBezTo>
                    <a:pt x="20" y="92"/>
                    <a:pt x="0" y="88"/>
                    <a:pt x="88" y="96"/>
                  </a:cubicBezTo>
                  <a:cubicBezTo>
                    <a:pt x="176" y="104"/>
                    <a:pt x="464" y="160"/>
                    <a:pt x="568" y="144"/>
                  </a:cubicBezTo>
                  <a:cubicBezTo>
                    <a:pt x="672" y="128"/>
                    <a:pt x="692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</p:grpSp>
      <p:grpSp>
        <p:nvGrpSpPr>
          <p:cNvPr id="14346" name="Group 42"/>
          <p:cNvGrpSpPr>
            <a:grpSpLocks/>
          </p:cNvGrpSpPr>
          <p:nvPr/>
        </p:nvGrpSpPr>
        <p:grpSpPr bwMode="auto">
          <a:xfrm rot="-5400000">
            <a:off x="596107" y="4998069"/>
            <a:ext cx="1447800" cy="506413"/>
            <a:chOff x="1824" y="1751"/>
            <a:chExt cx="912" cy="319"/>
          </a:xfrm>
        </p:grpSpPr>
        <p:sp>
          <p:nvSpPr>
            <p:cNvPr id="14405" name="PubPieSlice"/>
            <p:cNvSpPr>
              <a:spLocks noEditPoints="1" noChangeArrowheads="1"/>
            </p:cNvSpPr>
            <p:nvPr/>
          </p:nvSpPr>
          <p:spPr bwMode="auto">
            <a:xfrm rot="5400000">
              <a:off x="1824" y="1796"/>
              <a:ext cx="238" cy="238"/>
            </a:xfrm>
            <a:custGeom>
              <a:avLst/>
              <a:gdLst>
                <a:gd name="T0" fmla="*/ 65 w 21600"/>
                <a:gd name="T1" fmla="*/ 13 h 21600"/>
                <a:gd name="T2" fmla="*/ 119 w 21600"/>
                <a:gd name="T3" fmla="*/ 119 h 21600"/>
                <a:gd name="T4" fmla="*/ 173 w 21600"/>
                <a:gd name="T5" fmla="*/ 13 h 21600"/>
                <a:gd name="T6" fmla="*/ 0 60000 65536"/>
                <a:gd name="T7" fmla="*/ 0 60000 65536"/>
                <a:gd name="T8" fmla="*/ 0 60000 65536"/>
                <a:gd name="T9" fmla="*/ 3176 w 21600"/>
                <a:gd name="T10" fmla="*/ 3176 h 21600"/>
                <a:gd name="T11" fmla="*/ 18424 w 21600"/>
                <a:gd name="T12" fmla="*/ 18424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5892" y="1179"/>
                  </a:moveTo>
                  <a:cubicBezTo>
                    <a:pt x="2276" y="3024"/>
                    <a:pt x="0" y="6740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6741"/>
                    <a:pt x="19325" y="3026"/>
                    <a:pt x="15710" y="1181"/>
                  </a:cubicBezTo>
                  <a:lnTo>
                    <a:pt x="10800" y="10800"/>
                  </a:lnTo>
                  <a:lnTo>
                    <a:pt x="5892" y="117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4406" name="Line 44"/>
            <p:cNvSpPr>
              <a:spLocks noChangeShapeType="1"/>
            </p:cNvSpPr>
            <p:nvPr/>
          </p:nvSpPr>
          <p:spPr bwMode="auto">
            <a:xfrm>
              <a:off x="2075" y="1910"/>
              <a:ext cx="5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14407" name="Rectangle 45"/>
            <p:cNvSpPr>
              <a:spLocks noChangeArrowheads="1"/>
            </p:cNvSpPr>
            <p:nvPr/>
          </p:nvSpPr>
          <p:spPr bwMode="auto">
            <a:xfrm>
              <a:off x="2622" y="1751"/>
              <a:ext cx="114" cy="31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l-NL"/>
            </a:p>
          </p:txBody>
        </p:sp>
      </p:grpSp>
      <p:grpSp>
        <p:nvGrpSpPr>
          <p:cNvPr id="14347" name="Group 46"/>
          <p:cNvGrpSpPr>
            <a:grpSpLocks/>
          </p:cNvGrpSpPr>
          <p:nvPr/>
        </p:nvGrpSpPr>
        <p:grpSpPr bwMode="auto">
          <a:xfrm>
            <a:off x="5029200" y="4374976"/>
            <a:ext cx="3505200" cy="1711325"/>
            <a:chOff x="815" y="1152"/>
            <a:chExt cx="4033" cy="1969"/>
          </a:xfrm>
        </p:grpSpPr>
        <p:sp>
          <p:nvSpPr>
            <p:cNvPr id="14354" name="Rectangle 47"/>
            <p:cNvSpPr>
              <a:spLocks noChangeArrowheads="1"/>
            </p:cNvSpPr>
            <p:nvPr/>
          </p:nvSpPr>
          <p:spPr bwMode="auto">
            <a:xfrm>
              <a:off x="816" y="1153"/>
              <a:ext cx="4032" cy="1872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14355" name="Line 48"/>
            <p:cNvSpPr>
              <a:spLocks noChangeShapeType="1"/>
            </p:cNvSpPr>
            <p:nvPr/>
          </p:nvSpPr>
          <p:spPr bwMode="auto">
            <a:xfrm rot="5400000">
              <a:off x="2831" y="-864"/>
              <a:ext cx="0" cy="4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grpSp>
          <p:nvGrpSpPr>
            <p:cNvPr id="14356" name="Group 49"/>
            <p:cNvGrpSpPr>
              <a:grpSpLocks/>
            </p:cNvGrpSpPr>
            <p:nvPr/>
          </p:nvGrpSpPr>
          <p:grpSpPr bwMode="auto">
            <a:xfrm>
              <a:off x="815" y="1153"/>
              <a:ext cx="4032" cy="1872"/>
              <a:chOff x="815" y="1248"/>
              <a:chExt cx="4032" cy="1872"/>
            </a:xfrm>
          </p:grpSpPr>
          <p:grpSp>
            <p:nvGrpSpPr>
              <p:cNvPr id="14365" name="Group 50"/>
              <p:cNvGrpSpPr>
                <a:grpSpLocks/>
              </p:cNvGrpSpPr>
              <p:nvPr/>
            </p:nvGrpSpPr>
            <p:grpSpPr bwMode="auto">
              <a:xfrm>
                <a:off x="960" y="1248"/>
                <a:ext cx="3744" cy="1872"/>
                <a:chOff x="960" y="1248"/>
                <a:chExt cx="3744" cy="1920"/>
              </a:xfrm>
            </p:grpSpPr>
            <p:sp>
              <p:nvSpPr>
                <p:cNvPr id="14378" name="Line 51"/>
                <p:cNvSpPr>
                  <a:spLocks noChangeShapeType="1"/>
                </p:cNvSpPr>
                <p:nvPr/>
              </p:nvSpPr>
              <p:spPr bwMode="auto">
                <a:xfrm>
                  <a:off x="96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79" name="Line 52"/>
                <p:cNvSpPr>
                  <a:spLocks noChangeShapeType="1"/>
                </p:cNvSpPr>
                <p:nvPr/>
              </p:nvSpPr>
              <p:spPr bwMode="auto">
                <a:xfrm>
                  <a:off x="110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80" name="Line 53"/>
                <p:cNvSpPr>
                  <a:spLocks noChangeShapeType="1"/>
                </p:cNvSpPr>
                <p:nvPr/>
              </p:nvSpPr>
              <p:spPr bwMode="auto">
                <a:xfrm>
                  <a:off x="124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81" name="Line 54"/>
                <p:cNvSpPr>
                  <a:spLocks noChangeShapeType="1"/>
                </p:cNvSpPr>
                <p:nvPr/>
              </p:nvSpPr>
              <p:spPr bwMode="auto">
                <a:xfrm>
                  <a:off x="139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82" name="Line 55"/>
                <p:cNvSpPr>
                  <a:spLocks noChangeShapeType="1"/>
                </p:cNvSpPr>
                <p:nvPr/>
              </p:nvSpPr>
              <p:spPr bwMode="auto">
                <a:xfrm>
                  <a:off x="153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83" name="Line 56"/>
                <p:cNvSpPr>
                  <a:spLocks noChangeShapeType="1"/>
                </p:cNvSpPr>
                <p:nvPr/>
              </p:nvSpPr>
              <p:spPr bwMode="auto">
                <a:xfrm>
                  <a:off x="168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84" name="Line 57"/>
                <p:cNvSpPr>
                  <a:spLocks noChangeShapeType="1"/>
                </p:cNvSpPr>
                <p:nvPr/>
              </p:nvSpPr>
              <p:spPr bwMode="auto">
                <a:xfrm>
                  <a:off x="182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85" name="Line 58"/>
                <p:cNvSpPr>
                  <a:spLocks noChangeShapeType="1"/>
                </p:cNvSpPr>
                <p:nvPr/>
              </p:nvSpPr>
              <p:spPr bwMode="auto">
                <a:xfrm>
                  <a:off x="196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86" name="Line 59"/>
                <p:cNvSpPr>
                  <a:spLocks noChangeShapeType="1"/>
                </p:cNvSpPr>
                <p:nvPr/>
              </p:nvSpPr>
              <p:spPr bwMode="auto">
                <a:xfrm>
                  <a:off x="211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87" name="Line 60"/>
                <p:cNvSpPr>
                  <a:spLocks noChangeShapeType="1"/>
                </p:cNvSpPr>
                <p:nvPr/>
              </p:nvSpPr>
              <p:spPr bwMode="auto">
                <a:xfrm>
                  <a:off x="225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88" name="Line 61"/>
                <p:cNvSpPr>
                  <a:spLocks noChangeShapeType="1"/>
                </p:cNvSpPr>
                <p:nvPr/>
              </p:nvSpPr>
              <p:spPr bwMode="auto">
                <a:xfrm>
                  <a:off x="240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89" name="Line 62"/>
                <p:cNvSpPr>
                  <a:spLocks noChangeShapeType="1"/>
                </p:cNvSpPr>
                <p:nvPr/>
              </p:nvSpPr>
              <p:spPr bwMode="auto">
                <a:xfrm>
                  <a:off x="254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90" name="Line 63"/>
                <p:cNvSpPr>
                  <a:spLocks noChangeShapeType="1"/>
                </p:cNvSpPr>
                <p:nvPr/>
              </p:nvSpPr>
              <p:spPr bwMode="auto">
                <a:xfrm>
                  <a:off x="268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91" name="Line 64"/>
                <p:cNvSpPr>
                  <a:spLocks noChangeShapeType="1"/>
                </p:cNvSpPr>
                <p:nvPr/>
              </p:nvSpPr>
              <p:spPr bwMode="auto">
                <a:xfrm>
                  <a:off x="283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92" name="Line 65"/>
                <p:cNvSpPr>
                  <a:spLocks noChangeShapeType="1"/>
                </p:cNvSpPr>
                <p:nvPr/>
              </p:nvSpPr>
              <p:spPr bwMode="auto">
                <a:xfrm>
                  <a:off x="297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93" name="Line 66"/>
                <p:cNvSpPr>
                  <a:spLocks noChangeShapeType="1"/>
                </p:cNvSpPr>
                <p:nvPr/>
              </p:nvSpPr>
              <p:spPr bwMode="auto">
                <a:xfrm>
                  <a:off x="312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94" name="Line 67"/>
                <p:cNvSpPr>
                  <a:spLocks noChangeShapeType="1"/>
                </p:cNvSpPr>
                <p:nvPr/>
              </p:nvSpPr>
              <p:spPr bwMode="auto">
                <a:xfrm>
                  <a:off x="326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95" name="Line 68"/>
                <p:cNvSpPr>
                  <a:spLocks noChangeShapeType="1"/>
                </p:cNvSpPr>
                <p:nvPr/>
              </p:nvSpPr>
              <p:spPr bwMode="auto">
                <a:xfrm>
                  <a:off x="340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96" name="Line 69"/>
                <p:cNvSpPr>
                  <a:spLocks noChangeShapeType="1"/>
                </p:cNvSpPr>
                <p:nvPr/>
              </p:nvSpPr>
              <p:spPr bwMode="auto">
                <a:xfrm>
                  <a:off x="355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97" name="Line 70"/>
                <p:cNvSpPr>
                  <a:spLocks noChangeShapeType="1"/>
                </p:cNvSpPr>
                <p:nvPr/>
              </p:nvSpPr>
              <p:spPr bwMode="auto">
                <a:xfrm>
                  <a:off x="369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98" name="Line 71"/>
                <p:cNvSpPr>
                  <a:spLocks noChangeShapeType="1"/>
                </p:cNvSpPr>
                <p:nvPr/>
              </p:nvSpPr>
              <p:spPr bwMode="auto">
                <a:xfrm>
                  <a:off x="384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399" name="Line 72"/>
                <p:cNvSpPr>
                  <a:spLocks noChangeShapeType="1"/>
                </p:cNvSpPr>
                <p:nvPr/>
              </p:nvSpPr>
              <p:spPr bwMode="auto">
                <a:xfrm>
                  <a:off x="398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400" name="Line 73"/>
                <p:cNvSpPr>
                  <a:spLocks noChangeShapeType="1"/>
                </p:cNvSpPr>
                <p:nvPr/>
              </p:nvSpPr>
              <p:spPr bwMode="auto">
                <a:xfrm>
                  <a:off x="412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401" name="Line 74"/>
                <p:cNvSpPr>
                  <a:spLocks noChangeShapeType="1"/>
                </p:cNvSpPr>
                <p:nvPr/>
              </p:nvSpPr>
              <p:spPr bwMode="auto">
                <a:xfrm>
                  <a:off x="427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402" name="Line 75"/>
                <p:cNvSpPr>
                  <a:spLocks noChangeShapeType="1"/>
                </p:cNvSpPr>
                <p:nvPr/>
              </p:nvSpPr>
              <p:spPr bwMode="auto">
                <a:xfrm>
                  <a:off x="441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403" name="Line 76"/>
                <p:cNvSpPr>
                  <a:spLocks noChangeShapeType="1"/>
                </p:cNvSpPr>
                <p:nvPr/>
              </p:nvSpPr>
              <p:spPr bwMode="auto">
                <a:xfrm>
                  <a:off x="456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4404" name="Line 77"/>
                <p:cNvSpPr>
                  <a:spLocks noChangeShapeType="1"/>
                </p:cNvSpPr>
                <p:nvPr/>
              </p:nvSpPr>
              <p:spPr bwMode="auto">
                <a:xfrm>
                  <a:off x="470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</p:grpSp>
          <p:sp>
            <p:nvSpPr>
              <p:cNvPr id="14366" name="Line 78"/>
              <p:cNvSpPr>
                <a:spLocks noChangeShapeType="1"/>
              </p:cNvSpPr>
              <p:nvPr/>
            </p:nvSpPr>
            <p:spPr bwMode="auto">
              <a:xfrm rot="5400000">
                <a:off x="2831" y="-62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14367" name="Line 79"/>
              <p:cNvSpPr>
                <a:spLocks noChangeShapeType="1"/>
              </p:cNvSpPr>
              <p:nvPr/>
            </p:nvSpPr>
            <p:spPr bwMode="auto">
              <a:xfrm rot="5400000">
                <a:off x="2831" y="-481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14368" name="Line 80"/>
              <p:cNvSpPr>
                <a:spLocks noChangeShapeType="1"/>
              </p:cNvSpPr>
              <p:nvPr/>
            </p:nvSpPr>
            <p:spPr bwMode="auto">
              <a:xfrm rot="5400000">
                <a:off x="2831" y="-337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14369" name="Line 81"/>
              <p:cNvSpPr>
                <a:spLocks noChangeShapeType="1"/>
              </p:cNvSpPr>
              <p:nvPr/>
            </p:nvSpPr>
            <p:spPr bwMode="auto">
              <a:xfrm rot="5400000">
                <a:off x="2831" y="-193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14370" name="Line 82"/>
              <p:cNvSpPr>
                <a:spLocks noChangeShapeType="1"/>
              </p:cNvSpPr>
              <p:nvPr/>
            </p:nvSpPr>
            <p:spPr bwMode="auto">
              <a:xfrm rot="5400000">
                <a:off x="2831" y="-4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14371" name="Line 83"/>
              <p:cNvSpPr>
                <a:spLocks noChangeShapeType="1"/>
              </p:cNvSpPr>
              <p:nvPr/>
            </p:nvSpPr>
            <p:spPr bwMode="auto">
              <a:xfrm rot="5400000">
                <a:off x="2831" y="9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14372" name="Line 84"/>
              <p:cNvSpPr>
                <a:spLocks noChangeShapeType="1"/>
              </p:cNvSpPr>
              <p:nvPr/>
            </p:nvSpPr>
            <p:spPr bwMode="auto">
              <a:xfrm rot="5400000">
                <a:off x="2831" y="23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14373" name="Line 85"/>
              <p:cNvSpPr>
                <a:spLocks noChangeShapeType="1"/>
              </p:cNvSpPr>
              <p:nvPr/>
            </p:nvSpPr>
            <p:spPr bwMode="auto">
              <a:xfrm rot="5400000">
                <a:off x="2831" y="383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14374" name="Line 86"/>
              <p:cNvSpPr>
                <a:spLocks noChangeShapeType="1"/>
              </p:cNvSpPr>
              <p:nvPr/>
            </p:nvSpPr>
            <p:spPr bwMode="auto">
              <a:xfrm rot="5400000">
                <a:off x="2831" y="527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14375" name="Line 87"/>
              <p:cNvSpPr>
                <a:spLocks noChangeShapeType="1"/>
              </p:cNvSpPr>
              <p:nvPr/>
            </p:nvSpPr>
            <p:spPr bwMode="auto">
              <a:xfrm rot="5400000">
                <a:off x="2831" y="671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14376" name="Line 88"/>
              <p:cNvSpPr>
                <a:spLocks noChangeShapeType="1"/>
              </p:cNvSpPr>
              <p:nvPr/>
            </p:nvSpPr>
            <p:spPr bwMode="auto">
              <a:xfrm rot="5400000">
                <a:off x="2831" y="81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14377" name="Line 89"/>
              <p:cNvSpPr>
                <a:spLocks noChangeShapeType="1"/>
              </p:cNvSpPr>
              <p:nvPr/>
            </p:nvSpPr>
            <p:spPr bwMode="auto">
              <a:xfrm rot="5400000">
                <a:off x="2831" y="95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14357" name="Line 90"/>
            <p:cNvSpPr>
              <a:spLocks noChangeShapeType="1"/>
            </p:cNvSpPr>
            <p:nvPr/>
          </p:nvSpPr>
          <p:spPr bwMode="auto">
            <a:xfrm>
              <a:off x="1536" y="1771"/>
              <a:ext cx="0" cy="1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14358" name="Line 91"/>
            <p:cNvSpPr>
              <a:spLocks noChangeShapeType="1"/>
            </p:cNvSpPr>
            <p:nvPr/>
          </p:nvSpPr>
          <p:spPr bwMode="auto">
            <a:xfrm>
              <a:off x="2256" y="1729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14359" name="Freeform 92"/>
            <p:cNvSpPr>
              <a:spLocks/>
            </p:cNvSpPr>
            <p:nvPr/>
          </p:nvSpPr>
          <p:spPr bwMode="auto">
            <a:xfrm>
              <a:off x="2400" y="2161"/>
              <a:ext cx="720" cy="432"/>
            </a:xfrm>
            <a:custGeom>
              <a:avLst/>
              <a:gdLst>
                <a:gd name="T0" fmla="*/ 0 w 720"/>
                <a:gd name="T1" fmla="*/ 432 h 432"/>
                <a:gd name="T2" fmla="*/ 0 w 720"/>
                <a:gd name="T3" fmla="*/ 0 h 432"/>
                <a:gd name="T4" fmla="*/ 720 w 720"/>
                <a:gd name="T5" fmla="*/ 0 h 432"/>
                <a:gd name="T6" fmla="*/ 0 w 72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432">
                  <a:moveTo>
                    <a:pt x="0" y="43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14360" name="Freeform 93"/>
            <p:cNvSpPr>
              <a:spLocks/>
            </p:cNvSpPr>
            <p:nvPr/>
          </p:nvSpPr>
          <p:spPr bwMode="auto">
            <a:xfrm flipH="1">
              <a:off x="3552" y="1729"/>
              <a:ext cx="720" cy="432"/>
            </a:xfrm>
            <a:custGeom>
              <a:avLst/>
              <a:gdLst>
                <a:gd name="T0" fmla="*/ 0 w 720"/>
                <a:gd name="T1" fmla="*/ 432 h 432"/>
                <a:gd name="T2" fmla="*/ 0 w 720"/>
                <a:gd name="T3" fmla="*/ 0 h 432"/>
                <a:gd name="T4" fmla="*/ 720 w 720"/>
                <a:gd name="T5" fmla="*/ 0 h 432"/>
                <a:gd name="T6" fmla="*/ 0 w 72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432">
                  <a:moveTo>
                    <a:pt x="0" y="43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14361" name="Line 94"/>
            <p:cNvSpPr>
              <a:spLocks noChangeShapeType="1"/>
            </p:cNvSpPr>
            <p:nvPr/>
          </p:nvSpPr>
          <p:spPr bwMode="auto">
            <a:xfrm>
              <a:off x="3120" y="2929"/>
              <a:ext cx="0" cy="192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14362" name="Line 95"/>
            <p:cNvSpPr>
              <a:spLocks noChangeShapeType="1"/>
            </p:cNvSpPr>
            <p:nvPr/>
          </p:nvSpPr>
          <p:spPr bwMode="auto">
            <a:xfrm>
              <a:off x="3552" y="2929"/>
              <a:ext cx="0" cy="192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14363" name="Line 96"/>
            <p:cNvSpPr>
              <a:spLocks noChangeShapeType="1"/>
            </p:cNvSpPr>
            <p:nvPr/>
          </p:nvSpPr>
          <p:spPr bwMode="auto">
            <a:xfrm>
              <a:off x="3120" y="3025"/>
              <a:ext cx="43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14364" name="Oval 97"/>
            <p:cNvSpPr>
              <a:spLocks noChangeArrowheads="1"/>
            </p:cNvSpPr>
            <p:nvPr/>
          </p:nvSpPr>
          <p:spPr bwMode="auto">
            <a:xfrm>
              <a:off x="1056" y="2689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</p:grpSp>
      <p:grpSp>
        <p:nvGrpSpPr>
          <p:cNvPr id="14348" name="Group 98"/>
          <p:cNvGrpSpPr>
            <a:grpSpLocks/>
          </p:cNvGrpSpPr>
          <p:nvPr/>
        </p:nvGrpSpPr>
        <p:grpSpPr bwMode="auto">
          <a:xfrm flipH="1">
            <a:off x="2590800" y="5289376"/>
            <a:ext cx="1447800" cy="506413"/>
            <a:chOff x="1824" y="1751"/>
            <a:chExt cx="912" cy="319"/>
          </a:xfrm>
        </p:grpSpPr>
        <p:sp>
          <p:nvSpPr>
            <p:cNvPr id="14351" name="PubPieSlice"/>
            <p:cNvSpPr>
              <a:spLocks noEditPoints="1" noChangeArrowheads="1"/>
            </p:cNvSpPr>
            <p:nvPr/>
          </p:nvSpPr>
          <p:spPr bwMode="auto">
            <a:xfrm rot="5400000">
              <a:off x="1824" y="1796"/>
              <a:ext cx="238" cy="238"/>
            </a:xfrm>
            <a:custGeom>
              <a:avLst/>
              <a:gdLst>
                <a:gd name="T0" fmla="*/ 65 w 21600"/>
                <a:gd name="T1" fmla="*/ 13 h 21600"/>
                <a:gd name="T2" fmla="*/ 119 w 21600"/>
                <a:gd name="T3" fmla="*/ 119 h 21600"/>
                <a:gd name="T4" fmla="*/ 173 w 21600"/>
                <a:gd name="T5" fmla="*/ 13 h 21600"/>
                <a:gd name="T6" fmla="*/ 0 60000 65536"/>
                <a:gd name="T7" fmla="*/ 0 60000 65536"/>
                <a:gd name="T8" fmla="*/ 0 60000 65536"/>
                <a:gd name="T9" fmla="*/ 3176 w 21600"/>
                <a:gd name="T10" fmla="*/ 3176 h 21600"/>
                <a:gd name="T11" fmla="*/ 18424 w 21600"/>
                <a:gd name="T12" fmla="*/ 18424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5892" y="1179"/>
                  </a:moveTo>
                  <a:cubicBezTo>
                    <a:pt x="2276" y="3024"/>
                    <a:pt x="0" y="6740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6741"/>
                    <a:pt x="19325" y="3026"/>
                    <a:pt x="15710" y="1181"/>
                  </a:cubicBezTo>
                  <a:lnTo>
                    <a:pt x="10800" y="10800"/>
                  </a:lnTo>
                  <a:lnTo>
                    <a:pt x="5892" y="117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4352" name="Line 100"/>
            <p:cNvSpPr>
              <a:spLocks noChangeShapeType="1"/>
            </p:cNvSpPr>
            <p:nvPr/>
          </p:nvSpPr>
          <p:spPr bwMode="auto">
            <a:xfrm>
              <a:off x="2075" y="1910"/>
              <a:ext cx="5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14353" name="Rectangle 101"/>
            <p:cNvSpPr>
              <a:spLocks noChangeArrowheads="1"/>
            </p:cNvSpPr>
            <p:nvPr/>
          </p:nvSpPr>
          <p:spPr bwMode="auto">
            <a:xfrm>
              <a:off x="2622" y="1751"/>
              <a:ext cx="114" cy="31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l-NL"/>
            </a:p>
          </p:txBody>
        </p:sp>
      </p:grpSp>
      <p:sp>
        <p:nvSpPr>
          <p:cNvPr id="14349" name="AutoShape 102"/>
          <p:cNvSpPr>
            <a:spLocks noChangeArrowheads="1"/>
          </p:cNvSpPr>
          <p:nvPr/>
        </p:nvSpPr>
        <p:spPr bwMode="auto">
          <a:xfrm>
            <a:off x="4800600" y="2546176"/>
            <a:ext cx="2209800" cy="2209800"/>
          </a:xfrm>
          <a:custGeom>
            <a:avLst/>
            <a:gdLst>
              <a:gd name="T0" fmla="*/ 1612642 w 21600"/>
              <a:gd name="T1" fmla="*/ 123585 h 21600"/>
              <a:gd name="T2" fmla="*/ 508049 w 21600"/>
              <a:gd name="T3" fmla="*/ 337608 h 21600"/>
              <a:gd name="T4" fmla="*/ 1490490 w 21600"/>
              <a:gd name="T5" fmla="*/ 359706 h 21600"/>
              <a:gd name="T6" fmla="*/ 2484593 w 21600"/>
              <a:gd name="T7" fmla="*/ 1167511 h 21600"/>
              <a:gd name="T8" fmla="*/ 2057365 w 21600"/>
              <a:gd name="T9" fmla="*/ 1557704 h 21600"/>
              <a:gd name="T10" fmla="*/ 1667069 w 21600"/>
              <a:gd name="T11" fmla="*/ 113037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992" y="11171"/>
                </a:moveTo>
                <a:cubicBezTo>
                  <a:pt x="18998" y="11048"/>
                  <a:pt x="19001" y="10924"/>
                  <a:pt x="19001" y="10800"/>
                </a:cubicBezTo>
                <a:cubicBezTo>
                  <a:pt x="19001" y="6270"/>
                  <a:pt x="15329" y="2599"/>
                  <a:pt x="10800" y="2599"/>
                </a:cubicBezTo>
                <a:cubicBezTo>
                  <a:pt x="8976" y="2598"/>
                  <a:pt x="7204" y="3206"/>
                  <a:pt x="5765" y="4326"/>
                </a:cubicBezTo>
                <a:lnTo>
                  <a:pt x="4169" y="2275"/>
                </a:lnTo>
                <a:cubicBezTo>
                  <a:pt x="6065" y="800"/>
                  <a:pt x="8398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963"/>
                  <a:pt x="21596" y="11126"/>
                  <a:pt x="21588" y="11289"/>
                </a:cubicBezTo>
                <a:lnTo>
                  <a:pt x="24286" y="11412"/>
                </a:lnTo>
                <a:lnTo>
                  <a:pt x="20110" y="15226"/>
                </a:lnTo>
                <a:lnTo>
                  <a:pt x="16295" y="11049"/>
                </a:lnTo>
                <a:lnTo>
                  <a:pt x="18992" y="11171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4350" name="Freeform 104"/>
          <p:cNvSpPr>
            <a:spLocks/>
          </p:cNvSpPr>
          <p:nvPr/>
        </p:nvSpPr>
        <p:spPr bwMode="auto">
          <a:xfrm>
            <a:off x="5003800" y="4438476"/>
            <a:ext cx="3416300" cy="1536700"/>
          </a:xfrm>
          <a:custGeom>
            <a:avLst/>
            <a:gdLst>
              <a:gd name="T0" fmla="*/ 254000 w 2152"/>
              <a:gd name="T1" fmla="*/ 1308100 h 968"/>
              <a:gd name="T2" fmla="*/ 254000 w 2152"/>
              <a:gd name="T3" fmla="*/ 165100 h 968"/>
              <a:gd name="T4" fmla="*/ 1778000 w 2152"/>
              <a:gd name="T5" fmla="*/ 317500 h 968"/>
              <a:gd name="T6" fmla="*/ 2997200 w 2152"/>
              <a:gd name="T7" fmla="*/ 88900 h 968"/>
              <a:gd name="T8" fmla="*/ 3378200 w 2152"/>
              <a:gd name="T9" fmla="*/ 317500 h 968"/>
              <a:gd name="T10" fmla="*/ 3225800 w 2152"/>
              <a:gd name="T11" fmla="*/ 1003300 h 968"/>
              <a:gd name="T12" fmla="*/ 2616200 w 2152"/>
              <a:gd name="T13" fmla="*/ 1003300 h 968"/>
              <a:gd name="T14" fmla="*/ 2235200 w 2152"/>
              <a:gd name="T15" fmla="*/ 1079500 h 968"/>
              <a:gd name="T16" fmla="*/ 2235200 w 2152"/>
              <a:gd name="T17" fmla="*/ 1536700 h 9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52" h="968">
                <a:moveTo>
                  <a:pt x="160" y="824"/>
                </a:moveTo>
                <a:cubicBezTo>
                  <a:pt x="80" y="516"/>
                  <a:pt x="0" y="208"/>
                  <a:pt x="160" y="104"/>
                </a:cubicBezTo>
                <a:cubicBezTo>
                  <a:pt x="320" y="0"/>
                  <a:pt x="832" y="208"/>
                  <a:pt x="1120" y="200"/>
                </a:cubicBezTo>
                <a:cubicBezTo>
                  <a:pt x="1408" y="192"/>
                  <a:pt x="1720" y="56"/>
                  <a:pt x="1888" y="56"/>
                </a:cubicBezTo>
                <a:cubicBezTo>
                  <a:pt x="2056" y="56"/>
                  <a:pt x="2104" y="104"/>
                  <a:pt x="2128" y="200"/>
                </a:cubicBezTo>
                <a:cubicBezTo>
                  <a:pt x="2152" y="296"/>
                  <a:pt x="2112" y="560"/>
                  <a:pt x="2032" y="632"/>
                </a:cubicBezTo>
                <a:cubicBezTo>
                  <a:pt x="1952" y="704"/>
                  <a:pt x="1752" y="624"/>
                  <a:pt x="1648" y="632"/>
                </a:cubicBezTo>
                <a:cubicBezTo>
                  <a:pt x="1544" y="640"/>
                  <a:pt x="1448" y="624"/>
                  <a:pt x="1408" y="680"/>
                </a:cubicBezTo>
                <a:cubicBezTo>
                  <a:pt x="1368" y="736"/>
                  <a:pt x="1388" y="852"/>
                  <a:pt x="1408" y="96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45" name="Oval 92"/>
          <p:cNvSpPr>
            <a:spLocks noChangeArrowheads="1"/>
          </p:cNvSpPr>
          <p:nvPr/>
        </p:nvSpPr>
        <p:spPr bwMode="auto">
          <a:xfrm>
            <a:off x="7658318" y="540860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3" name="Tekstvak 2"/>
          <p:cNvSpPr txBox="1"/>
          <p:nvPr/>
        </p:nvSpPr>
        <p:spPr>
          <a:xfrm>
            <a:off x="7220276" y="3946351"/>
            <a:ext cx="174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>
                <a:solidFill>
                  <a:srgbClr val="FF0000"/>
                </a:solidFill>
              </a:rPr>
              <a:t>Score goal</a:t>
            </a:r>
            <a:endParaRPr lang="nl-NL" sz="2400" b="1" dirty="0">
              <a:solidFill>
                <a:srgbClr val="FF0000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6873562" y="6086301"/>
            <a:ext cx="6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goal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62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Example: Soccer Robot</a:t>
            </a:r>
            <a:endParaRPr lang="en-US" dirty="0" smtClean="0"/>
          </a:p>
        </p:txBody>
      </p:sp>
      <p:sp>
        <p:nvSpPr>
          <p:cNvPr id="37891" name="PubPieSlice"/>
          <p:cNvSpPr>
            <a:spLocks noEditPoints="1" noChangeArrowheads="1"/>
          </p:cNvSpPr>
          <p:nvPr/>
        </p:nvSpPr>
        <p:spPr bwMode="auto">
          <a:xfrm>
            <a:off x="4800600" y="2905472"/>
            <a:ext cx="2971800" cy="2971800"/>
          </a:xfrm>
          <a:custGeom>
            <a:avLst/>
            <a:gdLst>
              <a:gd name="T0" fmla="*/ 810641 w 21600"/>
              <a:gd name="T1" fmla="*/ 162211 h 21600"/>
              <a:gd name="T2" fmla="*/ 1485900 w 21600"/>
              <a:gd name="T3" fmla="*/ 1485900 h 21600"/>
              <a:gd name="T4" fmla="*/ 2161572 w 21600"/>
              <a:gd name="T5" fmla="*/ 162486 h 21600"/>
              <a:gd name="T6" fmla="*/ 0 60000 65536"/>
              <a:gd name="T7" fmla="*/ 0 60000 65536"/>
              <a:gd name="T8" fmla="*/ 0 60000 65536"/>
              <a:gd name="T9" fmla="*/ 3163 w 21600"/>
              <a:gd name="T10" fmla="*/ 3163 h 21600"/>
              <a:gd name="T11" fmla="*/ 18437 w 21600"/>
              <a:gd name="T12" fmla="*/ 18437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5892" y="1179"/>
                </a:moveTo>
                <a:cubicBezTo>
                  <a:pt x="2276" y="3024"/>
                  <a:pt x="0" y="6740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6741"/>
                  <a:pt x="19325" y="3026"/>
                  <a:pt x="15710" y="1181"/>
                </a:cubicBezTo>
                <a:lnTo>
                  <a:pt x="10800" y="10800"/>
                </a:lnTo>
                <a:lnTo>
                  <a:pt x="5892" y="11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808080"/>
            </a:outerShdw>
          </a:effectLst>
        </p:spPr>
        <p:txBody>
          <a:bodyPr/>
          <a:lstStyle/>
          <a:p>
            <a:endParaRPr lang="nl-NL"/>
          </a:p>
        </p:txBody>
      </p:sp>
      <p:grpSp>
        <p:nvGrpSpPr>
          <p:cNvPr id="973866" name="Group 42"/>
          <p:cNvGrpSpPr>
            <a:grpSpLocks/>
          </p:cNvGrpSpPr>
          <p:nvPr/>
        </p:nvGrpSpPr>
        <p:grpSpPr bwMode="auto">
          <a:xfrm>
            <a:off x="1811338" y="2889597"/>
            <a:ext cx="5824537" cy="625475"/>
            <a:chOff x="1141" y="1478"/>
            <a:chExt cx="3669" cy="394"/>
          </a:xfrm>
        </p:grpSpPr>
        <p:grpSp>
          <p:nvGrpSpPr>
            <p:cNvPr id="37921" name="Group 16"/>
            <p:cNvGrpSpPr>
              <a:grpSpLocks/>
            </p:cNvGrpSpPr>
            <p:nvPr/>
          </p:nvGrpSpPr>
          <p:grpSpPr bwMode="auto">
            <a:xfrm flipH="1">
              <a:off x="4320" y="1488"/>
              <a:ext cx="490" cy="384"/>
              <a:chOff x="3456" y="1680"/>
              <a:chExt cx="490" cy="384"/>
            </a:xfrm>
          </p:grpSpPr>
          <p:sp>
            <p:nvSpPr>
              <p:cNvPr id="37927" name="Line 14"/>
              <p:cNvSpPr>
                <a:spLocks noChangeShapeType="1"/>
              </p:cNvSpPr>
              <p:nvPr/>
            </p:nvSpPr>
            <p:spPr bwMode="auto">
              <a:xfrm flipV="1">
                <a:off x="3456" y="1680"/>
                <a:ext cx="432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7928" name="Line 15"/>
              <p:cNvSpPr>
                <a:spLocks noChangeShapeType="1"/>
              </p:cNvSpPr>
              <p:nvPr/>
            </p:nvSpPr>
            <p:spPr bwMode="auto">
              <a:xfrm>
                <a:off x="3888" y="1680"/>
                <a:ext cx="58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</p:grpSp>
        <p:grpSp>
          <p:nvGrpSpPr>
            <p:cNvPr id="37922" name="Group 17"/>
            <p:cNvGrpSpPr>
              <a:grpSpLocks/>
            </p:cNvGrpSpPr>
            <p:nvPr/>
          </p:nvGrpSpPr>
          <p:grpSpPr bwMode="auto">
            <a:xfrm>
              <a:off x="3110" y="1488"/>
              <a:ext cx="490" cy="384"/>
              <a:chOff x="3456" y="1680"/>
              <a:chExt cx="490" cy="384"/>
            </a:xfrm>
          </p:grpSpPr>
          <p:sp>
            <p:nvSpPr>
              <p:cNvPr id="37925" name="Line 18"/>
              <p:cNvSpPr>
                <a:spLocks noChangeShapeType="1"/>
              </p:cNvSpPr>
              <p:nvPr/>
            </p:nvSpPr>
            <p:spPr bwMode="auto">
              <a:xfrm flipV="1">
                <a:off x="3456" y="1680"/>
                <a:ext cx="432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7926" name="Line 19"/>
              <p:cNvSpPr>
                <a:spLocks noChangeShapeType="1"/>
              </p:cNvSpPr>
              <p:nvPr/>
            </p:nvSpPr>
            <p:spPr bwMode="auto">
              <a:xfrm>
                <a:off x="3888" y="1680"/>
                <a:ext cx="58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37923" name="Text Box 30"/>
            <p:cNvSpPr txBox="1">
              <a:spLocks noChangeArrowheads="1"/>
            </p:cNvSpPr>
            <p:nvPr/>
          </p:nvSpPr>
          <p:spPr bwMode="auto">
            <a:xfrm>
              <a:off x="1141" y="1478"/>
              <a:ext cx="13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r" eaLnBrk="1" hangingPunct="1"/>
              <a:r>
                <a:rPr lang="en-US">
                  <a:solidFill>
                    <a:srgbClr val="FF0000"/>
                  </a:solidFill>
                </a:rPr>
                <a:t>Bump Switches</a:t>
              </a:r>
            </a:p>
          </p:txBody>
        </p:sp>
        <p:sp>
          <p:nvSpPr>
            <p:cNvPr id="37924" name="Line 34"/>
            <p:cNvSpPr>
              <a:spLocks noChangeShapeType="1"/>
            </p:cNvSpPr>
            <p:nvPr/>
          </p:nvSpPr>
          <p:spPr bwMode="auto">
            <a:xfrm>
              <a:off x="2448" y="1632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</p:grpSp>
      <p:grpSp>
        <p:nvGrpSpPr>
          <p:cNvPr id="973867" name="Group 43"/>
          <p:cNvGrpSpPr>
            <a:grpSpLocks/>
          </p:cNvGrpSpPr>
          <p:nvPr/>
        </p:nvGrpSpPr>
        <p:grpSpPr bwMode="auto">
          <a:xfrm>
            <a:off x="1112838" y="3422997"/>
            <a:ext cx="6126162" cy="396875"/>
            <a:chOff x="701" y="1814"/>
            <a:chExt cx="3859" cy="250"/>
          </a:xfrm>
        </p:grpSpPr>
        <p:grpSp>
          <p:nvGrpSpPr>
            <p:cNvPr id="37911" name="Group 39"/>
            <p:cNvGrpSpPr>
              <a:grpSpLocks/>
            </p:cNvGrpSpPr>
            <p:nvPr/>
          </p:nvGrpSpPr>
          <p:grpSpPr bwMode="auto">
            <a:xfrm>
              <a:off x="3360" y="1920"/>
              <a:ext cx="240" cy="96"/>
              <a:chOff x="3504" y="2016"/>
              <a:chExt cx="240" cy="96"/>
            </a:xfrm>
          </p:grpSpPr>
          <p:sp>
            <p:nvSpPr>
              <p:cNvPr id="37918" name="Rectangle 7"/>
              <p:cNvSpPr>
                <a:spLocks noChangeArrowheads="1"/>
              </p:cNvSpPr>
              <p:nvPr/>
            </p:nvSpPr>
            <p:spPr bwMode="auto">
              <a:xfrm>
                <a:off x="3504" y="2064"/>
                <a:ext cx="240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7919" name="Rectangle 9"/>
              <p:cNvSpPr>
                <a:spLocks noChangeArrowheads="1"/>
              </p:cNvSpPr>
              <p:nvPr/>
            </p:nvSpPr>
            <p:spPr bwMode="auto">
              <a:xfrm>
                <a:off x="3648" y="2016"/>
                <a:ext cx="48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7920" name="Rectangle 10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48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nl-NL"/>
              </a:p>
            </p:txBody>
          </p:sp>
        </p:grpSp>
        <p:grpSp>
          <p:nvGrpSpPr>
            <p:cNvPr id="37912" name="Group 40"/>
            <p:cNvGrpSpPr>
              <a:grpSpLocks/>
            </p:cNvGrpSpPr>
            <p:nvPr/>
          </p:nvGrpSpPr>
          <p:grpSpPr bwMode="auto">
            <a:xfrm>
              <a:off x="4320" y="1920"/>
              <a:ext cx="240" cy="96"/>
              <a:chOff x="4560" y="2016"/>
              <a:chExt cx="240" cy="96"/>
            </a:xfrm>
          </p:grpSpPr>
          <p:sp>
            <p:nvSpPr>
              <p:cNvPr id="37915" name="Rectangle 11"/>
              <p:cNvSpPr>
                <a:spLocks noChangeArrowheads="1"/>
              </p:cNvSpPr>
              <p:nvPr/>
            </p:nvSpPr>
            <p:spPr bwMode="auto">
              <a:xfrm>
                <a:off x="4560" y="2064"/>
                <a:ext cx="240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7916" name="Rectangle 12"/>
              <p:cNvSpPr>
                <a:spLocks noChangeArrowheads="1"/>
              </p:cNvSpPr>
              <p:nvPr/>
            </p:nvSpPr>
            <p:spPr bwMode="auto">
              <a:xfrm>
                <a:off x="4704" y="2016"/>
                <a:ext cx="48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7917" name="Rectangle 13"/>
              <p:cNvSpPr>
                <a:spLocks noChangeArrowheads="1"/>
              </p:cNvSpPr>
              <p:nvPr/>
            </p:nvSpPr>
            <p:spPr bwMode="auto">
              <a:xfrm>
                <a:off x="4608" y="2016"/>
                <a:ext cx="48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37913" name="Text Box 27"/>
            <p:cNvSpPr txBox="1">
              <a:spLocks noChangeArrowheads="1"/>
            </p:cNvSpPr>
            <p:nvPr/>
          </p:nvSpPr>
          <p:spPr bwMode="auto">
            <a:xfrm>
              <a:off x="701" y="1814"/>
              <a:ext cx="17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r" eaLnBrk="1" hangingPunct="1"/>
              <a:r>
                <a:rPr lang="en-US">
                  <a:solidFill>
                    <a:srgbClr val="FF0000"/>
                  </a:solidFill>
                </a:rPr>
                <a:t>Infrared Rangefinders</a:t>
              </a:r>
            </a:p>
          </p:txBody>
        </p:sp>
        <p:sp>
          <p:nvSpPr>
            <p:cNvPr id="37914" name="Line 35"/>
            <p:cNvSpPr>
              <a:spLocks noChangeShapeType="1"/>
            </p:cNvSpPr>
            <p:nvPr/>
          </p:nvSpPr>
          <p:spPr bwMode="auto">
            <a:xfrm>
              <a:off x="2448" y="1968"/>
              <a:ext cx="8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</p:grpSp>
      <p:grpSp>
        <p:nvGrpSpPr>
          <p:cNvPr id="973868" name="Group 44"/>
          <p:cNvGrpSpPr>
            <a:grpSpLocks/>
          </p:cNvGrpSpPr>
          <p:nvPr/>
        </p:nvGrpSpPr>
        <p:grpSpPr bwMode="auto">
          <a:xfrm>
            <a:off x="1246188" y="3896072"/>
            <a:ext cx="5459412" cy="473075"/>
            <a:chOff x="785" y="2112"/>
            <a:chExt cx="3439" cy="298"/>
          </a:xfrm>
        </p:grpSpPr>
        <p:grpSp>
          <p:nvGrpSpPr>
            <p:cNvPr id="37906" name="Group 38"/>
            <p:cNvGrpSpPr>
              <a:grpSpLocks/>
            </p:cNvGrpSpPr>
            <p:nvPr/>
          </p:nvGrpSpPr>
          <p:grpSpPr bwMode="auto">
            <a:xfrm flipH="1">
              <a:off x="3648" y="2112"/>
              <a:ext cx="576" cy="240"/>
              <a:chOff x="3936" y="2208"/>
              <a:chExt cx="576" cy="240"/>
            </a:xfrm>
          </p:grpSpPr>
          <p:sp>
            <p:nvSpPr>
              <p:cNvPr id="37909" name="Rectangle 20"/>
              <p:cNvSpPr>
                <a:spLocks noChangeArrowheads="1"/>
              </p:cNvSpPr>
              <p:nvPr/>
            </p:nvSpPr>
            <p:spPr bwMode="auto">
              <a:xfrm>
                <a:off x="4320" y="2352"/>
                <a:ext cx="192" cy="9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7910" name="Line 21"/>
              <p:cNvSpPr>
                <a:spLocks noChangeShapeType="1"/>
              </p:cNvSpPr>
              <p:nvPr/>
            </p:nvSpPr>
            <p:spPr bwMode="auto">
              <a:xfrm>
                <a:off x="3936" y="2208"/>
                <a:ext cx="52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37907" name="Text Box 29"/>
            <p:cNvSpPr txBox="1">
              <a:spLocks noChangeArrowheads="1"/>
            </p:cNvSpPr>
            <p:nvPr/>
          </p:nvSpPr>
          <p:spPr bwMode="auto">
            <a:xfrm>
              <a:off x="785" y="2160"/>
              <a:ext cx="16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r" eaLnBrk="1" hangingPunct="1"/>
              <a:r>
                <a:rPr lang="en-US">
                  <a:solidFill>
                    <a:srgbClr val="FF0000"/>
                  </a:solidFill>
                </a:rPr>
                <a:t>Ball Detector Switch</a:t>
              </a:r>
            </a:p>
          </p:txBody>
        </p:sp>
        <p:sp>
          <p:nvSpPr>
            <p:cNvPr id="37908" name="Line 36"/>
            <p:cNvSpPr>
              <a:spLocks noChangeShapeType="1"/>
            </p:cNvSpPr>
            <p:nvPr/>
          </p:nvSpPr>
          <p:spPr bwMode="auto">
            <a:xfrm>
              <a:off x="2448" y="2304"/>
              <a:ext cx="11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</p:grpSp>
      <p:grpSp>
        <p:nvGrpSpPr>
          <p:cNvPr id="973869" name="Group 45"/>
          <p:cNvGrpSpPr>
            <a:grpSpLocks/>
          </p:cNvGrpSpPr>
          <p:nvPr/>
        </p:nvGrpSpPr>
        <p:grpSpPr bwMode="auto">
          <a:xfrm>
            <a:off x="2770188" y="4772372"/>
            <a:ext cx="3706812" cy="419100"/>
            <a:chOff x="1745" y="2664"/>
            <a:chExt cx="2335" cy="264"/>
          </a:xfrm>
        </p:grpSpPr>
        <p:sp>
          <p:nvSpPr>
            <p:cNvPr id="37902" name="Oval 25"/>
            <p:cNvSpPr>
              <a:spLocks noChangeArrowheads="1"/>
            </p:cNvSpPr>
            <p:nvPr/>
          </p:nvSpPr>
          <p:spPr bwMode="auto">
            <a:xfrm>
              <a:off x="3840" y="2688"/>
              <a:ext cx="240" cy="2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l-NL"/>
            </a:p>
          </p:txBody>
        </p:sp>
        <p:sp>
          <p:nvSpPr>
            <p:cNvPr id="37903" name="Rectangle 26"/>
            <p:cNvSpPr>
              <a:spLocks noChangeArrowheads="1"/>
            </p:cNvSpPr>
            <p:nvPr/>
          </p:nvSpPr>
          <p:spPr bwMode="auto">
            <a:xfrm>
              <a:off x="3888" y="2664"/>
              <a:ext cx="144" cy="9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l-NL"/>
            </a:p>
          </p:txBody>
        </p:sp>
        <p:sp>
          <p:nvSpPr>
            <p:cNvPr id="37904" name="Text Box 31"/>
            <p:cNvSpPr txBox="1">
              <a:spLocks noChangeArrowheads="1"/>
            </p:cNvSpPr>
            <p:nvPr/>
          </p:nvSpPr>
          <p:spPr bwMode="auto">
            <a:xfrm>
              <a:off x="1745" y="2678"/>
              <a:ext cx="7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r" eaLnBrk="1" hangingPunct="1"/>
              <a:r>
                <a:rPr lang="en-US">
                  <a:solidFill>
                    <a:srgbClr val="FF0000"/>
                  </a:solidFill>
                </a:rPr>
                <a:t>Camera</a:t>
              </a:r>
            </a:p>
          </p:txBody>
        </p:sp>
        <p:sp>
          <p:nvSpPr>
            <p:cNvPr id="37905" name="Line 37"/>
            <p:cNvSpPr>
              <a:spLocks noChangeShapeType="1"/>
            </p:cNvSpPr>
            <p:nvPr/>
          </p:nvSpPr>
          <p:spPr bwMode="auto">
            <a:xfrm>
              <a:off x="2448" y="2808"/>
              <a:ext cx="13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</p:grpSp>
      <p:grpSp>
        <p:nvGrpSpPr>
          <p:cNvPr id="973883" name="Group 59"/>
          <p:cNvGrpSpPr>
            <a:grpSpLocks/>
          </p:cNvGrpSpPr>
          <p:nvPr/>
        </p:nvGrpSpPr>
        <p:grpSpPr bwMode="auto">
          <a:xfrm>
            <a:off x="2668588" y="2372072"/>
            <a:ext cx="4418012" cy="990600"/>
            <a:chOff x="1681" y="1152"/>
            <a:chExt cx="2783" cy="624"/>
          </a:xfrm>
        </p:grpSpPr>
        <p:sp>
          <p:nvSpPr>
            <p:cNvPr id="37897" name="Text Box 53"/>
            <p:cNvSpPr txBox="1">
              <a:spLocks noChangeArrowheads="1"/>
            </p:cNvSpPr>
            <p:nvPr/>
          </p:nvSpPr>
          <p:spPr bwMode="auto">
            <a:xfrm>
              <a:off x="1681" y="1152"/>
              <a:ext cx="8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r" eaLnBrk="1" hangingPunct="1"/>
              <a:r>
                <a:rPr lang="en-US">
                  <a:solidFill>
                    <a:srgbClr val="FF0000"/>
                  </a:solidFill>
                </a:rPr>
                <a:t>Ball Gate</a:t>
              </a:r>
            </a:p>
          </p:txBody>
        </p:sp>
        <p:sp>
          <p:nvSpPr>
            <p:cNvPr id="37898" name="Line 54"/>
            <p:cNvSpPr>
              <a:spLocks noChangeShapeType="1"/>
            </p:cNvSpPr>
            <p:nvPr/>
          </p:nvSpPr>
          <p:spPr bwMode="auto">
            <a:xfrm>
              <a:off x="2459" y="1296"/>
              <a:ext cx="99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37899" name="Line 55"/>
            <p:cNvSpPr>
              <a:spLocks noChangeShapeType="1"/>
            </p:cNvSpPr>
            <p:nvPr/>
          </p:nvSpPr>
          <p:spPr bwMode="auto">
            <a:xfrm>
              <a:off x="3648" y="168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37900" name="Rectangle 56"/>
            <p:cNvSpPr>
              <a:spLocks noChangeArrowheads="1"/>
            </p:cNvSpPr>
            <p:nvPr/>
          </p:nvSpPr>
          <p:spPr bwMode="auto">
            <a:xfrm>
              <a:off x="4368" y="1680"/>
              <a:ext cx="96" cy="9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l-NL"/>
            </a:p>
          </p:txBody>
        </p:sp>
        <p:sp>
          <p:nvSpPr>
            <p:cNvPr id="37901" name="Line 57"/>
            <p:cNvSpPr>
              <a:spLocks noChangeShapeType="1"/>
            </p:cNvSpPr>
            <p:nvPr/>
          </p:nvSpPr>
          <p:spPr bwMode="auto">
            <a:xfrm>
              <a:off x="3456" y="1296"/>
              <a:ext cx="52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10095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Cruise</a:t>
            </a:r>
            <a:endParaRPr lang="en-US" dirty="0" smtClean="0"/>
          </a:p>
        </p:txBody>
      </p:sp>
      <p:sp>
        <p:nvSpPr>
          <p:cNvPr id="38915" name="Text Box 38"/>
          <p:cNvSpPr txBox="1">
            <a:spLocks noChangeArrowheads="1"/>
          </p:cNvSpPr>
          <p:nvPr/>
        </p:nvSpPr>
        <p:spPr bwMode="auto">
          <a:xfrm>
            <a:off x="762000" y="5410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0"/>
              <a:t>Cruise behavior simply moves robot forward</a:t>
            </a:r>
          </a:p>
        </p:txBody>
      </p:sp>
      <p:grpSp>
        <p:nvGrpSpPr>
          <p:cNvPr id="38916" name="Group 39"/>
          <p:cNvGrpSpPr>
            <a:grpSpLocks/>
          </p:cNvGrpSpPr>
          <p:nvPr/>
        </p:nvGrpSpPr>
        <p:grpSpPr bwMode="auto">
          <a:xfrm>
            <a:off x="5105400" y="1870075"/>
            <a:ext cx="3505200" cy="1711325"/>
            <a:chOff x="815" y="1152"/>
            <a:chExt cx="4033" cy="1969"/>
          </a:xfrm>
        </p:grpSpPr>
        <p:sp>
          <p:nvSpPr>
            <p:cNvPr id="38922" name="Rectangle 40"/>
            <p:cNvSpPr>
              <a:spLocks noChangeArrowheads="1"/>
            </p:cNvSpPr>
            <p:nvPr/>
          </p:nvSpPr>
          <p:spPr bwMode="auto">
            <a:xfrm>
              <a:off x="816" y="1153"/>
              <a:ext cx="4032" cy="1872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38923" name="Line 41"/>
            <p:cNvSpPr>
              <a:spLocks noChangeShapeType="1"/>
            </p:cNvSpPr>
            <p:nvPr/>
          </p:nvSpPr>
          <p:spPr bwMode="auto">
            <a:xfrm rot="5400000">
              <a:off x="2831" y="-864"/>
              <a:ext cx="0" cy="4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grpSp>
          <p:nvGrpSpPr>
            <p:cNvPr id="38924" name="Group 42"/>
            <p:cNvGrpSpPr>
              <a:grpSpLocks/>
            </p:cNvGrpSpPr>
            <p:nvPr/>
          </p:nvGrpSpPr>
          <p:grpSpPr bwMode="auto">
            <a:xfrm>
              <a:off x="815" y="1153"/>
              <a:ext cx="4032" cy="1872"/>
              <a:chOff x="815" y="1248"/>
              <a:chExt cx="4032" cy="1872"/>
            </a:xfrm>
          </p:grpSpPr>
          <p:grpSp>
            <p:nvGrpSpPr>
              <p:cNvPr id="38933" name="Group 43"/>
              <p:cNvGrpSpPr>
                <a:grpSpLocks/>
              </p:cNvGrpSpPr>
              <p:nvPr/>
            </p:nvGrpSpPr>
            <p:grpSpPr bwMode="auto">
              <a:xfrm>
                <a:off x="960" y="1248"/>
                <a:ext cx="3744" cy="1872"/>
                <a:chOff x="960" y="1248"/>
                <a:chExt cx="3744" cy="1920"/>
              </a:xfrm>
            </p:grpSpPr>
            <p:sp>
              <p:nvSpPr>
                <p:cNvPr id="38946" name="Line 44"/>
                <p:cNvSpPr>
                  <a:spLocks noChangeShapeType="1"/>
                </p:cNvSpPr>
                <p:nvPr/>
              </p:nvSpPr>
              <p:spPr bwMode="auto">
                <a:xfrm>
                  <a:off x="96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47" name="Line 45"/>
                <p:cNvSpPr>
                  <a:spLocks noChangeShapeType="1"/>
                </p:cNvSpPr>
                <p:nvPr/>
              </p:nvSpPr>
              <p:spPr bwMode="auto">
                <a:xfrm>
                  <a:off x="110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48" name="Line 46"/>
                <p:cNvSpPr>
                  <a:spLocks noChangeShapeType="1"/>
                </p:cNvSpPr>
                <p:nvPr/>
              </p:nvSpPr>
              <p:spPr bwMode="auto">
                <a:xfrm>
                  <a:off x="124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49" name="Line 47"/>
                <p:cNvSpPr>
                  <a:spLocks noChangeShapeType="1"/>
                </p:cNvSpPr>
                <p:nvPr/>
              </p:nvSpPr>
              <p:spPr bwMode="auto">
                <a:xfrm>
                  <a:off x="139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50" name="Line 48"/>
                <p:cNvSpPr>
                  <a:spLocks noChangeShapeType="1"/>
                </p:cNvSpPr>
                <p:nvPr/>
              </p:nvSpPr>
              <p:spPr bwMode="auto">
                <a:xfrm>
                  <a:off x="153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51" name="Line 49"/>
                <p:cNvSpPr>
                  <a:spLocks noChangeShapeType="1"/>
                </p:cNvSpPr>
                <p:nvPr/>
              </p:nvSpPr>
              <p:spPr bwMode="auto">
                <a:xfrm>
                  <a:off x="168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52" name="Line 50"/>
                <p:cNvSpPr>
                  <a:spLocks noChangeShapeType="1"/>
                </p:cNvSpPr>
                <p:nvPr/>
              </p:nvSpPr>
              <p:spPr bwMode="auto">
                <a:xfrm>
                  <a:off x="182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53" name="Line 51"/>
                <p:cNvSpPr>
                  <a:spLocks noChangeShapeType="1"/>
                </p:cNvSpPr>
                <p:nvPr/>
              </p:nvSpPr>
              <p:spPr bwMode="auto">
                <a:xfrm>
                  <a:off x="196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54" name="Line 52"/>
                <p:cNvSpPr>
                  <a:spLocks noChangeShapeType="1"/>
                </p:cNvSpPr>
                <p:nvPr/>
              </p:nvSpPr>
              <p:spPr bwMode="auto">
                <a:xfrm>
                  <a:off x="211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55" name="Line 53"/>
                <p:cNvSpPr>
                  <a:spLocks noChangeShapeType="1"/>
                </p:cNvSpPr>
                <p:nvPr/>
              </p:nvSpPr>
              <p:spPr bwMode="auto">
                <a:xfrm>
                  <a:off x="225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56" name="Line 54"/>
                <p:cNvSpPr>
                  <a:spLocks noChangeShapeType="1"/>
                </p:cNvSpPr>
                <p:nvPr/>
              </p:nvSpPr>
              <p:spPr bwMode="auto">
                <a:xfrm>
                  <a:off x="240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57" name="Line 55"/>
                <p:cNvSpPr>
                  <a:spLocks noChangeShapeType="1"/>
                </p:cNvSpPr>
                <p:nvPr/>
              </p:nvSpPr>
              <p:spPr bwMode="auto">
                <a:xfrm>
                  <a:off x="254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58" name="Line 56"/>
                <p:cNvSpPr>
                  <a:spLocks noChangeShapeType="1"/>
                </p:cNvSpPr>
                <p:nvPr/>
              </p:nvSpPr>
              <p:spPr bwMode="auto">
                <a:xfrm>
                  <a:off x="268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59" name="Line 57"/>
                <p:cNvSpPr>
                  <a:spLocks noChangeShapeType="1"/>
                </p:cNvSpPr>
                <p:nvPr/>
              </p:nvSpPr>
              <p:spPr bwMode="auto">
                <a:xfrm>
                  <a:off x="283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60" name="Line 58"/>
                <p:cNvSpPr>
                  <a:spLocks noChangeShapeType="1"/>
                </p:cNvSpPr>
                <p:nvPr/>
              </p:nvSpPr>
              <p:spPr bwMode="auto">
                <a:xfrm>
                  <a:off x="297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61" name="Line 59"/>
                <p:cNvSpPr>
                  <a:spLocks noChangeShapeType="1"/>
                </p:cNvSpPr>
                <p:nvPr/>
              </p:nvSpPr>
              <p:spPr bwMode="auto">
                <a:xfrm>
                  <a:off x="312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62" name="Line 60"/>
                <p:cNvSpPr>
                  <a:spLocks noChangeShapeType="1"/>
                </p:cNvSpPr>
                <p:nvPr/>
              </p:nvSpPr>
              <p:spPr bwMode="auto">
                <a:xfrm>
                  <a:off x="326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63" name="Line 61"/>
                <p:cNvSpPr>
                  <a:spLocks noChangeShapeType="1"/>
                </p:cNvSpPr>
                <p:nvPr/>
              </p:nvSpPr>
              <p:spPr bwMode="auto">
                <a:xfrm>
                  <a:off x="340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64" name="Line 62"/>
                <p:cNvSpPr>
                  <a:spLocks noChangeShapeType="1"/>
                </p:cNvSpPr>
                <p:nvPr/>
              </p:nvSpPr>
              <p:spPr bwMode="auto">
                <a:xfrm>
                  <a:off x="355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65" name="Line 63"/>
                <p:cNvSpPr>
                  <a:spLocks noChangeShapeType="1"/>
                </p:cNvSpPr>
                <p:nvPr/>
              </p:nvSpPr>
              <p:spPr bwMode="auto">
                <a:xfrm>
                  <a:off x="369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66" name="Line 64"/>
                <p:cNvSpPr>
                  <a:spLocks noChangeShapeType="1"/>
                </p:cNvSpPr>
                <p:nvPr/>
              </p:nvSpPr>
              <p:spPr bwMode="auto">
                <a:xfrm>
                  <a:off x="384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67" name="Line 65"/>
                <p:cNvSpPr>
                  <a:spLocks noChangeShapeType="1"/>
                </p:cNvSpPr>
                <p:nvPr/>
              </p:nvSpPr>
              <p:spPr bwMode="auto">
                <a:xfrm>
                  <a:off x="398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68" name="Line 66"/>
                <p:cNvSpPr>
                  <a:spLocks noChangeShapeType="1"/>
                </p:cNvSpPr>
                <p:nvPr/>
              </p:nvSpPr>
              <p:spPr bwMode="auto">
                <a:xfrm>
                  <a:off x="412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69" name="Line 67"/>
                <p:cNvSpPr>
                  <a:spLocks noChangeShapeType="1"/>
                </p:cNvSpPr>
                <p:nvPr/>
              </p:nvSpPr>
              <p:spPr bwMode="auto">
                <a:xfrm>
                  <a:off x="427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70" name="Line 68"/>
                <p:cNvSpPr>
                  <a:spLocks noChangeShapeType="1"/>
                </p:cNvSpPr>
                <p:nvPr/>
              </p:nvSpPr>
              <p:spPr bwMode="auto">
                <a:xfrm>
                  <a:off x="441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71" name="Line 69"/>
                <p:cNvSpPr>
                  <a:spLocks noChangeShapeType="1"/>
                </p:cNvSpPr>
                <p:nvPr/>
              </p:nvSpPr>
              <p:spPr bwMode="auto">
                <a:xfrm>
                  <a:off x="456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8972" name="Line 70"/>
                <p:cNvSpPr>
                  <a:spLocks noChangeShapeType="1"/>
                </p:cNvSpPr>
                <p:nvPr/>
              </p:nvSpPr>
              <p:spPr bwMode="auto">
                <a:xfrm>
                  <a:off x="470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</p:grpSp>
          <p:sp>
            <p:nvSpPr>
              <p:cNvPr id="38934" name="Line 71"/>
              <p:cNvSpPr>
                <a:spLocks noChangeShapeType="1"/>
              </p:cNvSpPr>
              <p:nvPr/>
            </p:nvSpPr>
            <p:spPr bwMode="auto">
              <a:xfrm rot="5400000">
                <a:off x="2831" y="-62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8935" name="Line 72"/>
              <p:cNvSpPr>
                <a:spLocks noChangeShapeType="1"/>
              </p:cNvSpPr>
              <p:nvPr/>
            </p:nvSpPr>
            <p:spPr bwMode="auto">
              <a:xfrm rot="5400000">
                <a:off x="2831" y="-481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8936" name="Line 73"/>
              <p:cNvSpPr>
                <a:spLocks noChangeShapeType="1"/>
              </p:cNvSpPr>
              <p:nvPr/>
            </p:nvSpPr>
            <p:spPr bwMode="auto">
              <a:xfrm rot="5400000">
                <a:off x="2831" y="-337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8937" name="Line 74"/>
              <p:cNvSpPr>
                <a:spLocks noChangeShapeType="1"/>
              </p:cNvSpPr>
              <p:nvPr/>
            </p:nvSpPr>
            <p:spPr bwMode="auto">
              <a:xfrm rot="5400000">
                <a:off x="2831" y="-193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8938" name="Line 75"/>
              <p:cNvSpPr>
                <a:spLocks noChangeShapeType="1"/>
              </p:cNvSpPr>
              <p:nvPr/>
            </p:nvSpPr>
            <p:spPr bwMode="auto">
              <a:xfrm rot="5400000">
                <a:off x="2831" y="-4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8939" name="Line 76"/>
              <p:cNvSpPr>
                <a:spLocks noChangeShapeType="1"/>
              </p:cNvSpPr>
              <p:nvPr/>
            </p:nvSpPr>
            <p:spPr bwMode="auto">
              <a:xfrm rot="5400000">
                <a:off x="2831" y="9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8940" name="Line 77"/>
              <p:cNvSpPr>
                <a:spLocks noChangeShapeType="1"/>
              </p:cNvSpPr>
              <p:nvPr/>
            </p:nvSpPr>
            <p:spPr bwMode="auto">
              <a:xfrm rot="5400000">
                <a:off x="2831" y="23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8941" name="Line 78"/>
              <p:cNvSpPr>
                <a:spLocks noChangeShapeType="1"/>
              </p:cNvSpPr>
              <p:nvPr/>
            </p:nvSpPr>
            <p:spPr bwMode="auto">
              <a:xfrm rot="5400000">
                <a:off x="2831" y="383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8942" name="Line 79"/>
              <p:cNvSpPr>
                <a:spLocks noChangeShapeType="1"/>
              </p:cNvSpPr>
              <p:nvPr/>
            </p:nvSpPr>
            <p:spPr bwMode="auto">
              <a:xfrm rot="5400000">
                <a:off x="2831" y="527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8943" name="Line 80"/>
              <p:cNvSpPr>
                <a:spLocks noChangeShapeType="1"/>
              </p:cNvSpPr>
              <p:nvPr/>
            </p:nvSpPr>
            <p:spPr bwMode="auto">
              <a:xfrm rot="5400000">
                <a:off x="2831" y="671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8944" name="Line 81"/>
              <p:cNvSpPr>
                <a:spLocks noChangeShapeType="1"/>
              </p:cNvSpPr>
              <p:nvPr/>
            </p:nvSpPr>
            <p:spPr bwMode="auto">
              <a:xfrm rot="5400000">
                <a:off x="2831" y="81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8945" name="Line 82"/>
              <p:cNvSpPr>
                <a:spLocks noChangeShapeType="1"/>
              </p:cNvSpPr>
              <p:nvPr/>
            </p:nvSpPr>
            <p:spPr bwMode="auto">
              <a:xfrm rot="5400000">
                <a:off x="2831" y="95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38925" name="Line 83"/>
            <p:cNvSpPr>
              <a:spLocks noChangeShapeType="1"/>
            </p:cNvSpPr>
            <p:nvPr/>
          </p:nvSpPr>
          <p:spPr bwMode="auto">
            <a:xfrm>
              <a:off x="1536" y="1771"/>
              <a:ext cx="0" cy="1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38926" name="Line 84"/>
            <p:cNvSpPr>
              <a:spLocks noChangeShapeType="1"/>
            </p:cNvSpPr>
            <p:nvPr/>
          </p:nvSpPr>
          <p:spPr bwMode="auto">
            <a:xfrm>
              <a:off x="2256" y="1729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38927" name="Freeform 85"/>
            <p:cNvSpPr>
              <a:spLocks/>
            </p:cNvSpPr>
            <p:nvPr/>
          </p:nvSpPr>
          <p:spPr bwMode="auto">
            <a:xfrm>
              <a:off x="2400" y="2161"/>
              <a:ext cx="720" cy="432"/>
            </a:xfrm>
            <a:custGeom>
              <a:avLst/>
              <a:gdLst>
                <a:gd name="T0" fmla="*/ 0 w 720"/>
                <a:gd name="T1" fmla="*/ 432 h 432"/>
                <a:gd name="T2" fmla="*/ 0 w 720"/>
                <a:gd name="T3" fmla="*/ 0 h 432"/>
                <a:gd name="T4" fmla="*/ 720 w 720"/>
                <a:gd name="T5" fmla="*/ 0 h 432"/>
                <a:gd name="T6" fmla="*/ 0 w 72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432">
                  <a:moveTo>
                    <a:pt x="0" y="43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38928" name="Freeform 86"/>
            <p:cNvSpPr>
              <a:spLocks/>
            </p:cNvSpPr>
            <p:nvPr/>
          </p:nvSpPr>
          <p:spPr bwMode="auto">
            <a:xfrm flipH="1">
              <a:off x="3552" y="1729"/>
              <a:ext cx="720" cy="432"/>
            </a:xfrm>
            <a:custGeom>
              <a:avLst/>
              <a:gdLst>
                <a:gd name="T0" fmla="*/ 0 w 720"/>
                <a:gd name="T1" fmla="*/ 432 h 432"/>
                <a:gd name="T2" fmla="*/ 0 w 720"/>
                <a:gd name="T3" fmla="*/ 0 h 432"/>
                <a:gd name="T4" fmla="*/ 720 w 720"/>
                <a:gd name="T5" fmla="*/ 0 h 432"/>
                <a:gd name="T6" fmla="*/ 0 w 72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432">
                  <a:moveTo>
                    <a:pt x="0" y="43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38929" name="Line 87"/>
            <p:cNvSpPr>
              <a:spLocks noChangeShapeType="1"/>
            </p:cNvSpPr>
            <p:nvPr/>
          </p:nvSpPr>
          <p:spPr bwMode="auto">
            <a:xfrm>
              <a:off x="3120" y="2929"/>
              <a:ext cx="0" cy="192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38930" name="Line 88"/>
            <p:cNvSpPr>
              <a:spLocks noChangeShapeType="1"/>
            </p:cNvSpPr>
            <p:nvPr/>
          </p:nvSpPr>
          <p:spPr bwMode="auto">
            <a:xfrm>
              <a:off x="3552" y="2929"/>
              <a:ext cx="0" cy="192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38931" name="Line 89"/>
            <p:cNvSpPr>
              <a:spLocks noChangeShapeType="1"/>
            </p:cNvSpPr>
            <p:nvPr/>
          </p:nvSpPr>
          <p:spPr bwMode="auto">
            <a:xfrm>
              <a:off x="3120" y="3025"/>
              <a:ext cx="43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38932" name="Oval 90"/>
            <p:cNvSpPr>
              <a:spLocks noChangeArrowheads="1"/>
            </p:cNvSpPr>
            <p:nvPr/>
          </p:nvSpPr>
          <p:spPr bwMode="auto">
            <a:xfrm>
              <a:off x="1056" y="2689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</p:grpSp>
      <p:sp>
        <p:nvSpPr>
          <p:cNvPr id="38917" name="Line 91"/>
          <p:cNvSpPr>
            <a:spLocks noChangeShapeType="1"/>
          </p:cNvSpPr>
          <p:nvPr/>
        </p:nvSpPr>
        <p:spPr bwMode="auto">
          <a:xfrm flipV="1">
            <a:off x="5353050" y="1876425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8918" name="Oval 92"/>
          <p:cNvSpPr>
            <a:spLocks noChangeArrowheads="1"/>
          </p:cNvSpPr>
          <p:nvPr/>
        </p:nvSpPr>
        <p:spPr bwMode="auto">
          <a:xfrm>
            <a:off x="7943850" y="3086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38919" name="Rectangle 93"/>
          <p:cNvSpPr>
            <a:spLocks noChangeArrowheads="1"/>
          </p:cNvSpPr>
          <p:nvPr/>
        </p:nvSpPr>
        <p:spPr bwMode="auto">
          <a:xfrm>
            <a:off x="1730375" y="4297363"/>
            <a:ext cx="1273175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 dirty="0"/>
              <a:t>Cruise</a:t>
            </a:r>
            <a:endParaRPr lang="en-US" sz="1600" b="0" dirty="0"/>
          </a:p>
        </p:txBody>
      </p:sp>
      <p:sp>
        <p:nvSpPr>
          <p:cNvPr id="38920" name="Text Box 115"/>
          <p:cNvSpPr txBox="1">
            <a:spLocks noChangeArrowheads="1"/>
          </p:cNvSpPr>
          <p:nvPr/>
        </p:nvSpPr>
        <p:spPr bwMode="auto">
          <a:xfrm>
            <a:off x="3482975" y="4343400"/>
            <a:ext cx="804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0"/>
              <a:t>Motors</a:t>
            </a:r>
          </a:p>
        </p:txBody>
      </p:sp>
      <p:sp>
        <p:nvSpPr>
          <p:cNvPr id="38921" name="Line 119"/>
          <p:cNvSpPr>
            <a:spLocks noChangeShapeType="1"/>
          </p:cNvSpPr>
          <p:nvPr/>
        </p:nvSpPr>
        <p:spPr bwMode="auto">
          <a:xfrm>
            <a:off x="3048000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95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Avoid</a:t>
            </a:r>
            <a:endParaRPr lang="en-US" dirty="0" smtClean="0"/>
          </a:p>
        </p:txBody>
      </p:sp>
      <p:sp>
        <p:nvSpPr>
          <p:cNvPr id="39939" name="Text Box 38"/>
          <p:cNvSpPr txBox="1">
            <a:spLocks noChangeArrowheads="1"/>
          </p:cNvSpPr>
          <p:nvPr/>
        </p:nvSpPr>
        <p:spPr bwMode="auto">
          <a:xfrm>
            <a:off x="457200" y="521335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0"/>
              <a:t>Left motor speed inversely proportional to left IR range</a:t>
            </a:r>
          </a:p>
          <a:p>
            <a:pPr eaLnBrk="1" hangingPunct="1"/>
            <a:r>
              <a:rPr lang="en-US" sz="2400" b="0"/>
              <a:t>Right motor speed inversely proportional to right IR range</a:t>
            </a:r>
          </a:p>
          <a:p>
            <a:pPr eaLnBrk="1" hangingPunct="1"/>
            <a:r>
              <a:rPr lang="en-US" sz="2400" b="0"/>
              <a:t>If both IR &lt; threshold stop and turn right 120 degrees</a:t>
            </a:r>
          </a:p>
        </p:txBody>
      </p:sp>
      <p:grpSp>
        <p:nvGrpSpPr>
          <p:cNvPr id="39940" name="Group 39"/>
          <p:cNvGrpSpPr>
            <a:grpSpLocks/>
          </p:cNvGrpSpPr>
          <p:nvPr/>
        </p:nvGrpSpPr>
        <p:grpSpPr bwMode="auto">
          <a:xfrm>
            <a:off x="5105400" y="1870075"/>
            <a:ext cx="3505200" cy="1711325"/>
            <a:chOff x="815" y="1152"/>
            <a:chExt cx="4033" cy="1969"/>
          </a:xfrm>
        </p:grpSpPr>
        <p:sp>
          <p:nvSpPr>
            <p:cNvPr id="39957" name="Rectangle 40"/>
            <p:cNvSpPr>
              <a:spLocks noChangeArrowheads="1"/>
            </p:cNvSpPr>
            <p:nvPr/>
          </p:nvSpPr>
          <p:spPr bwMode="auto">
            <a:xfrm>
              <a:off x="816" y="1153"/>
              <a:ext cx="4032" cy="1872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39958" name="Line 41"/>
            <p:cNvSpPr>
              <a:spLocks noChangeShapeType="1"/>
            </p:cNvSpPr>
            <p:nvPr/>
          </p:nvSpPr>
          <p:spPr bwMode="auto">
            <a:xfrm rot="5400000">
              <a:off x="2831" y="-864"/>
              <a:ext cx="0" cy="4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grpSp>
          <p:nvGrpSpPr>
            <p:cNvPr id="39959" name="Group 42"/>
            <p:cNvGrpSpPr>
              <a:grpSpLocks/>
            </p:cNvGrpSpPr>
            <p:nvPr/>
          </p:nvGrpSpPr>
          <p:grpSpPr bwMode="auto">
            <a:xfrm>
              <a:off x="815" y="1153"/>
              <a:ext cx="4032" cy="1872"/>
              <a:chOff x="815" y="1248"/>
              <a:chExt cx="4032" cy="1872"/>
            </a:xfrm>
          </p:grpSpPr>
          <p:grpSp>
            <p:nvGrpSpPr>
              <p:cNvPr id="39968" name="Group 43"/>
              <p:cNvGrpSpPr>
                <a:grpSpLocks/>
              </p:cNvGrpSpPr>
              <p:nvPr/>
            </p:nvGrpSpPr>
            <p:grpSpPr bwMode="auto">
              <a:xfrm>
                <a:off x="960" y="1248"/>
                <a:ext cx="3744" cy="1872"/>
                <a:chOff x="960" y="1248"/>
                <a:chExt cx="3744" cy="1920"/>
              </a:xfrm>
            </p:grpSpPr>
            <p:sp>
              <p:nvSpPr>
                <p:cNvPr id="39981" name="Line 44"/>
                <p:cNvSpPr>
                  <a:spLocks noChangeShapeType="1"/>
                </p:cNvSpPr>
                <p:nvPr/>
              </p:nvSpPr>
              <p:spPr bwMode="auto">
                <a:xfrm>
                  <a:off x="96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9982" name="Line 45"/>
                <p:cNvSpPr>
                  <a:spLocks noChangeShapeType="1"/>
                </p:cNvSpPr>
                <p:nvPr/>
              </p:nvSpPr>
              <p:spPr bwMode="auto">
                <a:xfrm>
                  <a:off x="110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9983" name="Line 46"/>
                <p:cNvSpPr>
                  <a:spLocks noChangeShapeType="1"/>
                </p:cNvSpPr>
                <p:nvPr/>
              </p:nvSpPr>
              <p:spPr bwMode="auto">
                <a:xfrm>
                  <a:off x="124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9984" name="Line 47"/>
                <p:cNvSpPr>
                  <a:spLocks noChangeShapeType="1"/>
                </p:cNvSpPr>
                <p:nvPr/>
              </p:nvSpPr>
              <p:spPr bwMode="auto">
                <a:xfrm>
                  <a:off x="139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9985" name="Line 48"/>
                <p:cNvSpPr>
                  <a:spLocks noChangeShapeType="1"/>
                </p:cNvSpPr>
                <p:nvPr/>
              </p:nvSpPr>
              <p:spPr bwMode="auto">
                <a:xfrm>
                  <a:off x="153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9986" name="Line 49"/>
                <p:cNvSpPr>
                  <a:spLocks noChangeShapeType="1"/>
                </p:cNvSpPr>
                <p:nvPr/>
              </p:nvSpPr>
              <p:spPr bwMode="auto">
                <a:xfrm>
                  <a:off x="168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9987" name="Line 50"/>
                <p:cNvSpPr>
                  <a:spLocks noChangeShapeType="1"/>
                </p:cNvSpPr>
                <p:nvPr/>
              </p:nvSpPr>
              <p:spPr bwMode="auto">
                <a:xfrm>
                  <a:off x="182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9988" name="Line 51"/>
                <p:cNvSpPr>
                  <a:spLocks noChangeShapeType="1"/>
                </p:cNvSpPr>
                <p:nvPr/>
              </p:nvSpPr>
              <p:spPr bwMode="auto">
                <a:xfrm>
                  <a:off x="196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9989" name="Line 52"/>
                <p:cNvSpPr>
                  <a:spLocks noChangeShapeType="1"/>
                </p:cNvSpPr>
                <p:nvPr/>
              </p:nvSpPr>
              <p:spPr bwMode="auto">
                <a:xfrm>
                  <a:off x="211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9990" name="Line 53"/>
                <p:cNvSpPr>
                  <a:spLocks noChangeShapeType="1"/>
                </p:cNvSpPr>
                <p:nvPr/>
              </p:nvSpPr>
              <p:spPr bwMode="auto">
                <a:xfrm>
                  <a:off x="225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9991" name="Line 54"/>
                <p:cNvSpPr>
                  <a:spLocks noChangeShapeType="1"/>
                </p:cNvSpPr>
                <p:nvPr/>
              </p:nvSpPr>
              <p:spPr bwMode="auto">
                <a:xfrm>
                  <a:off x="240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9992" name="Line 55"/>
                <p:cNvSpPr>
                  <a:spLocks noChangeShapeType="1"/>
                </p:cNvSpPr>
                <p:nvPr/>
              </p:nvSpPr>
              <p:spPr bwMode="auto">
                <a:xfrm>
                  <a:off x="254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9993" name="Line 56"/>
                <p:cNvSpPr>
                  <a:spLocks noChangeShapeType="1"/>
                </p:cNvSpPr>
                <p:nvPr/>
              </p:nvSpPr>
              <p:spPr bwMode="auto">
                <a:xfrm>
                  <a:off x="268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9994" name="Line 57"/>
                <p:cNvSpPr>
                  <a:spLocks noChangeShapeType="1"/>
                </p:cNvSpPr>
                <p:nvPr/>
              </p:nvSpPr>
              <p:spPr bwMode="auto">
                <a:xfrm>
                  <a:off x="283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9995" name="Line 58"/>
                <p:cNvSpPr>
                  <a:spLocks noChangeShapeType="1"/>
                </p:cNvSpPr>
                <p:nvPr/>
              </p:nvSpPr>
              <p:spPr bwMode="auto">
                <a:xfrm>
                  <a:off x="297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9996" name="Line 59"/>
                <p:cNvSpPr>
                  <a:spLocks noChangeShapeType="1"/>
                </p:cNvSpPr>
                <p:nvPr/>
              </p:nvSpPr>
              <p:spPr bwMode="auto">
                <a:xfrm>
                  <a:off x="312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9997" name="Line 60"/>
                <p:cNvSpPr>
                  <a:spLocks noChangeShapeType="1"/>
                </p:cNvSpPr>
                <p:nvPr/>
              </p:nvSpPr>
              <p:spPr bwMode="auto">
                <a:xfrm>
                  <a:off x="326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9998" name="Line 61"/>
                <p:cNvSpPr>
                  <a:spLocks noChangeShapeType="1"/>
                </p:cNvSpPr>
                <p:nvPr/>
              </p:nvSpPr>
              <p:spPr bwMode="auto">
                <a:xfrm>
                  <a:off x="340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39999" name="Line 62"/>
                <p:cNvSpPr>
                  <a:spLocks noChangeShapeType="1"/>
                </p:cNvSpPr>
                <p:nvPr/>
              </p:nvSpPr>
              <p:spPr bwMode="auto">
                <a:xfrm>
                  <a:off x="355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0000" name="Line 63"/>
                <p:cNvSpPr>
                  <a:spLocks noChangeShapeType="1"/>
                </p:cNvSpPr>
                <p:nvPr/>
              </p:nvSpPr>
              <p:spPr bwMode="auto">
                <a:xfrm>
                  <a:off x="369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0001" name="Line 64"/>
                <p:cNvSpPr>
                  <a:spLocks noChangeShapeType="1"/>
                </p:cNvSpPr>
                <p:nvPr/>
              </p:nvSpPr>
              <p:spPr bwMode="auto">
                <a:xfrm>
                  <a:off x="384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0002" name="Line 65"/>
                <p:cNvSpPr>
                  <a:spLocks noChangeShapeType="1"/>
                </p:cNvSpPr>
                <p:nvPr/>
              </p:nvSpPr>
              <p:spPr bwMode="auto">
                <a:xfrm>
                  <a:off x="398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0003" name="Line 66"/>
                <p:cNvSpPr>
                  <a:spLocks noChangeShapeType="1"/>
                </p:cNvSpPr>
                <p:nvPr/>
              </p:nvSpPr>
              <p:spPr bwMode="auto">
                <a:xfrm>
                  <a:off x="412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0004" name="Line 67"/>
                <p:cNvSpPr>
                  <a:spLocks noChangeShapeType="1"/>
                </p:cNvSpPr>
                <p:nvPr/>
              </p:nvSpPr>
              <p:spPr bwMode="auto">
                <a:xfrm>
                  <a:off x="427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0005" name="Line 68"/>
                <p:cNvSpPr>
                  <a:spLocks noChangeShapeType="1"/>
                </p:cNvSpPr>
                <p:nvPr/>
              </p:nvSpPr>
              <p:spPr bwMode="auto">
                <a:xfrm>
                  <a:off x="441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0006" name="Line 69"/>
                <p:cNvSpPr>
                  <a:spLocks noChangeShapeType="1"/>
                </p:cNvSpPr>
                <p:nvPr/>
              </p:nvSpPr>
              <p:spPr bwMode="auto">
                <a:xfrm>
                  <a:off x="456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0007" name="Line 70"/>
                <p:cNvSpPr>
                  <a:spLocks noChangeShapeType="1"/>
                </p:cNvSpPr>
                <p:nvPr/>
              </p:nvSpPr>
              <p:spPr bwMode="auto">
                <a:xfrm>
                  <a:off x="470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</p:grpSp>
          <p:sp>
            <p:nvSpPr>
              <p:cNvPr id="39969" name="Line 71"/>
              <p:cNvSpPr>
                <a:spLocks noChangeShapeType="1"/>
              </p:cNvSpPr>
              <p:nvPr/>
            </p:nvSpPr>
            <p:spPr bwMode="auto">
              <a:xfrm rot="5400000">
                <a:off x="2831" y="-62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9970" name="Line 72"/>
              <p:cNvSpPr>
                <a:spLocks noChangeShapeType="1"/>
              </p:cNvSpPr>
              <p:nvPr/>
            </p:nvSpPr>
            <p:spPr bwMode="auto">
              <a:xfrm rot="5400000">
                <a:off x="2831" y="-481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9971" name="Line 73"/>
              <p:cNvSpPr>
                <a:spLocks noChangeShapeType="1"/>
              </p:cNvSpPr>
              <p:nvPr/>
            </p:nvSpPr>
            <p:spPr bwMode="auto">
              <a:xfrm rot="5400000">
                <a:off x="2831" y="-337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9972" name="Line 74"/>
              <p:cNvSpPr>
                <a:spLocks noChangeShapeType="1"/>
              </p:cNvSpPr>
              <p:nvPr/>
            </p:nvSpPr>
            <p:spPr bwMode="auto">
              <a:xfrm rot="5400000">
                <a:off x="2831" y="-193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9973" name="Line 75"/>
              <p:cNvSpPr>
                <a:spLocks noChangeShapeType="1"/>
              </p:cNvSpPr>
              <p:nvPr/>
            </p:nvSpPr>
            <p:spPr bwMode="auto">
              <a:xfrm rot="5400000">
                <a:off x="2831" y="-4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9974" name="Line 76"/>
              <p:cNvSpPr>
                <a:spLocks noChangeShapeType="1"/>
              </p:cNvSpPr>
              <p:nvPr/>
            </p:nvSpPr>
            <p:spPr bwMode="auto">
              <a:xfrm rot="5400000">
                <a:off x="2831" y="9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9975" name="Line 77"/>
              <p:cNvSpPr>
                <a:spLocks noChangeShapeType="1"/>
              </p:cNvSpPr>
              <p:nvPr/>
            </p:nvSpPr>
            <p:spPr bwMode="auto">
              <a:xfrm rot="5400000">
                <a:off x="2831" y="23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9976" name="Line 78"/>
              <p:cNvSpPr>
                <a:spLocks noChangeShapeType="1"/>
              </p:cNvSpPr>
              <p:nvPr/>
            </p:nvSpPr>
            <p:spPr bwMode="auto">
              <a:xfrm rot="5400000">
                <a:off x="2831" y="383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9977" name="Line 79"/>
              <p:cNvSpPr>
                <a:spLocks noChangeShapeType="1"/>
              </p:cNvSpPr>
              <p:nvPr/>
            </p:nvSpPr>
            <p:spPr bwMode="auto">
              <a:xfrm rot="5400000">
                <a:off x="2831" y="527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9978" name="Line 80"/>
              <p:cNvSpPr>
                <a:spLocks noChangeShapeType="1"/>
              </p:cNvSpPr>
              <p:nvPr/>
            </p:nvSpPr>
            <p:spPr bwMode="auto">
              <a:xfrm rot="5400000">
                <a:off x="2831" y="671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9979" name="Line 81"/>
              <p:cNvSpPr>
                <a:spLocks noChangeShapeType="1"/>
              </p:cNvSpPr>
              <p:nvPr/>
            </p:nvSpPr>
            <p:spPr bwMode="auto">
              <a:xfrm rot="5400000">
                <a:off x="2831" y="81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39980" name="Line 82"/>
              <p:cNvSpPr>
                <a:spLocks noChangeShapeType="1"/>
              </p:cNvSpPr>
              <p:nvPr/>
            </p:nvSpPr>
            <p:spPr bwMode="auto">
              <a:xfrm rot="5400000">
                <a:off x="2831" y="95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39960" name="Line 83"/>
            <p:cNvSpPr>
              <a:spLocks noChangeShapeType="1"/>
            </p:cNvSpPr>
            <p:nvPr/>
          </p:nvSpPr>
          <p:spPr bwMode="auto">
            <a:xfrm>
              <a:off x="1536" y="1771"/>
              <a:ext cx="0" cy="1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39961" name="Line 84"/>
            <p:cNvSpPr>
              <a:spLocks noChangeShapeType="1"/>
            </p:cNvSpPr>
            <p:nvPr/>
          </p:nvSpPr>
          <p:spPr bwMode="auto">
            <a:xfrm>
              <a:off x="2256" y="1729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39962" name="Freeform 85"/>
            <p:cNvSpPr>
              <a:spLocks/>
            </p:cNvSpPr>
            <p:nvPr/>
          </p:nvSpPr>
          <p:spPr bwMode="auto">
            <a:xfrm>
              <a:off x="2400" y="2161"/>
              <a:ext cx="720" cy="432"/>
            </a:xfrm>
            <a:custGeom>
              <a:avLst/>
              <a:gdLst>
                <a:gd name="T0" fmla="*/ 0 w 720"/>
                <a:gd name="T1" fmla="*/ 432 h 432"/>
                <a:gd name="T2" fmla="*/ 0 w 720"/>
                <a:gd name="T3" fmla="*/ 0 h 432"/>
                <a:gd name="T4" fmla="*/ 720 w 720"/>
                <a:gd name="T5" fmla="*/ 0 h 432"/>
                <a:gd name="T6" fmla="*/ 0 w 72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432">
                  <a:moveTo>
                    <a:pt x="0" y="43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39963" name="Freeform 86"/>
            <p:cNvSpPr>
              <a:spLocks/>
            </p:cNvSpPr>
            <p:nvPr/>
          </p:nvSpPr>
          <p:spPr bwMode="auto">
            <a:xfrm flipH="1">
              <a:off x="3552" y="1729"/>
              <a:ext cx="720" cy="432"/>
            </a:xfrm>
            <a:custGeom>
              <a:avLst/>
              <a:gdLst>
                <a:gd name="T0" fmla="*/ 0 w 720"/>
                <a:gd name="T1" fmla="*/ 432 h 432"/>
                <a:gd name="T2" fmla="*/ 0 w 720"/>
                <a:gd name="T3" fmla="*/ 0 h 432"/>
                <a:gd name="T4" fmla="*/ 720 w 720"/>
                <a:gd name="T5" fmla="*/ 0 h 432"/>
                <a:gd name="T6" fmla="*/ 0 w 72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432">
                  <a:moveTo>
                    <a:pt x="0" y="43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39964" name="Line 87"/>
            <p:cNvSpPr>
              <a:spLocks noChangeShapeType="1"/>
            </p:cNvSpPr>
            <p:nvPr/>
          </p:nvSpPr>
          <p:spPr bwMode="auto">
            <a:xfrm>
              <a:off x="3120" y="2929"/>
              <a:ext cx="0" cy="192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39965" name="Line 88"/>
            <p:cNvSpPr>
              <a:spLocks noChangeShapeType="1"/>
            </p:cNvSpPr>
            <p:nvPr/>
          </p:nvSpPr>
          <p:spPr bwMode="auto">
            <a:xfrm>
              <a:off x="3552" y="2929"/>
              <a:ext cx="0" cy="192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39966" name="Line 89"/>
            <p:cNvSpPr>
              <a:spLocks noChangeShapeType="1"/>
            </p:cNvSpPr>
            <p:nvPr/>
          </p:nvSpPr>
          <p:spPr bwMode="auto">
            <a:xfrm>
              <a:off x="3120" y="3025"/>
              <a:ext cx="43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39967" name="Oval 90"/>
            <p:cNvSpPr>
              <a:spLocks noChangeArrowheads="1"/>
            </p:cNvSpPr>
            <p:nvPr/>
          </p:nvSpPr>
          <p:spPr bwMode="auto">
            <a:xfrm>
              <a:off x="1056" y="2689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</p:grpSp>
      <p:sp>
        <p:nvSpPr>
          <p:cNvPr id="39941" name="Line 91"/>
          <p:cNvSpPr>
            <a:spLocks noChangeShapeType="1"/>
          </p:cNvSpPr>
          <p:nvPr/>
        </p:nvSpPr>
        <p:spPr bwMode="auto">
          <a:xfrm flipV="1">
            <a:off x="5353050" y="1876425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9942" name="Freeform 97"/>
          <p:cNvSpPr>
            <a:spLocks/>
          </p:cNvSpPr>
          <p:nvPr/>
        </p:nvSpPr>
        <p:spPr bwMode="auto">
          <a:xfrm>
            <a:off x="5334000" y="2057400"/>
            <a:ext cx="1524000" cy="152400"/>
          </a:xfrm>
          <a:custGeom>
            <a:avLst/>
            <a:gdLst>
              <a:gd name="T0" fmla="*/ 0 w 1152"/>
              <a:gd name="T1" fmla="*/ 36576 h 200"/>
              <a:gd name="T2" fmla="*/ 889000 w 1152"/>
              <a:gd name="T3" fmla="*/ 146304 h 200"/>
              <a:gd name="T4" fmla="*/ 1524000 w 1152"/>
              <a:gd name="T5" fmla="*/ 0 h 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200">
                <a:moveTo>
                  <a:pt x="0" y="48"/>
                </a:moveTo>
                <a:cubicBezTo>
                  <a:pt x="240" y="124"/>
                  <a:pt x="480" y="200"/>
                  <a:pt x="672" y="192"/>
                </a:cubicBezTo>
                <a:cubicBezTo>
                  <a:pt x="864" y="184"/>
                  <a:pt x="1008" y="92"/>
                  <a:pt x="1152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9943" name="Freeform 99"/>
          <p:cNvSpPr>
            <a:spLocks/>
          </p:cNvSpPr>
          <p:nvPr/>
        </p:nvSpPr>
        <p:spPr bwMode="auto">
          <a:xfrm>
            <a:off x="6810375" y="1968500"/>
            <a:ext cx="533400" cy="88900"/>
          </a:xfrm>
          <a:custGeom>
            <a:avLst/>
            <a:gdLst>
              <a:gd name="T0" fmla="*/ 0 w 336"/>
              <a:gd name="T1" fmla="*/ 88900 h 56"/>
              <a:gd name="T2" fmla="*/ 304800 w 336"/>
              <a:gd name="T3" fmla="*/ 12700 h 56"/>
              <a:gd name="T4" fmla="*/ 533400 w 336"/>
              <a:gd name="T5" fmla="*/ 12700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56">
                <a:moveTo>
                  <a:pt x="0" y="56"/>
                </a:moveTo>
                <a:cubicBezTo>
                  <a:pt x="68" y="36"/>
                  <a:pt x="136" y="16"/>
                  <a:pt x="192" y="8"/>
                </a:cubicBezTo>
                <a:cubicBezTo>
                  <a:pt x="248" y="0"/>
                  <a:pt x="292" y="4"/>
                  <a:pt x="336" y="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9944" name="Line 100"/>
          <p:cNvSpPr>
            <a:spLocks noChangeShapeType="1"/>
          </p:cNvSpPr>
          <p:nvPr/>
        </p:nvSpPr>
        <p:spPr bwMode="auto">
          <a:xfrm>
            <a:off x="7315200" y="1981200"/>
            <a:ext cx="10668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9945" name="Oval 101"/>
          <p:cNvSpPr>
            <a:spLocks noChangeArrowheads="1"/>
          </p:cNvSpPr>
          <p:nvPr/>
        </p:nvSpPr>
        <p:spPr bwMode="auto">
          <a:xfrm>
            <a:off x="7943850" y="3086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39946" name="Rectangle 103"/>
          <p:cNvSpPr>
            <a:spLocks noChangeArrowheads="1"/>
          </p:cNvSpPr>
          <p:nvPr/>
        </p:nvSpPr>
        <p:spPr bwMode="auto">
          <a:xfrm>
            <a:off x="1730375" y="4297363"/>
            <a:ext cx="1273175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Cruise</a:t>
            </a:r>
          </a:p>
        </p:txBody>
      </p:sp>
      <p:sp>
        <p:nvSpPr>
          <p:cNvPr id="39947" name="Rectangle 104"/>
          <p:cNvSpPr>
            <a:spLocks noChangeArrowheads="1"/>
          </p:cNvSpPr>
          <p:nvPr/>
        </p:nvSpPr>
        <p:spPr bwMode="auto">
          <a:xfrm>
            <a:off x="1730375" y="3789363"/>
            <a:ext cx="12731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Avoid</a:t>
            </a:r>
          </a:p>
        </p:txBody>
      </p:sp>
      <p:sp>
        <p:nvSpPr>
          <p:cNvPr id="39948" name="Line 109"/>
          <p:cNvSpPr>
            <a:spLocks noChangeShapeType="1"/>
          </p:cNvSpPr>
          <p:nvPr/>
        </p:nvSpPr>
        <p:spPr bwMode="auto">
          <a:xfrm>
            <a:off x="1358900" y="39798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9949" name="Text Box 116"/>
          <p:cNvSpPr txBox="1">
            <a:spLocks noChangeArrowheads="1"/>
          </p:cNvSpPr>
          <p:nvPr/>
        </p:nvSpPr>
        <p:spPr bwMode="auto">
          <a:xfrm>
            <a:off x="479425" y="3778250"/>
            <a:ext cx="884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600" b="0"/>
              <a:t>Infrared</a:t>
            </a:r>
          </a:p>
        </p:txBody>
      </p:sp>
      <p:sp>
        <p:nvSpPr>
          <p:cNvPr id="39950" name="Line 120"/>
          <p:cNvSpPr>
            <a:spLocks noChangeShapeType="1"/>
          </p:cNvSpPr>
          <p:nvPr/>
        </p:nvSpPr>
        <p:spPr bwMode="auto">
          <a:xfrm>
            <a:off x="3048000" y="4495800"/>
            <a:ext cx="28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9951" name="Line 123"/>
          <p:cNvSpPr>
            <a:spLocks noChangeShapeType="1"/>
          </p:cNvSpPr>
          <p:nvPr/>
        </p:nvSpPr>
        <p:spPr bwMode="auto">
          <a:xfrm>
            <a:off x="3048000" y="3962400"/>
            <a:ext cx="969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9952" name="Text Box 125"/>
          <p:cNvSpPr txBox="1">
            <a:spLocks noChangeArrowheads="1"/>
          </p:cNvSpPr>
          <p:nvPr/>
        </p:nvSpPr>
        <p:spPr bwMode="auto">
          <a:xfrm>
            <a:off x="4833938" y="4757738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0"/>
              <a:t>Motors</a:t>
            </a:r>
          </a:p>
        </p:txBody>
      </p:sp>
      <p:sp>
        <p:nvSpPr>
          <p:cNvPr id="39953" name="Rectangle 128"/>
          <p:cNvSpPr>
            <a:spLocks noChangeArrowheads="1"/>
          </p:cNvSpPr>
          <p:nvPr/>
        </p:nvSpPr>
        <p:spPr bwMode="auto">
          <a:xfrm>
            <a:off x="3179763" y="4722813"/>
            <a:ext cx="1219200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Arbiter</a:t>
            </a:r>
          </a:p>
        </p:txBody>
      </p:sp>
      <p:sp>
        <p:nvSpPr>
          <p:cNvPr id="39954" name="Line 129"/>
          <p:cNvSpPr>
            <a:spLocks noChangeShapeType="1"/>
          </p:cNvSpPr>
          <p:nvPr/>
        </p:nvSpPr>
        <p:spPr bwMode="auto">
          <a:xfrm>
            <a:off x="4398963" y="49101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9955" name="Line 130"/>
          <p:cNvSpPr>
            <a:spLocks noChangeShapeType="1"/>
          </p:cNvSpPr>
          <p:nvPr/>
        </p:nvSpPr>
        <p:spPr bwMode="auto">
          <a:xfrm>
            <a:off x="3332163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39956" name="Line 133"/>
          <p:cNvSpPr>
            <a:spLocks noChangeShapeType="1"/>
          </p:cNvSpPr>
          <p:nvPr/>
        </p:nvSpPr>
        <p:spPr bwMode="auto">
          <a:xfrm>
            <a:off x="4017963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68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Escape</a:t>
            </a:r>
            <a:endParaRPr lang="en-US" dirty="0" smtClean="0"/>
          </a:p>
        </p:txBody>
      </p:sp>
      <p:sp>
        <p:nvSpPr>
          <p:cNvPr id="40963" name="Text Box 38"/>
          <p:cNvSpPr txBox="1">
            <a:spLocks noChangeArrowheads="1"/>
          </p:cNvSpPr>
          <p:nvPr/>
        </p:nvSpPr>
        <p:spPr bwMode="auto">
          <a:xfrm>
            <a:off x="762000" y="5349875"/>
            <a:ext cx="754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0"/>
              <a:t>Escape behavior stops motors, </a:t>
            </a:r>
          </a:p>
          <a:p>
            <a:pPr eaLnBrk="1" hangingPunct="1"/>
            <a:r>
              <a:rPr lang="en-US" sz="2400" b="0"/>
              <a:t>backs up a few inches, and turns right 90 degrees</a:t>
            </a:r>
          </a:p>
        </p:txBody>
      </p:sp>
      <p:grpSp>
        <p:nvGrpSpPr>
          <p:cNvPr id="40964" name="Group 39"/>
          <p:cNvGrpSpPr>
            <a:grpSpLocks/>
          </p:cNvGrpSpPr>
          <p:nvPr/>
        </p:nvGrpSpPr>
        <p:grpSpPr bwMode="auto">
          <a:xfrm>
            <a:off x="5105400" y="1870075"/>
            <a:ext cx="3505200" cy="1711325"/>
            <a:chOff x="815" y="1152"/>
            <a:chExt cx="4033" cy="1969"/>
          </a:xfrm>
        </p:grpSpPr>
        <p:sp>
          <p:nvSpPr>
            <p:cNvPr id="40987" name="Rectangle 40"/>
            <p:cNvSpPr>
              <a:spLocks noChangeArrowheads="1"/>
            </p:cNvSpPr>
            <p:nvPr/>
          </p:nvSpPr>
          <p:spPr bwMode="auto">
            <a:xfrm>
              <a:off x="816" y="1153"/>
              <a:ext cx="4032" cy="1872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40988" name="Line 41"/>
            <p:cNvSpPr>
              <a:spLocks noChangeShapeType="1"/>
            </p:cNvSpPr>
            <p:nvPr/>
          </p:nvSpPr>
          <p:spPr bwMode="auto">
            <a:xfrm rot="5400000">
              <a:off x="2831" y="-864"/>
              <a:ext cx="0" cy="4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grpSp>
          <p:nvGrpSpPr>
            <p:cNvPr id="40989" name="Group 42"/>
            <p:cNvGrpSpPr>
              <a:grpSpLocks/>
            </p:cNvGrpSpPr>
            <p:nvPr/>
          </p:nvGrpSpPr>
          <p:grpSpPr bwMode="auto">
            <a:xfrm>
              <a:off x="815" y="1153"/>
              <a:ext cx="4032" cy="1872"/>
              <a:chOff x="815" y="1248"/>
              <a:chExt cx="4032" cy="1872"/>
            </a:xfrm>
          </p:grpSpPr>
          <p:grpSp>
            <p:nvGrpSpPr>
              <p:cNvPr id="40998" name="Group 43"/>
              <p:cNvGrpSpPr>
                <a:grpSpLocks/>
              </p:cNvGrpSpPr>
              <p:nvPr/>
            </p:nvGrpSpPr>
            <p:grpSpPr bwMode="auto">
              <a:xfrm>
                <a:off x="960" y="1248"/>
                <a:ext cx="3744" cy="1872"/>
                <a:chOff x="960" y="1248"/>
                <a:chExt cx="3744" cy="1920"/>
              </a:xfrm>
            </p:grpSpPr>
            <p:sp>
              <p:nvSpPr>
                <p:cNvPr id="41011" name="Line 44"/>
                <p:cNvSpPr>
                  <a:spLocks noChangeShapeType="1"/>
                </p:cNvSpPr>
                <p:nvPr/>
              </p:nvSpPr>
              <p:spPr bwMode="auto">
                <a:xfrm>
                  <a:off x="96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12" name="Line 45"/>
                <p:cNvSpPr>
                  <a:spLocks noChangeShapeType="1"/>
                </p:cNvSpPr>
                <p:nvPr/>
              </p:nvSpPr>
              <p:spPr bwMode="auto">
                <a:xfrm>
                  <a:off x="110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13" name="Line 46"/>
                <p:cNvSpPr>
                  <a:spLocks noChangeShapeType="1"/>
                </p:cNvSpPr>
                <p:nvPr/>
              </p:nvSpPr>
              <p:spPr bwMode="auto">
                <a:xfrm>
                  <a:off x="124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14" name="Line 47"/>
                <p:cNvSpPr>
                  <a:spLocks noChangeShapeType="1"/>
                </p:cNvSpPr>
                <p:nvPr/>
              </p:nvSpPr>
              <p:spPr bwMode="auto">
                <a:xfrm>
                  <a:off x="139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15" name="Line 48"/>
                <p:cNvSpPr>
                  <a:spLocks noChangeShapeType="1"/>
                </p:cNvSpPr>
                <p:nvPr/>
              </p:nvSpPr>
              <p:spPr bwMode="auto">
                <a:xfrm>
                  <a:off x="153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16" name="Line 49"/>
                <p:cNvSpPr>
                  <a:spLocks noChangeShapeType="1"/>
                </p:cNvSpPr>
                <p:nvPr/>
              </p:nvSpPr>
              <p:spPr bwMode="auto">
                <a:xfrm>
                  <a:off x="168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17" name="Line 50"/>
                <p:cNvSpPr>
                  <a:spLocks noChangeShapeType="1"/>
                </p:cNvSpPr>
                <p:nvPr/>
              </p:nvSpPr>
              <p:spPr bwMode="auto">
                <a:xfrm>
                  <a:off x="182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18" name="Line 51"/>
                <p:cNvSpPr>
                  <a:spLocks noChangeShapeType="1"/>
                </p:cNvSpPr>
                <p:nvPr/>
              </p:nvSpPr>
              <p:spPr bwMode="auto">
                <a:xfrm>
                  <a:off x="196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19" name="Line 52"/>
                <p:cNvSpPr>
                  <a:spLocks noChangeShapeType="1"/>
                </p:cNvSpPr>
                <p:nvPr/>
              </p:nvSpPr>
              <p:spPr bwMode="auto">
                <a:xfrm>
                  <a:off x="211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20" name="Line 53"/>
                <p:cNvSpPr>
                  <a:spLocks noChangeShapeType="1"/>
                </p:cNvSpPr>
                <p:nvPr/>
              </p:nvSpPr>
              <p:spPr bwMode="auto">
                <a:xfrm>
                  <a:off x="225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21" name="Line 54"/>
                <p:cNvSpPr>
                  <a:spLocks noChangeShapeType="1"/>
                </p:cNvSpPr>
                <p:nvPr/>
              </p:nvSpPr>
              <p:spPr bwMode="auto">
                <a:xfrm>
                  <a:off x="240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22" name="Line 55"/>
                <p:cNvSpPr>
                  <a:spLocks noChangeShapeType="1"/>
                </p:cNvSpPr>
                <p:nvPr/>
              </p:nvSpPr>
              <p:spPr bwMode="auto">
                <a:xfrm>
                  <a:off x="254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23" name="Line 56"/>
                <p:cNvSpPr>
                  <a:spLocks noChangeShapeType="1"/>
                </p:cNvSpPr>
                <p:nvPr/>
              </p:nvSpPr>
              <p:spPr bwMode="auto">
                <a:xfrm>
                  <a:off x="268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24" name="Line 57"/>
                <p:cNvSpPr>
                  <a:spLocks noChangeShapeType="1"/>
                </p:cNvSpPr>
                <p:nvPr/>
              </p:nvSpPr>
              <p:spPr bwMode="auto">
                <a:xfrm>
                  <a:off x="283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25" name="Line 58"/>
                <p:cNvSpPr>
                  <a:spLocks noChangeShapeType="1"/>
                </p:cNvSpPr>
                <p:nvPr/>
              </p:nvSpPr>
              <p:spPr bwMode="auto">
                <a:xfrm>
                  <a:off x="297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26" name="Line 59"/>
                <p:cNvSpPr>
                  <a:spLocks noChangeShapeType="1"/>
                </p:cNvSpPr>
                <p:nvPr/>
              </p:nvSpPr>
              <p:spPr bwMode="auto">
                <a:xfrm>
                  <a:off x="312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27" name="Line 60"/>
                <p:cNvSpPr>
                  <a:spLocks noChangeShapeType="1"/>
                </p:cNvSpPr>
                <p:nvPr/>
              </p:nvSpPr>
              <p:spPr bwMode="auto">
                <a:xfrm>
                  <a:off x="326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28" name="Line 61"/>
                <p:cNvSpPr>
                  <a:spLocks noChangeShapeType="1"/>
                </p:cNvSpPr>
                <p:nvPr/>
              </p:nvSpPr>
              <p:spPr bwMode="auto">
                <a:xfrm>
                  <a:off x="340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29" name="Line 62"/>
                <p:cNvSpPr>
                  <a:spLocks noChangeShapeType="1"/>
                </p:cNvSpPr>
                <p:nvPr/>
              </p:nvSpPr>
              <p:spPr bwMode="auto">
                <a:xfrm>
                  <a:off x="355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30" name="Line 63"/>
                <p:cNvSpPr>
                  <a:spLocks noChangeShapeType="1"/>
                </p:cNvSpPr>
                <p:nvPr/>
              </p:nvSpPr>
              <p:spPr bwMode="auto">
                <a:xfrm>
                  <a:off x="369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31" name="Line 64"/>
                <p:cNvSpPr>
                  <a:spLocks noChangeShapeType="1"/>
                </p:cNvSpPr>
                <p:nvPr/>
              </p:nvSpPr>
              <p:spPr bwMode="auto">
                <a:xfrm>
                  <a:off x="384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32" name="Line 65"/>
                <p:cNvSpPr>
                  <a:spLocks noChangeShapeType="1"/>
                </p:cNvSpPr>
                <p:nvPr/>
              </p:nvSpPr>
              <p:spPr bwMode="auto">
                <a:xfrm>
                  <a:off x="398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33" name="Line 66"/>
                <p:cNvSpPr>
                  <a:spLocks noChangeShapeType="1"/>
                </p:cNvSpPr>
                <p:nvPr/>
              </p:nvSpPr>
              <p:spPr bwMode="auto">
                <a:xfrm>
                  <a:off x="412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34" name="Line 67"/>
                <p:cNvSpPr>
                  <a:spLocks noChangeShapeType="1"/>
                </p:cNvSpPr>
                <p:nvPr/>
              </p:nvSpPr>
              <p:spPr bwMode="auto">
                <a:xfrm>
                  <a:off x="427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35" name="Line 68"/>
                <p:cNvSpPr>
                  <a:spLocks noChangeShapeType="1"/>
                </p:cNvSpPr>
                <p:nvPr/>
              </p:nvSpPr>
              <p:spPr bwMode="auto">
                <a:xfrm>
                  <a:off x="441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36" name="Line 69"/>
                <p:cNvSpPr>
                  <a:spLocks noChangeShapeType="1"/>
                </p:cNvSpPr>
                <p:nvPr/>
              </p:nvSpPr>
              <p:spPr bwMode="auto">
                <a:xfrm>
                  <a:off x="456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1037" name="Line 70"/>
                <p:cNvSpPr>
                  <a:spLocks noChangeShapeType="1"/>
                </p:cNvSpPr>
                <p:nvPr/>
              </p:nvSpPr>
              <p:spPr bwMode="auto">
                <a:xfrm>
                  <a:off x="470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</p:grpSp>
          <p:sp>
            <p:nvSpPr>
              <p:cNvPr id="40999" name="Line 71"/>
              <p:cNvSpPr>
                <a:spLocks noChangeShapeType="1"/>
              </p:cNvSpPr>
              <p:nvPr/>
            </p:nvSpPr>
            <p:spPr bwMode="auto">
              <a:xfrm rot="5400000">
                <a:off x="2831" y="-62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1000" name="Line 72"/>
              <p:cNvSpPr>
                <a:spLocks noChangeShapeType="1"/>
              </p:cNvSpPr>
              <p:nvPr/>
            </p:nvSpPr>
            <p:spPr bwMode="auto">
              <a:xfrm rot="5400000">
                <a:off x="2831" y="-481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1001" name="Line 73"/>
              <p:cNvSpPr>
                <a:spLocks noChangeShapeType="1"/>
              </p:cNvSpPr>
              <p:nvPr/>
            </p:nvSpPr>
            <p:spPr bwMode="auto">
              <a:xfrm rot="5400000">
                <a:off x="2831" y="-337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1002" name="Line 74"/>
              <p:cNvSpPr>
                <a:spLocks noChangeShapeType="1"/>
              </p:cNvSpPr>
              <p:nvPr/>
            </p:nvSpPr>
            <p:spPr bwMode="auto">
              <a:xfrm rot="5400000">
                <a:off x="2831" y="-193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1003" name="Line 75"/>
              <p:cNvSpPr>
                <a:spLocks noChangeShapeType="1"/>
              </p:cNvSpPr>
              <p:nvPr/>
            </p:nvSpPr>
            <p:spPr bwMode="auto">
              <a:xfrm rot="5400000">
                <a:off x="2831" y="-4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1004" name="Line 76"/>
              <p:cNvSpPr>
                <a:spLocks noChangeShapeType="1"/>
              </p:cNvSpPr>
              <p:nvPr/>
            </p:nvSpPr>
            <p:spPr bwMode="auto">
              <a:xfrm rot="5400000">
                <a:off x="2831" y="9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1005" name="Line 77"/>
              <p:cNvSpPr>
                <a:spLocks noChangeShapeType="1"/>
              </p:cNvSpPr>
              <p:nvPr/>
            </p:nvSpPr>
            <p:spPr bwMode="auto">
              <a:xfrm rot="5400000">
                <a:off x="2831" y="23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1006" name="Line 78"/>
              <p:cNvSpPr>
                <a:spLocks noChangeShapeType="1"/>
              </p:cNvSpPr>
              <p:nvPr/>
            </p:nvSpPr>
            <p:spPr bwMode="auto">
              <a:xfrm rot="5400000">
                <a:off x="2831" y="383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1007" name="Line 79"/>
              <p:cNvSpPr>
                <a:spLocks noChangeShapeType="1"/>
              </p:cNvSpPr>
              <p:nvPr/>
            </p:nvSpPr>
            <p:spPr bwMode="auto">
              <a:xfrm rot="5400000">
                <a:off x="2831" y="527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1008" name="Line 80"/>
              <p:cNvSpPr>
                <a:spLocks noChangeShapeType="1"/>
              </p:cNvSpPr>
              <p:nvPr/>
            </p:nvSpPr>
            <p:spPr bwMode="auto">
              <a:xfrm rot="5400000">
                <a:off x="2831" y="671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1009" name="Line 81"/>
              <p:cNvSpPr>
                <a:spLocks noChangeShapeType="1"/>
              </p:cNvSpPr>
              <p:nvPr/>
            </p:nvSpPr>
            <p:spPr bwMode="auto">
              <a:xfrm rot="5400000">
                <a:off x="2831" y="81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1010" name="Line 82"/>
              <p:cNvSpPr>
                <a:spLocks noChangeShapeType="1"/>
              </p:cNvSpPr>
              <p:nvPr/>
            </p:nvSpPr>
            <p:spPr bwMode="auto">
              <a:xfrm rot="5400000">
                <a:off x="2831" y="95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40990" name="Line 83"/>
            <p:cNvSpPr>
              <a:spLocks noChangeShapeType="1"/>
            </p:cNvSpPr>
            <p:nvPr/>
          </p:nvSpPr>
          <p:spPr bwMode="auto">
            <a:xfrm>
              <a:off x="1536" y="1771"/>
              <a:ext cx="0" cy="1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0991" name="Line 84"/>
            <p:cNvSpPr>
              <a:spLocks noChangeShapeType="1"/>
            </p:cNvSpPr>
            <p:nvPr/>
          </p:nvSpPr>
          <p:spPr bwMode="auto">
            <a:xfrm>
              <a:off x="2256" y="1729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0992" name="Freeform 85"/>
            <p:cNvSpPr>
              <a:spLocks/>
            </p:cNvSpPr>
            <p:nvPr/>
          </p:nvSpPr>
          <p:spPr bwMode="auto">
            <a:xfrm>
              <a:off x="2400" y="2161"/>
              <a:ext cx="720" cy="432"/>
            </a:xfrm>
            <a:custGeom>
              <a:avLst/>
              <a:gdLst>
                <a:gd name="T0" fmla="*/ 0 w 720"/>
                <a:gd name="T1" fmla="*/ 432 h 432"/>
                <a:gd name="T2" fmla="*/ 0 w 720"/>
                <a:gd name="T3" fmla="*/ 0 h 432"/>
                <a:gd name="T4" fmla="*/ 720 w 720"/>
                <a:gd name="T5" fmla="*/ 0 h 432"/>
                <a:gd name="T6" fmla="*/ 0 w 72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432">
                  <a:moveTo>
                    <a:pt x="0" y="43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0993" name="Freeform 86"/>
            <p:cNvSpPr>
              <a:spLocks/>
            </p:cNvSpPr>
            <p:nvPr/>
          </p:nvSpPr>
          <p:spPr bwMode="auto">
            <a:xfrm flipH="1">
              <a:off x="3552" y="1729"/>
              <a:ext cx="720" cy="432"/>
            </a:xfrm>
            <a:custGeom>
              <a:avLst/>
              <a:gdLst>
                <a:gd name="T0" fmla="*/ 0 w 720"/>
                <a:gd name="T1" fmla="*/ 432 h 432"/>
                <a:gd name="T2" fmla="*/ 0 w 720"/>
                <a:gd name="T3" fmla="*/ 0 h 432"/>
                <a:gd name="T4" fmla="*/ 720 w 720"/>
                <a:gd name="T5" fmla="*/ 0 h 432"/>
                <a:gd name="T6" fmla="*/ 0 w 72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432">
                  <a:moveTo>
                    <a:pt x="0" y="43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0994" name="Line 87"/>
            <p:cNvSpPr>
              <a:spLocks noChangeShapeType="1"/>
            </p:cNvSpPr>
            <p:nvPr/>
          </p:nvSpPr>
          <p:spPr bwMode="auto">
            <a:xfrm>
              <a:off x="3120" y="2929"/>
              <a:ext cx="0" cy="192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0995" name="Line 88"/>
            <p:cNvSpPr>
              <a:spLocks noChangeShapeType="1"/>
            </p:cNvSpPr>
            <p:nvPr/>
          </p:nvSpPr>
          <p:spPr bwMode="auto">
            <a:xfrm>
              <a:off x="3552" y="2929"/>
              <a:ext cx="0" cy="192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0996" name="Line 89"/>
            <p:cNvSpPr>
              <a:spLocks noChangeShapeType="1"/>
            </p:cNvSpPr>
            <p:nvPr/>
          </p:nvSpPr>
          <p:spPr bwMode="auto">
            <a:xfrm>
              <a:off x="3120" y="3025"/>
              <a:ext cx="43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0997" name="Oval 90"/>
            <p:cNvSpPr>
              <a:spLocks noChangeArrowheads="1"/>
            </p:cNvSpPr>
            <p:nvPr/>
          </p:nvSpPr>
          <p:spPr bwMode="auto">
            <a:xfrm>
              <a:off x="1056" y="2689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</p:grpSp>
      <p:sp>
        <p:nvSpPr>
          <p:cNvPr id="40965" name="Line 91"/>
          <p:cNvSpPr>
            <a:spLocks noChangeShapeType="1"/>
          </p:cNvSpPr>
          <p:nvPr/>
        </p:nvSpPr>
        <p:spPr bwMode="auto">
          <a:xfrm flipV="1">
            <a:off x="5353050" y="1876425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0966" name="Freeform 92"/>
          <p:cNvSpPr>
            <a:spLocks/>
          </p:cNvSpPr>
          <p:nvPr/>
        </p:nvSpPr>
        <p:spPr bwMode="auto">
          <a:xfrm>
            <a:off x="5334000" y="2057400"/>
            <a:ext cx="1524000" cy="152400"/>
          </a:xfrm>
          <a:custGeom>
            <a:avLst/>
            <a:gdLst>
              <a:gd name="T0" fmla="*/ 0 w 1152"/>
              <a:gd name="T1" fmla="*/ 36576 h 200"/>
              <a:gd name="T2" fmla="*/ 889000 w 1152"/>
              <a:gd name="T3" fmla="*/ 146304 h 200"/>
              <a:gd name="T4" fmla="*/ 1524000 w 1152"/>
              <a:gd name="T5" fmla="*/ 0 h 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200">
                <a:moveTo>
                  <a:pt x="0" y="48"/>
                </a:moveTo>
                <a:cubicBezTo>
                  <a:pt x="240" y="124"/>
                  <a:pt x="480" y="200"/>
                  <a:pt x="672" y="192"/>
                </a:cubicBezTo>
                <a:cubicBezTo>
                  <a:pt x="864" y="184"/>
                  <a:pt x="1008" y="92"/>
                  <a:pt x="1152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0967" name="Freeform 93"/>
          <p:cNvSpPr>
            <a:spLocks/>
          </p:cNvSpPr>
          <p:nvPr/>
        </p:nvSpPr>
        <p:spPr bwMode="auto">
          <a:xfrm>
            <a:off x="6810375" y="1968500"/>
            <a:ext cx="533400" cy="88900"/>
          </a:xfrm>
          <a:custGeom>
            <a:avLst/>
            <a:gdLst>
              <a:gd name="T0" fmla="*/ 0 w 336"/>
              <a:gd name="T1" fmla="*/ 88900 h 56"/>
              <a:gd name="T2" fmla="*/ 304800 w 336"/>
              <a:gd name="T3" fmla="*/ 12700 h 56"/>
              <a:gd name="T4" fmla="*/ 533400 w 336"/>
              <a:gd name="T5" fmla="*/ 12700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56">
                <a:moveTo>
                  <a:pt x="0" y="56"/>
                </a:moveTo>
                <a:cubicBezTo>
                  <a:pt x="68" y="36"/>
                  <a:pt x="136" y="16"/>
                  <a:pt x="192" y="8"/>
                </a:cubicBezTo>
                <a:cubicBezTo>
                  <a:pt x="248" y="0"/>
                  <a:pt x="292" y="4"/>
                  <a:pt x="336" y="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0968" name="Line 94"/>
          <p:cNvSpPr>
            <a:spLocks noChangeShapeType="1"/>
          </p:cNvSpPr>
          <p:nvPr/>
        </p:nvSpPr>
        <p:spPr bwMode="auto">
          <a:xfrm>
            <a:off x="7315200" y="1981200"/>
            <a:ext cx="1295400" cy="92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0969" name="Oval 97"/>
          <p:cNvSpPr>
            <a:spLocks noChangeArrowheads="1"/>
          </p:cNvSpPr>
          <p:nvPr/>
        </p:nvSpPr>
        <p:spPr bwMode="auto">
          <a:xfrm>
            <a:off x="7943850" y="3086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40970" name="Line 98"/>
          <p:cNvSpPr>
            <a:spLocks noChangeShapeType="1"/>
          </p:cNvSpPr>
          <p:nvPr/>
        </p:nvSpPr>
        <p:spPr bwMode="auto">
          <a:xfrm flipH="1">
            <a:off x="8382000" y="2057400"/>
            <a:ext cx="762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0971" name="Rectangle 99"/>
          <p:cNvSpPr>
            <a:spLocks noChangeArrowheads="1"/>
          </p:cNvSpPr>
          <p:nvPr/>
        </p:nvSpPr>
        <p:spPr bwMode="auto">
          <a:xfrm>
            <a:off x="1730375" y="4297363"/>
            <a:ext cx="1273175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Cruise</a:t>
            </a:r>
          </a:p>
        </p:txBody>
      </p:sp>
      <p:sp>
        <p:nvSpPr>
          <p:cNvPr id="40972" name="Rectangle 100"/>
          <p:cNvSpPr>
            <a:spLocks noChangeArrowheads="1"/>
          </p:cNvSpPr>
          <p:nvPr/>
        </p:nvSpPr>
        <p:spPr bwMode="auto">
          <a:xfrm>
            <a:off x="1730375" y="3789363"/>
            <a:ext cx="12731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Avoid</a:t>
            </a:r>
          </a:p>
        </p:txBody>
      </p:sp>
      <p:sp>
        <p:nvSpPr>
          <p:cNvPr id="40973" name="Rectangle 101"/>
          <p:cNvSpPr>
            <a:spLocks noChangeArrowheads="1"/>
          </p:cNvSpPr>
          <p:nvPr/>
        </p:nvSpPr>
        <p:spPr bwMode="auto">
          <a:xfrm>
            <a:off x="1730375" y="3276600"/>
            <a:ext cx="12731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Escape</a:t>
            </a:r>
          </a:p>
        </p:txBody>
      </p:sp>
      <p:sp>
        <p:nvSpPr>
          <p:cNvPr id="40974" name="Line 105"/>
          <p:cNvSpPr>
            <a:spLocks noChangeShapeType="1"/>
          </p:cNvSpPr>
          <p:nvPr/>
        </p:nvSpPr>
        <p:spPr bwMode="auto">
          <a:xfrm>
            <a:off x="1358900" y="39798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0975" name="Line 106"/>
          <p:cNvSpPr>
            <a:spLocks noChangeShapeType="1"/>
          </p:cNvSpPr>
          <p:nvPr/>
        </p:nvSpPr>
        <p:spPr bwMode="auto">
          <a:xfrm>
            <a:off x="1358900" y="3470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0976" name="Text Box 112"/>
          <p:cNvSpPr txBox="1">
            <a:spLocks noChangeArrowheads="1"/>
          </p:cNvSpPr>
          <p:nvPr/>
        </p:nvSpPr>
        <p:spPr bwMode="auto">
          <a:xfrm>
            <a:off x="479425" y="3778250"/>
            <a:ext cx="884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600" b="0"/>
              <a:t>Infrared</a:t>
            </a:r>
          </a:p>
        </p:txBody>
      </p:sp>
      <p:sp>
        <p:nvSpPr>
          <p:cNvPr id="40977" name="Text Box 113"/>
          <p:cNvSpPr txBox="1">
            <a:spLocks noChangeArrowheads="1"/>
          </p:cNvSpPr>
          <p:nvPr/>
        </p:nvSpPr>
        <p:spPr bwMode="auto">
          <a:xfrm>
            <a:off x="649288" y="3276600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600" b="0"/>
              <a:t>Bump</a:t>
            </a:r>
          </a:p>
        </p:txBody>
      </p:sp>
      <p:sp>
        <p:nvSpPr>
          <p:cNvPr id="40978" name="Line 116"/>
          <p:cNvSpPr>
            <a:spLocks noChangeShapeType="1"/>
          </p:cNvSpPr>
          <p:nvPr/>
        </p:nvSpPr>
        <p:spPr bwMode="auto">
          <a:xfrm>
            <a:off x="3048000" y="4495800"/>
            <a:ext cx="28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0979" name="Line 119"/>
          <p:cNvSpPr>
            <a:spLocks noChangeShapeType="1"/>
          </p:cNvSpPr>
          <p:nvPr/>
        </p:nvSpPr>
        <p:spPr bwMode="auto">
          <a:xfrm>
            <a:off x="3048000" y="3962400"/>
            <a:ext cx="969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0980" name="Line 120"/>
          <p:cNvSpPr>
            <a:spLocks noChangeShapeType="1"/>
          </p:cNvSpPr>
          <p:nvPr/>
        </p:nvSpPr>
        <p:spPr bwMode="auto">
          <a:xfrm>
            <a:off x="3048000" y="3429000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0981" name="Text Box 121"/>
          <p:cNvSpPr txBox="1">
            <a:spLocks noChangeArrowheads="1"/>
          </p:cNvSpPr>
          <p:nvPr/>
        </p:nvSpPr>
        <p:spPr bwMode="auto">
          <a:xfrm>
            <a:off x="4833938" y="4757738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0"/>
              <a:t>Motors</a:t>
            </a:r>
          </a:p>
        </p:txBody>
      </p:sp>
      <p:sp>
        <p:nvSpPr>
          <p:cNvPr id="40982" name="Rectangle 124"/>
          <p:cNvSpPr>
            <a:spLocks noChangeArrowheads="1"/>
          </p:cNvSpPr>
          <p:nvPr/>
        </p:nvSpPr>
        <p:spPr bwMode="auto">
          <a:xfrm>
            <a:off x="3179763" y="4722813"/>
            <a:ext cx="1219200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Arbiter</a:t>
            </a:r>
          </a:p>
        </p:txBody>
      </p:sp>
      <p:sp>
        <p:nvSpPr>
          <p:cNvPr id="40983" name="Line 125"/>
          <p:cNvSpPr>
            <a:spLocks noChangeShapeType="1"/>
          </p:cNvSpPr>
          <p:nvPr/>
        </p:nvSpPr>
        <p:spPr bwMode="auto">
          <a:xfrm>
            <a:off x="4398963" y="49101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0984" name="Line 126"/>
          <p:cNvSpPr>
            <a:spLocks noChangeShapeType="1"/>
          </p:cNvSpPr>
          <p:nvPr/>
        </p:nvSpPr>
        <p:spPr bwMode="auto">
          <a:xfrm>
            <a:off x="3332163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40985" name="Line 129"/>
          <p:cNvSpPr>
            <a:spLocks noChangeShapeType="1"/>
          </p:cNvSpPr>
          <p:nvPr/>
        </p:nvSpPr>
        <p:spPr bwMode="auto">
          <a:xfrm>
            <a:off x="4017963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40986" name="Line 130"/>
          <p:cNvSpPr>
            <a:spLocks noChangeShapeType="1"/>
          </p:cNvSpPr>
          <p:nvPr/>
        </p:nvSpPr>
        <p:spPr bwMode="auto">
          <a:xfrm>
            <a:off x="4246563" y="3429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88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Track ball</a:t>
            </a:r>
            <a:endParaRPr lang="en-US" dirty="0" smtClean="0"/>
          </a:p>
        </p:txBody>
      </p:sp>
      <p:sp>
        <p:nvSpPr>
          <p:cNvPr id="41987" name="Text Box 38"/>
          <p:cNvSpPr txBox="1">
            <a:spLocks noChangeArrowheads="1"/>
          </p:cNvSpPr>
          <p:nvPr/>
        </p:nvSpPr>
        <p:spPr bwMode="auto">
          <a:xfrm>
            <a:off x="762000" y="5349875"/>
            <a:ext cx="754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0"/>
              <a:t>The track ball behavior adjusts the </a:t>
            </a:r>
          </a:p>
          <a:p>
            <a:pPr eaLnBrk="1" hangingPunct="1"/>
            <a:r>
              <a:rPr lang="en-US" sz="2400" b="0"/>
              <a:t>motor differential to steer the robot towards the ball</a:t>
            </a:r>
          </a:p>
        </p:txBody>
      </p:sp>
      <p:grpSp>
        <p:nvGrpSpPr>
          <p:cNvPr id="41988" name="Group 39"/>
          <p:cNvGrpSpPr>
            <a:grpSpLocks/>
          </p:cNvGrpSpPr>
          <p:nvPr/>
        </p:nvGrpSpPr>
        <p:grpSpPr bwMode="auto">
          <a:xfrm>
            <a:off x="5105400" y="1870075"/>
            <a:ext cx="3505200" cy="1711325"/>
            <a:chOff x="815" y="1152"/>
            <a:chExt cx="4033" cy="1969"/>
          </a:xfrm>
        </p:grpSpPr>
        <p:sp>
          <p:nvSpPr>
            <p:cNvPr id="42017" name="Rectangle 40"/>
            <p:cNvSpPr>
              <a:spLocks noChangeArrowheads="1"/>
            </p:cNvSpPr>
            <p:nvPr/>
          </p:nvSpPr>
          <p:spPr bwMode="auto">
            <a:xfrm>
              <a:off x="816" y="1153"/>
              <a:ext cx="4032" cy="1872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42018" name="Line 41"/>
            <p:cNvSpPr>
              <a:spLocks noChangeShapeType="1"/>
            </p:cNvSpPr>
            <p:nvPr/>
          </p:nvSpPr>
          <p:spPr bwMode="auto">
            <a:xfrm rot="5400000">
              <a:off x="2831" y="-864"/>
              <a:ext cx="0" cy="4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grpSp>
          <p:nvGrpSpPr>
            <p:cNvPr id="42019" name="Group 42"/>
            <p:cNvGrpSpPr>
              <a:grpSpLocks/>
            </p:cNvGrpSpPr>
            <p:nvPr/>
          </p:nvGrpSpPr>
          <p:grpSpPr bwMode="auto">
            <a:xfrm>
              <a:off x="815" y="1153"/>
              <a:ext cx="4032" cy="1872"/>
              <a:chOff x="815" y="1248"/>
              <a:chExt cx="4032" cy="1872"/>
            </a:xfrm>
          </p:grpSpPr>
          <p:grpSp>
            <p:nvGrpSpPr>
              <p:cNvPr id="42028" name="Group 43"/>
              <p:cNvGrpSpPr>
                <a:grpSpLocks/>
              </p:cNvGrpSpPr>
              <p:nvPr/>
            </p:nvGrpSpPr>
            <p:grpSpPr bwMode="auto">
              <a:xfrm>
                <a:off x="960" y="1248"/>
                <a:ext cx="3744" cy="1872"/>
                <a:chOff x="960" y="1248"/>
                <a:chExt cx="3744" cy="1920"/>
              </a:xfrm>
            </p:grpSpPr>
            <p:sp>
              <p:nvSpPr>
                <p:cNvPr id="42041" name="Line 44"/>
                <p:cNvSpPr>
                  <a:spLocks noChangeShapeType="1"/>
                </p:cNvSpPr>
                <p:nvPr/>
              </p:nvSpPr>
              <p:spPr bwMode="auto">
                <a:xfrm>
                  <a:off x="96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42" name="Line 45"/>
                <p:cNvSpPr>
                  <a:spLocks noChangeShapeType="1"/>
                </p:cNvSpPr>
                <p:nvPr/>
              </p:nvSpPr>
              <p:spPr bwMode="auto">
                <a:xfrm>
                  <a:off x="110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43" name="Line 46"/>
                <p:cNvSpPr>
                  <a:spLocks noChangeShapeType="1"/>
                </p:cNvSpPr>
                <p:nvPr/>
              </p:nvSpPr>
              <p:spPr bwMode="auto">
                <a:xfrm>
                  <a:off x="124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44" name="Line 47"/>
                <p:cNvSpPr>
                  <a:spLocks noChangeShapeType="1"/>
                </p:cNvSpPr>
                <p:nvPr/>
              </p:nvSpPr>
              <p:spPr bwMode="auto">
                <a:xfrm>
                  <a:off x="139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45" name="Line 48"/>
                <p:cNvSpPr>
                  <a:spLocks noChangeShapeType="1"/>
                </p:cNvSpPr>
                <p:nvPr/>
              </p:nvSpPr>
              <p:spPr bwMode="auto">
                <a:xfrm>
                  <a:off x="153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46" name="Line 49"/>
                <p:cNvSpPr>
                  <a:spLocks noChangeShapeType="1"/>
                </p:cNvSpPr>
                <p:nvPr/>
              </p:nvSpPr>
              <p:spPr bwMode="auto">
                <a:xfrm>
                  <a:off x="168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47" name="Line 50"/>
                <p:cNvSpPr>
                  <a:spLocks noChangeShapeType="1"/>
                </p:cNvSpPr>
                <p:nvPr/>
              </p:nvSpPr>
              <p:spPr bwMode="auto">
                <a:xfrm>
                  <a:off x="182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48" name="Line 51"/>
                <p:cNvSpPr>
                  <a:spLocks noChangeShapeType="1"/>
                </p:cNvSpPr>
                <p:nvPr/>
              </p:nvSpPr>
              <p:spPr bwMode="auto">
                <a:xfrm>
                  <a:off x="196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49" name="Line 52"/>
                <p:cNvSpPr>
                  <a:spLocks noChangeShapeType="1"/>
                </p:cNvSpPr>
                <p:nvPr/>
              </p:nvSpPr>
              <p:spPr bwMode="auto">
                <a:xfrm>
                  <a:off x="211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50" name="Line 53"/>
                <p:cNvSpPr>
                  <a:spLocks noChangeShapeType="1"/>
                </p:cNvSpPr>
                <p:nvPr/>
              </p:nvSpPr>
              <p:spPr bwMode="auto">
                <a:xfrm>
                  <a:off x="225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51" name="Line 54"/>
                <p:cNvSpPr>
                  <a:spLocks noChangeShapeType="1"/>
                </p:cNvSpPr>
                <p:nvPr/>
              </p:nvSpPr>
              <p:spPr bwMode="auto">
                <a:xfrm>
                  <a:off x="240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52" name="Line 55"/>
                <p:cNvSpPr>
                  <a:spLocks noChangeShapeType="1"/>
                </p:cNvSpPr>
                <p:nvPr/>
              </p:nvSpPr>
              <p:spPr bwMode="auto">
                <a:xfrm>
                  <a:off x="254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53" name="Line 56"/>
                <p:cNvSpPr>
                  <a:spLocks noChangeShapeType="1"/>
                </p:cNvSpPr>
                <p:nvPr/>
              </p:nvSpPr>
              <p:spPr bwMode="auto">
                <a:xfrm>
                  <a:off x="268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54" name="Line 57"/>
                <p:cNvSpPr>
                  <a:spLocks noChangeShapeType="1"/>
                </p:cNvSpPr>
                <p:nvPr/>
              </p:nvSpPr>
              <p:spPr bwMode="auto">
                <a:xfrm>
                  <a:off x="283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55" name="Line 58"/>
                <p:cNvSpPr>
                  <a:spLocks noChangeShapeType="1"/>
                </p:cNvSpPr>
                <p:nvPr/>
              </p:nvSpPr>
              <p:spPr bwMode="auto">
                <a:xfrm>
                  <a:off x="297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56" name="Line 59"/>
                <p:cNvSpPr>
                  <a:spLocks noChangeShapeType="1"/>
                </p:cNvSpPr>
                <p:nvPr/>
              </p:nvSpPr>
              <p:spPr bwMode="auto">
                <a:xfrm>
                  <a:off x="312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57" name="Line 60"/>
                <p:cNvSpPr>
                  <a:spLocks noChangeShapeType="1"/>
                </p:cNvSpPr>
                <p:nvPr/>
              </p:nvSpPr>
              <p:spPr bwMode="auto">
                <a:xfrm>
                  <a:off x="326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58" name="Line 61"/>
                <p:cNvSpPr>
                  <a:spLocks noChangeShapeType="1"/>
                </p:cNvSpPr>
                <p:nvPr/>
              </p:nvSpPr>
              <p:spPr bwMode="auto">
                <a:xfrm>
                  <a:off x="340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59" name="Line 62"/>
                <p:cNvSpPr>
                  <a:spLocks noChangeShapeType="1"/>
                </p:cNvSpPr>
                <p:nvPr/>
              </p:nvSpPr>
              <p:spPr bwMode="auto">
                <a:xfrm>
                  <a:off x="355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60" name="Line 63"/>
                <p:cNvSpPr>
                  <a:spLocks noChangeShapeType="1"/>
                </p:cNvSpPr>
                <p:nvPr/>
              </p:nvSpPr>
              <p:spPr bwMode="auto">
                <a:xfrm>
                  <a:off x="369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61" name="Line 64"/>
                <p:cNvSpPr>
                  <a:spLocks noChangeShapeType="1"/>
                </p:cNvSpPr>
                <p:nvPr/>
              </p:nvSpPr>
              <p:spPr bwMode="auto">
                <a:xfrm>
                  <a:off x="384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62" name="Line 65"/>
                <p:cNvSpPr>
                  <a:spLocks noChangeShapeType="1"/>
                </p:cNvSpPr>
                <p:nvPr/>
              </p:nvSpPr>
              <p:spPr bwMode="auto">
                <a:xfrm>
                  <a:off x="398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63" name="Line 66"/>
                <p:cNvSpPr>
                  <a:spLocks noChangeShapeType="1"/>
                </p:cNvSpPr>
                <p:nvPr/>
              </p:nvSpPr>
              <p:spPr bwMode="auto">
                <a:xfrm>
                  <a:off x="412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64" name="Line 67"/>
                <p:cNvSpPr>
                  <a:spLocks noChangeShapeType="1"/>
                </p:cNvSpPr>
                <p:nvPr/>
              </p:nvSpPr>
              <p:spPr bwMode="auto">
                <a:xfrm>
                  <a:off x="427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65" name="Line 68"/>
                <p:cNvSpPr>
                  <a:spLocks noChangeShapeType="1"/>
                </p:cNvSpPr>
                <p:nvPr/>
              </p:nvSpPr>
              <p:spPr bwMode="auto">
                <a:xfrm>
                  <a:off x="441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66" name="Line 69"/>
                <p:cNvSpPr>
                  <a:spLocks noChangeShapeType="1"/>
                </p:cNvSpPr>
                <p:nvPr/>
              </p:nvSpPr>
              <p:spPr bwMode="auto">
                <a:xfrm>
                  <a:off x="456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067" name="Line 70"/>
                <p:cNvSpPr>
                  <a:spLocks noChangeShapeType="1"/>
                </p:cNvSpPr>
                <p:nvPr/>
              </p:nvSpPr>
              <p:spPr bwMode="auto">
                <a:xfrm>
                  <a:off x="470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</p:grpSp>
          <p:sp>
            <p:nvSpPr>
              <p:cNvPr id="42029" name="Line 71"/>
              <p:cNvSpPr>
                <a:spLocks noChangeShapeType="1"/>
              </p:cNvSpPr>
              <p:nvPr/>
            </p:nvSpPr>
            <p:spPr bwMode="auto">
              <a:xfrm rot="5400000">
                <a:off x="2831" y="-62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2030" name="Line 72"/>
              <p:cNvSpPr>
                <a:spLocks noChangeShapeType="1"/>
              </p:cNvSpPr>
              <p:nvPr/>
            </p:nvSpPr>
            <p:spPr bwMode="auto">
              <a:xfrm rot="5400000">
                <a:off x="2831" y="-481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2031" name="Line 73"/>
              <p:cNvSpPr>
                <a:spLocks noChangeShapeType="1"/>
              </p:cNvSpPr>
              <p:nvPr/>
            </p:nvSpPr>
            <p:spPr bwMode="auto">
              <a:xfrm rot="5400000">
                <a:off x="2831" y="-337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2032" name="Line 74"/>
              <p:cNvSpPr>
                <a:spLocks noChangeShapeType="1"/>
              </p:cNvSpPr>
              <p:nvPr/>
            </p:nvSpPr>
            <p:spPr bwMode="auto">
              <a:xfrm rot="5400000">
                <a:off x="2831" y="-193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2033" name="Line 75"/>
              <p:cNvSpPr>
                <a:spLocks noChangeShapeType="1"/>
              </p:cNvSpPr>
              <p:nvPr/>
            </p:nvSpPr>
            <p:spPr bwMode="auto">
              <a:xfrm rot="5400000">
                <a:off x="2831" y="-4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2034" name="Line 76"/>
              <p:cNvSpPr>
                <a:spLocks noChangeShapeType="1"/>
              </p:cNvSpPr>
              <p:nvPr/>
            </p:nvSpPr>
            <p:spPr bwMode="auto">
              <a:xfrm rot="5400000">
                <a:off x="2831" y="9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2035" name="Line 77"/>
              <p:cNvSpPr>
                <a:spLocks noChangeShapeType="1"/>
              </p:cNvSpPr>
              <p:nvPr/>
            </p:nvSpPr>
            <p:spPr bwMode="auto">
              <a:xfrm rot="5400000">
                <a:off x="2831" y="23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2036" name="Line 78"/>
              <p:cNvSpPr>
                <a:spLocks noChangeShapeType="1"/>
              </p:cNvSpPr>
              <p:nvPr/>
            </p:nvSpPr>
            <p:spPr bwMode="auto">
              <a:xfrm rot="5400000">
                <a:off x="2831" y="383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2037" name="Line 79"/>
              <p:cNvSpPr>
                <a:spLocks noChangeShapeType="1"/>
              </p:cNvSpPr>
              <p:nvPr/>
            </p:nvSpPr>
            <p:spPr bwMode="auto">
              <a:xfrm rot="5400000">
                <a:off x="2831" y="527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2038" name="Line 80"/>
              <p:cNvSpPr>
                <a:spLocks noChangeShapeType="1"/>
              </p:cNvSpPr>
              <p:nvPr/>
            </p:nvSpPr>
            <p:spPr bwMode="auto">
              <a:xfrm rot="5400000">
                <a:off x="2831" y="671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2039" name="Line 81"/>
              <p:cNvSpPr>
                <a:spLocks noChangeShapeType="1"/>
              </p:cNvSpPr>
              <p:nvPr/>
            </p:nvSpPr>
            <p:spPr bwMode="auto">
              <a:xfrm rot="5400000">
                <a:off x="2831" y="81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2040" name="Line 82"/>
              <p:cNvSpPr>
                <a:spLocks noChangeShapeType="1"/>
              </p:cNvSpPr>
              <p:nvPr/>
            </p:nvSpPr>
            <p:spPr bwMode="auto">
              <a:xfrm rot="5400000">
                <a:off x="2831" y="95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42020" name="Line 83"/>
            <p:cNvSpPr>
              <a:spLocks noChangeShapeType="1"/>
            </p:cNvSpPr>
            <p:nvPr/>
          </p:nvSpPr>
          <p:spPr bwMode="auto">
            <a:xfrm>
              <a:off x="1536" y="1771"/>
              <a:ext cx="0" cy="1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2021" name="Line 84"/>
            <p:cNvSpPr>
              <a:spLocks noChangeShapeType="1"/>
            </p:cNvSpPr>
            <p:nvPr/>
          </p:nvSpPr>
          <p:spPr bwMode="auto">
            <a:xfrm>
              <a:off x="2256" y="1729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2022" name="Freeform 85"/>
            <p:cNvSpPr>
              <a:spLocks/>
            </p:cNvSpPr>
            <p:nvPr/>
          </p:nvSpPr>
          <p:spPr bwMode="auto">
            <a:xfrm>
              <a:off x="2400" y="2161"/>
              <a:ext cx="720" cy="432"/>
            </a:xfrm>
            <a:custGeom>
              <a:avLst/>
              <a:gdLst>
                <a:gd name="T0" fmla="*/ 0 w 720"/>
                <a:gd name="T1" fmla="*/ 432 h 432"/>
                <a:gd name="T2" fmla="*/ 0 w 720"/>
                <a:gd name="T3" fmla="*/ 0 h 432"/>
                <a:gd name="T4" fmla="*/ 720 w 720"/>
                <a:gd name="T5" fmla="*/ 0 h 432"/>
                <a:gd name="T6" fmla="*/ 0 w 72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432">
                  <a:moveTo>
                    <a:pt x="0" y="43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2023" name="Freeform 86"/>
            <p:cNvSpPr>
              <a:spLocks/>
            </p:cNvSpPr>
            <p:nvPr/>
          </p:nvSpPr>
          <p:spPr bwMode="auto">
            <a:xfrm flipH="1">
              <a:off x="3552" y="1729"/>
              <a:ext cx="720" cy="432"/>
            </a:xfrm>
            <a:custGeom>
              <a:avLst/>
              <a:gdLst>
                <a:gd name="T0" fmla="*/ 0 w 720"/>
                <a:gd name="T1" fmla="*/ 432 h 432"/>
                <a:gd name="T2" fmla="*/ 0 w 720"/>
                <a:gd name="T3" fmla="*/ 0 h 432"/>
                <a:gd name="T4" fmla="*/ 720 w 720"/>
                <a:gd name="T5" fmla="*/ 0 h 432"/>
                <a:gd name="T6" fmla="*/ 0 w 72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432">
                  <a:moveTo>
                    <a:pt x="0" y="43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2024" name="Line 87"/>
            <p:cNvSpPr>
              <a:spLocks noChangeShapeType="1"/>
            </p:cNvSpPr>
            <p:nvPr/>
          </p:nvSpPr>
          <p:spPr bwMode="auto">
            <a:xfrm>
              <a:off x="3120" y="2929"/>
              <a:ext cx="0" cy="192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2025" name="Line 88"/>
            <p:cNvSpPr>
              <a:spLocks noChangeShapeType="1"/>
            </p:cNvSpPr>
            <p:nvPr/>
          </p:nvSpPr>
          <p:spPr bwMode="auto">
            <a:xfrm>
              <a:off x="3552" y="2929"/>
              <a:ext cx="0" cy="192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2026" name="Line 89"/>
            <p:cNvSpPr>
              <a:spLocks noChangeShapeType="1"/>
            </p:cNvSpPr>
            <p:nvPr/>
          </p:nvSpPr>
          <p:spPr bwMode="auto">
            <a:xfrm>
              <a:off x="3120" y="3025"/>
              <a:ext cx="43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2027" name="Oval 90"/>
            <p:cNvSpPr>
              <a:spLocks noChangeArrowheads="1"/>
            </p:cNvSpPr>
            <p:nvPr/>
          </p:nvSpPr>
          <p:spPr bwMode="auto">
            <a:xfrm>
              <a:off x="1056" y="2689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</p:grpSp>
      <p:sp>
        <p:nvSpPr>
          <p:cNvPr id="41989" name="Line 91"/>
          <p:cNvSpPr>
            <a:spLocks noChangeShapeType="1"/>
          </p:cNvSpPr>
          <p:nvPr/>
        </p:nvSpPr>
        <p:spPr bwMode="auto">
          <a:xfrm flipV="1">
            <a:off x="5353050" y="1876425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1990" name="Freeform 93"/>
          <p:cNvSpPr>
            <a:spLocks/>
          </p:cNvSpPr>
          <p:nvPr/>
        </p:nvSpPr>
        <p:spPr bwMode="auto">
          <a:xfrm>
            <a:off x="5334000" y="2057400"/>
            <a:ext cx="1524000" cy="152400"/>
          </a:xfrm>
          <a:custGeom>
            <a:avLst/>
            <a:gdLst>
              <a:gd name="T0" fmla="*/ 0 w 1152"/>
              <a:gd name="T1" fmla="*/ 36576 h 200"/>
              <a:gd name="T2" fmla="*/ 889000 w 1152"/>
              <a:gd name="T3" fmla="*/ 146304 h 200"/>
              <a:gd name="T4" fmla="*/ 1524000 w 1152"/>
              <a:gd name="T5" fmla="*/ 0 h 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200">
                <a:moveTo>
                  <a:pt x="0" y="48"/>
                </a:moveTo>
                <a:cubicBezTo>
                  <a:pt x="240" y="124"/>
                  <a:pt x="480" y="200"/>
                  <a:pt x="672" y="192"/>
                </a:cubicBezTo>
                <a:cubicBezTo>
                  <a:pt x="864" y="184"/>
                  <a:pt x="1008" y="92"/>
                  <a:pt x="1152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1991" name="Freeform 94"/>
          <p:cNvSpPr>
            <a:spLocks/>
          </p:cNvSpPr>
          <p:nvPr/>
        </p:nvSpPr>
        <p:spPr bwMode="auto">
          <a:xfrm>
            <a:off x="6810375" y="1968500"/>
            <a:ext cx="533400" cy="88900"/>
          </a:xfrm>
          <a:custGeom>
            <a:avLst/>
            <a:gdLst>
              <a:gd name="T0" fmla="*/ 0 w 336"/>
              <a:gd name="T1" fmla="*/ 88900 h 56"/>
              <a:gd name="T2" fmla="*/ 304800 w 336"/>
              <a:gd name="T3" fmla="*/ 12700 h 56"/>
              <a:gd name="T4" fmla="*/ 533400 w 336"/>
              <a:gd name="T5" fmla="*/ 12700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56">
                <a:moveTo>
                  <a:pt x="0" y="56"/>
                </a:moveTo>
                <a:cubicBezTo>
                  <a:pt x="68" y="36"/>
                  <a:pt x="136" y="16"/>
                  <a:pt x="192" y="8"/>
                </a:cubicBezTo>
                <a:cubicBezTo>
                  <a:pt x="248" y="0"/>
                  <a:pt x="292" y="4"/>
                  <a:pt x="336" y="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1992" name="Line 95"/>
          <p:cNvSpPr>
            <a:spLocks noChangeShapeType="1"/>
          </p:cNvSpPr>
          <p:nvPr/>
        </p:nvSpPr>
        <p:spPr bwMode="auto">
          <a:xfrm>
            <a:off x="7315200" y="1981200"/>
            <a:ext cx="1295400" cy="92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1993" name="Line 97"/>
          <p:cNvSpPr>
            <a:spLocks noChangeShapeType="1"/>
          </p:cNvSpPr>
          <p:nvPr/>
        </p:nvSpPr>
        <p:spPr bwMode="auto">
          <a:xfrm flipH="1">
            <a:off x="8382000" y="2057400"/>
            <a:ext cx="762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1994" name="Line 98"/>
          <p:cNvSpPr>
            <a:spLocks noChangeShapeType="1"/>
          </p:cNvSpPr>
          <p:nvPr/>
        </p:nvSpPr>
        <p:spPr bwMode="auto">
          <a:xfrm flipH="1">
            <a:off x="8001000" y="2819400"/>
            <a:ext cx="3810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1995" name="Oval 99"/>
          <p:cNvSpPr>
            <a:spLocks noChangeArrowheads="1"/>
          </p:cNvSpPr>
          <p:nvPr/>
        </p:nvSpPr>
        <p:spPr bwMode="auto">
          <a:xfrm>
            <a:off x="7943850" y="3086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41996" name="Rectangle 100"/>
          <p:cNvSpPr>
            <a:spLocks noChangeArrowheads="1"/>
          </p:cNvSpPr>
          <p:nvPr/>
        </p:nvSpPr>
        <p:spPr bwMode="auto">
          <a:xfrm>
            <a:off x="1730375" y="4297363"/>
            <a:ext cx="1273175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Cruise</a:t>
            </a:r>
          </a:p>
        </p:txBody>
      </p:sp>
      <p:sp>
        <p:nvSpPr>
          <p:cNvPr id="41997" name="Rectangle 101"/>
          <p:cNvSpPr>
            <a:spLocks noChangeArrowheads="1"/>
          </p:cNvSpPr>
          <p:nvPr/>
        </p:nvSpPr>
        <p:spPr bwMode="auto">
          <a:xfrm>
            <a:off x="1730375" y="3789363"/>
            <a:ext cx="12731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Avoid</a:t>
            </a:r>
          </a:p>
        </p:txBody>
      </p:sp>
      <p:sp>
        <p:nvSpPr>
          <p:cNvPr id="41998" name="Rectangle 102"/>
          <p:cNvSpPr>
            <a:spLocks noChangeArrowheads="1"/>
          </p:cNvSpPr>
          <p:nvPr/>
        </p:nvSpPr>
        <p:spPr bwMode="auto">
          <a:xfrm>
            <a:off x="1730375" y="3276600"/>
            <a:ext cx="12731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Escape</a:t>
            </a:r>
          </a:p>
        </p:txBody>
      </p:sp>
      <p:sp>
        <p:nvSpPr>
          <p:cNvPr id="41999" name="Rectangle 103"/>
          <p:cNvSpPr>
            <a:spLocks noChangeArrowheads="1"/>
          </p:cNvSpPr>
          <p:nvPr/>
        </p:nvSpPr>
        <p:spPr bwMode="auto">
          <a:xfrm>
            <a:off x="1730375" y="2770188"/>
            <a:ext cx="1273175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 dirty="0" smtClean="0"/>
              <a:t>Track Ball</a:t>
            </a:r>
            <a:endParaRPr lang="en-US" sz="1600" b="0" dirty="0"/>
          </a:p>
        </p:txBody>
      </p:sp>
      <p:sp>
        <p:nvSpPr>
          <p:cNvPr id="42000" name="Line 106"/>
          <p:cNvSpPr>
            <a:spLocks noChangeShapeType="1"/>
          </p:cNvSpPr>
          <p:nvPr/>
        </p:nvSpPr>
        <p:spPr bwMode="auto">
          <a:xfrm>
            <a:off x="1358900" y="39798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2001" name="Line 107"/>
          <p:cNvSpPr>
            <a:spLocks noChangeShapeType="1"/>
          </p:cNvSpPr>
          <p:nvPr/>
        </p:nvSpPr>
        <p:spPr bwMode="auto">
          <a:xfrm>
            <a:off x="1358900" y="3470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2002" name="Line 108"/>
          <p:cNvSpPr>
            <a:spLocks noChangeShapeType="1"/>
          </p:cNvSpPr>
          <p:nvPr/>
        </p:nvSpPr>
        <p:spPr bwMode="auto">
          <a:xfrm>
            <a:off x="1358900" y="2962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2003" name="Text Box 113"/>
          <p:cNvSpPr txBox="1">
            <a:spLocks noChangeArrowheads="1"/>
          </p:cNvSpPr>
          <p:nvPr/>
        </p:nvSpPr>
        <p:spPr bwMode="auto">
          <a:xfrm>
            <a:off x="479425" y="3778250"/>
            <a:ext cx="884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600" b="0"/>
              <a:t>Infrared</a:t>
            </a:r>
          </a:p>
        </p:txBody>
      </p:sp>
      <p:sp>
        <p:nvSpPr>
          <p:cNvPr id="42004" name="Text Box 114"/>
          <p:cNvSpPr txBox="1">
            <a:spLocks noChangeArrowheads="1"/>
          </p:cNvSpPr>
          <p:nvPr/>
        </p:nvSpPr>
        <p:spPr bwMode="auto">
          <a:xfrm>
            <a:off x="649288" y="3276600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600" b="0"/>
              <a:t>Bump</a:t>
            </a:r>
          </a:p>
        </p:txBody>
      </p:sp>
      <p:sp>
        <p:nvSpPr>
          <p:cNvPr id="42005" name="Text Box 115"/>
          <p:cNvSpPr txBox="1">
            <a:spLocks noChangeArrowheads="1"/>
          </p:cNvSpPr>
          <p:nvPr/>
        </p:nvSpPr>
        <p:spPr bwMode="auto">
          <a:xfrm>
            <a:off x="457200" y="2743200"/>
            <a:ext cx="90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600" b="0"/>
              <a:t>Camera</a:t>
            </a:r>
          </a:p>
        </p:txBody>
      </p:sp>
      <p:sp>
        <p:nvSpPr>
          <p:cNvPr id="42006" name="Line 117"/>
          <p:cNvSpPr>
            <a:spLocks noChangeShapeType="1"/>
          </p:cNvSpPr>
          <p:nvPr/>
        </p:nvSpPr>
        <p:spPr bwMode="auto">
          <a:xfrm>
            <a:off x="3048000" y="4495800"/>
            <a:ext cx="28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2007" name="Line 119"/>
          <p:cNvSpPr>
            <a:spLocks noChangeShapeType="1"/>
          </p:cNvSpPr>
          <p:nvPr/>
        </p:nvSpPr>
        <p:spPr bwMode="auto">
          <a:xfrm>
            <a:off x="3048000" y="2971800"/>
            <a:ext cx="512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2008" name="Line 120"/>
          <p:cNvSpPr>
            <a:spLocks noChangeShapeType="1"/>
          </p:cNvSpPr>
          <p:nvPr/>
        </p:nvSpPr>
        <p:spPr bwMode="auto">
          <a:xfrm>
            <a:off x="3048000" y="3962400"/>
            <a:ext cx="969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2009" name="Line 121"/>
          <p:cNvSpPr>
            <a:spLocks noChangeShapeType="1"/>
          </p:cNvSpPr>
          <p:nvPr/>
        </p:nvSpPr>
        <p:spPr bwMode="auto">
          <a:xfrm>
            <a:off x="3048000" y="3429000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2010" name="Text Box 122"/>
          <p:cNvSpPr txBox="1">
            <a:spLocks noChangeArrowheads="1"/>
          </p:cNvSpPr>
          <p:nvPr/>
        </p:nvSpPr>
        <p:spPr bwMode="auto">
          <a:xfrm>
            <a:off x="4833938" y="4757738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0"/>
              <a:t>Motors</a:t>
            </a:r>
          </a:p>
        </p:txBody>
      </p:sp>
      <p:sp>
        <p:nvSpPr>
          <p:cNvPr id="42011" name="Rectangle 125"/>
          <p:cNvSpPr>
            <a:spLocks noChangeArrowheads="1"/>
          </p:cNvSpPr>
          <p:nvPr/>
        </p:nvSpPr>
        <p:spPr bwMode="auto">
          <a:xfrm>
            <a:off x="3179763" y="4722813"/>
            <a:ext cx="1219200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Arbiter</a:t>
            </a:r>
          </a:p>
        </p:txBody>
      </p:sp>
      <p:sp>
        <p:nvSpPr>
          <p:cNvPr id="42012" name="Line 126"/>
          <p:cNvSpPr>
            <a:spLocks noChangeShapeType="1"/>
          </p:cNvSpPr>
          <p:nvPr/>
        </p:nvSpPr>
        <p:spPr bwMode="auto">
          <a:xfrm>
            <a:off x="4398963" y="49101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2013" name="Line 127"/>
          <p:cNvSpPr>
            <a:spLocks noChangeShapeType="1"/>
          </p:cNvSpPr>
          <p:nvPr/>
        </p:nvSpPr>
        <p:spPr bwMode="auto">
          <a:xfrm>
            <a:off x="3332163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42014" name="Line 128"/>
          <p:cNvSpPr>
            <a:spLocks noChangeShapeType="1"/>
          </p:cNvSpPr>
          <p:nvPr/>
        </p:nvSpPr>
        <p:spPr bwMode="auto">
          <a:xfrm>
            <a:off x="3560763" y="2971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42015" name="Line 130"/>
          <p:cNvSpPr>
            <a:spLocks noChangeShapeType="1"/>
          </p:cNvSpPr>
          <p:nvPr/>
        </p:nvSpPr>
        <p:spPr bwMode="auto">
          <a:xfrm>
            <a:off x="4017963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42016" name="Line 131"/>
          <p:cNvSpPr>
            <a:spLocks noChangeShapeType="1"/>
          </p:cNvSpPr>
          <p:nvPr/>
        </p:nvSpPr>
        <p:spPr bwMode="auto">
          <a:xfrm>
            <a:off x="4246563" y="3429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6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Hold Ball</a:t>
            </a:r>
            <a:endParaRPr lang="en-US" dirty="0" smtClean="0"/>
          </a:p>
        </p:txBody>
      </p:sp>
      <p:sp>
        <p:nvSpPr>
          <p:cNvPr id="43011" name="Text Box 38"/>
          <p:cNvSpPr txBox="1">
            <a:spLocks noChangeArrowheads="1"/>
          </p:cNvSpPr>
          <p:nvPr/>
        </p:nvSpPr>
        <p:spPr bwMode="auto">
          <a:xfrm>
            <a:off x="762000" y="5349875"/>
            <a:ext cx="754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0"/>
              <a:t>Hold ball behavior simply closes ball gate </a:t>
            </a:r>
          </a:p>
          <a:p>
            <a:pPr eaLnBrk="1" hangingPunct="1"/>
            <a:r>
              <a:rPr lang="en-US" sz="2400" b="0"/>
              <a:t>when ball switch is depressed</a:t>
            </a:r>
          </a:p>
        </p:txBody>
      </p:sp>
      <p:grpSp>
        <p:nvGrpSpPr>
          <p:cNvPr id="43012" name="Group 39"/>
          <p:cNvGrpSpPr>
            <a:grpSpLocks/>
          </p:cNvGrpSpPr>
          <p:nvPr/>
        </p:nvGrpSpPr>
        <p:grpSpPr bwMode="auto">
          <a:xfrm>
            <a:off x="5105400" y="1870075"/>
            <a:ext cx="3505200" cy="1711325"/>
            <a:chOff x="815" y="1152"/>
            <a:chExt cx="4033" cy="1969"/>
          </a:xfrm>
        </p:grpSpPr>
        <p:sp>
          <p:nvSpPr>
            <p:cNvPr id="43045" name="Rectangle 40"/>
            <p:cNvSpPr>
              <a:spLocks noChangeArrowheads="1"/>
            </p:cNvSpPr>
            <p:nvPr/>
          </p:nvSpPr>
          <p:spPr bwMode="auto">
            <a:xfrm>
              <a:off x="816" y="1153"/>
              <a:ext cx="4032" cy="1872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43046" name="Line 41"/>
            <p:cNvSpPr>
              <a:spLocks noChangeShapeType="1"/>
            </p:cNvSpPr>
            <p:nvPr/>
          </p:nvSpPr>
          <p:spPr bwMode="auto">
            <a:xfrm rot="5400000">
              <a:off x="2831" y="-864"/>
              <a:ext cx="0" cy="4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grpSp>
          <p:nvGrpSpPr>
            <p:cNvPr id="43047" name="Group 42"/>
            <p:cNvGrpSpPr>
              <a:grpSpLocks/>
            </p:cNvGrpSpPr>
            <p:nvPr/>
          </p:nvGrpSpPr>
          <p:grpSpPr bwMode="auto">
            <a:xfrm>
              <a:off x="815" y="1153"/>
              <a:ext cx="4032" cy="1872"/>
              <a:chOff x="815" y="1248"/>
              <a:chExt cx="4032" cy="1872"/>
            </a:xfrm>
          </p:grpSpPr>
          <p:grpSp>
            <p:nvGrpSpPr>
              <p:cNvPr id="43056" name="Group 43"/>
              <p:cNvGrpSpPr>
                <a:grpSpLocks/>
              </p:cNvGrpSpPr>
              <p:nvPr/>
            </p:nvGrpSpPr>
            <p:grpSpPr bwMode="auto">
              <a:xfrm>
                <a:off x="960" y="1248"/>
                <a:ext cx="3744" cy="1872"/>
                <a:chOff x="960" y="1248"/>
                <a:chExt cx="3744" cy="1920"/>
              </a:xfrm>
            </p:grpSpPr>
            <p:sp>
              <p:nvSpPr>
                <p:cNvPr id="43069" name="Line 44"/>
                <p:cNvSpPr>
                  <a:spLocks noChangeShapeType="1"/>
                </p:cNvSpPr>
                <p:nvPr/>
              </p:nvSpPr>
              <p:spPr bwMode="auto">
                <a:xfrm>
                  <a:off x="96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70" name="Line 45"/>
                <p:cNvSpPr>
                  <a:spLocks noChangeShapeType="1"/>
                </p:cNvSpPr>
                <p:nvPr/>
              </p:nvSpPr>
              <p:spPr bwMode="auto">
                <a:xfrm>
                  <a:off x="110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71" name="Line 46"/>
                <p:cNvSpPr>
                  <a:spLocks noChangeShapeType="1"/>
                </p:cNvSpPr>
                <p:nvPr/>
              </p:nvSpPr>
              <p:spPr bwMode="auto">
                <a:xfrm>
                  <a:off x="124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72" name="Line 47"/>
                <p:cNvSpPr>
                  <a:spLocks noChangeShapeType="1"/>
                </p:cNvSpPr>
                <p:nvPr/>
              </p:nvSpPr>
              <p:spPr bwMode="auto">
                <a:xfrm>
                  <a:off x="139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73" name="Line 48"/>
                <p:cNvSpPr>
                  <a:spLocks noChangeShapeType="1"/>
                </p:cNvSpPr>
                <p:nvPr/>
              </p:nvSpPr>
              <p:spPr bwMode="auto">
                <a:xfrm>
                  <a:off x="153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74" name="Line 49"/>
                <p:cNvSpPr>
                  <a:spLocks noChangeShapeType="1"/>
                </p:cNvSpPr>
                <p:nvPr/>
              </p:nvSpPr>
              <p:spPr bwMode="auto">
                <a:xfrm>
                  <a:off x="168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75" name="Line 50"/>
                <p:cNvSpPr>
                  <a:spLocks noChangeShapeType="1"/>
                </p:cNvSpPr>
                <p:nvPr/>
              </p:nvSpPr>
              <p:spPr bwMode="auto">
                <a:xfrm>
                  <a:off x="182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76" name="Line 51"/>
                <p:cNvSpPr>
                  <a:spLocks noChangeShapeType="1"/>
                </p:cNvSpPr>
                <p:nvPr/>
              </p:nvSpPr>
              <p:spPr bwMode="auto">
                <a:xfrm>
                  <a:off x="196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77" name="Line 52"/>
                <p:cNvSpPr>
                  <a:spLocks noChangeShapeType="1"/>
                </p:cNvSpPr>
                <p:nvPr/>
              </p:nvSpPr>
              <p:spPr bwMode="auto">
                <a:xfrm>
                  <a:off x="211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78" name="Line 53"/>
                <p:cNvSpPr>
                  <a:spLocks noChangeShapeType="1"/>
                </p:cNvSpPr>
                <p:nvPr/>
              </p:nvSpPr>
              <p:spPr bwMode="auto">
                <a:xfrm>
                  <a:off x="225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79" name="Line 54"/>
                <p:cNvSpPr>
                  <a:spLocks noChangeShapeType="1"/>
                </p:cNvSpPr>
                <p:nvPr/>
              </p:nvSpPr>
              <p:spPr bwMode="auto">
                <a:xfrm>
                  <a:off x="240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80" name="Line 55"/>
                <p:cNvSpPr>
                  <a:spLocks noChangeShapeType="1"/>
                </p:cNvSpPr>
                <p:nvPr/>
              </p:nvSpPr>
              <p:spPr bwMode="auto">
                <a:xfrm>
                  <a:off x="254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81" name="Line 56"/>
                <p:cNvSpPr>
                  <a:spLocks noChangeShapeType="1"/>
                </p:cNvSpPr>
                <p:nvPr/>
              </p:nvSpPr>
              <p:spPr bwMode="auto">
                <a:xfrm>
                  <a:off x="268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82" name="Line 57"/>
                <p:cNvSpPr>
                  <a:spLocks noChangeShapeType="1"/>
                </p:cNvSpPr>
                <p:nvPr/>
              </p:nvSpPr>
              <p:spPr bwMode="auto">
                <a:xfrm>
                  <a:off x="283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83" name="Line 58"/>
                <p:cNvSpPr>
                  <a:spLocks noChangeShapeType="1"/>
                </p:cNvSpPr>
                <p:nvPr/>
              </p:nvSpPr>
              <p:spPr bwMode="auto">
                <a:xfrm>
                  <a:off x="297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84" name="Line 59"/>
                <p:cNvSpPr>
                  <a:spLocks noChangeShapeType="1"/>
                </p:cNvSpPr>
                <p:nvPr/>
              </p:nvSpPr>
              <p:spPr bwMode="auto">
                <a:xfrm>
                  <a:off x="312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85" name="Line 60"/>
                <p:cNvSpPr>
                  <a:spLocks noChangeShapeType="1"/>
                </p:cNvSpPr>
                <p:nvPr/>
              </p:nvSpPr>
              <p:spPr bwMode="auto">
                <a:xfrm>
                  <a:off x="326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86" name="Line 61"/>
                <p:cNvSpPr>
                  <a:spLocks noChangeShapeType="1"/>
                </p:cNvSpPr>
                <p:nvPr/>
              </p:nvSpPr>
              <p:spPr bwMode="auto">
                <a:xfrm>
                  <a:off x="340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87" name="Line 62"/>
                <p:cNvSpPr>
                  <a:spLocks noChangeShapeType="1"/>
                </p:cNvSpPr>
                <p:nvPr/>
              </p:nvSpPr>
              <p:spPr bwMode="auto">
                <a:xfrm>
                  <a:off x="355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88" name="Line 63"/>
                <p:cNvSpPr>
                  <a:spLocks noChangeShapeType="1"/>
                </p:cNvSpPr>
                <p:nvPr/>
              </p:nvSpPr>
              <p:spPr bwMode="auto">
                <a:xfrm>
                  <a:off x="369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89" name="Line 64"/>
                <p:cNvSpPr>
                  <a:spLocks noChangeShapeType="1"/>
                </p:cNvSpPr>
                <p:nvPr/>
              </p:nvSpPr>
              <p:spPr bwMode="auto">
                <a:xfrm>
                  <a:off x="384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90" name="Line 65"/>
                <p:cNvSpPr>
                  <a:spLocks noChangeShapeType="1"/>
                </p:cNvSpPr>
                <p:nvPr/>
              </p:nvSpPr>
              <p:spPr bwMode="auto">
                <a:xfrm>
                  <a:off x="398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91" name="Line 66"/>
                <p:cNvSpPr>
                  <a:spLocks noChangeShapeType="1"/>
                </p:cNvSpPr>
                <p:nvPr/>
              </p:nvSpPr>
              <p:spPr bwMode="auto">
                <a:xfrm>
                  <a:off x="4128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92" name="Line 67"/>
                <p:cNvSpPr>
                  <a:spLocks noChangeShapeType="1"/>
                </p:cNvSpPr>
                <p:nvPr/>
              </p:nvSpPr>
              <p:spPr bwMode="auto">
                <a:xfrm>
                  <a:off x="4272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93" name="Line 68"/>
                <p:cNvSpPr>
                  <a:spLocks noChangeShapeType="1"/>
                </p:cNvSpPr>
                <p:nvPr/>
              </p:nvSpPr>
              <p:spPr bwMode="auto">
                <a:xfrm>
                  <a:off x="4416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94" name="Line 69"/>
                <p:cNvSpPr>
                  <a:spLocks noChangeShapeType="1"/>
                </p:cNvSpPr>
                <p:nvPr/>
              </p:nvSpPr>
              <p:spPr bwMode="auto">
                <a:xfrm>
                  <a:off x="4560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95" name="Line 70"/>
                <p:cNvSpPr>
                  <a:spLocks noChangeShapeType="1"/>
                </p:cNvSpPr>
                <p:nvPr/>
              </p:nvSpPr>
              <p:spPr bwMode="auto">
                <a:xfrm>
                  <a:off x="4704" y="1248"/>
                  <a:ext cx="0" cy="192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</p:grpSp>
          <p:sp>
            <p:nvSpPr>
              <p:cNvPr id="43057" name="Line 71"/>
              <p:cNvSpPr>
                <a:spLocks noChangeShapeType="1"/>
              </p:cNvSpPr>
              <p:nvPr/>
            </p:nvSpPr>
            <p:spPr bwMode="auto">
              <a:xfrm rot="5400000">
                <a:off x="2831" y="-62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3058" name="Line 72"/>
              <p:cNvSpPr>
                <a:spLocks noChangeShapeType="1"/>
              </p:cNvSpPr>
              <p:nvPr/>
            </p:nvSpPr>
            <p:spPr bwMode="auto">
              <a:xfrm rot="5400000">
                <a:off x="2831" y="-481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3059" name="Line 73"/>
              <p:cNvSpPr>
                <a:spLocks noChangeShapeType="1"/>
              </p:cNvSpPr>
              <p:nvPr/>
            </p:nvSpPr>
            <p:spPr bwMode="auto">
              <a:xfrm rot="5400000">
                <a:off x="2831" y="-337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3060" name="Line 74"/>
              <p:cNvSpPr>
                <a:spLocks noChangeShapeType="1"/>
              </p:cNvSpPr>
              <p:nvPr/>
            </p:nvSpPr>
            <p:spPr bwMode="auto">
              <a:xfrm rot="5400000">
                <a:off x="2831" y="-193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3061" name="Line 75"/>
              <p:cNvSpPr>
                <a:spLocks noChangeShapeType="1"/>
              </p:cNvSpPr>
              <p:nvPr/>
            </p:nvSpPr>
            <p:spPr bwMode="auto">
              <a:xfrm rot="5400000">
                <a:off x="2831" y="-4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3062" name="Line 76"/>
              <p:cNvSpPr>
                <a:spLocks noChangeShapeType="1"/>
              </p:cNvSpPr>
              <p:nvPr/>
            </p:nvSpPr>
            <p:spPr bwMode="auto">
              <a:xfrm rot="5400000">
                <a:off x="2831" y="9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3063" name="Line 77"/>
              <p:cNvSpPr>
                <a:spLocks noChangeShapeType="1"/>
              </p:cNvSpPr>
              <p:nvPr/>
            </p:nvSpPr>
            <p:spPr bwMode="auto">
              <a:xfrm rot="5400000">
                <a:off x="2831" y="23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3064" name="Line 78"/>
              <p:cNvSpPr>
                <a:spLocks noChangeShapeType="1"/>
              </p:cNvSpPr>
              <p:nvPr/>
            </p:nvSpPr>
            <p:spPr bwMode="auto">
              <a:xfrm rot="5400000">
                <a:off x="2831" y="383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3065" name="Line 79"/>
              <p:cNvSpPr>
                <a:spLocks noChangeShapeType="1"/>
              </p:cNvSpPr>
              <p:nvPr/>
            </p:nvSpPr>
            <p:spPr bwMode="auto">
              <a:xfrm rot="5400000">
                <a:off x="2831" y="527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3066" name="Line 80"/>
              <p:cNvSpPr>
                <a:spLocks noChangeShapeType="1"/>
              </p:cNvSpPr>
              <p:nvPr/>
            </p:nvSpPr>
            <p:spPr bwMode="auto">
              <a:xfrm rot="5400000">
                <a:off x="2831" y="671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3067" name="Line 81"/>
              <p:cNvSpPr>
                <a:spLocks noChangeShapeType="1"/>
              </p:cNvSpPr>
              <p:nvPr/>
            </p:nvSpPr>
            <p:spPr bwMode="auto">
              <a:xfrm rot="5400000">
                <a:off x="2831" y="815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43068" name="Line 82"/>
              <p:cNvSpPr>
                <a:spLocks noChangeShapeType="1"/>
              </p:cNvSpPr>
              <p:nvPr/>
            </p:nvSpPr>
            <p:spPr bwMode="auto">
              <a:xfrm rot="5400000">
                <a:off x="2831" y="959"/>
                <a:ext cx="0" cy="40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43048" name="Line 83"/>
            <p:cNvSpPr>
              <a:spLocks noChangeShapeType="1"/>
            </p:cNvSpPr>
            <p:nvPr/>
          </p:nvSpPr>
          <p:spPr bwMode="auto">
            <a:xfrm>
              <a:off x="1536" y="1771"/>
              <a:ext cx="0" cy="1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3049" name="Line 84"/>
            <p:cNvSpPr>
              <a:spLocks noChangeShapeType="1"/>
            </p:cNvSpPr>
            <p:nvPr/>
          </p:nvSpPr>
          <p:spPr bwMode="auto">
            <a:xfrm>
              <a:off x="2256" y="1729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3050" name="Freeform 85"/>
            <p:cNvSpPr>
              <a:spLocks/>
            </p:cNvSpPr>
            <p:nvPr/>
          </p:nvSpPr>
          <p:spPr bwMode="auto">
            <a:xfrm>
              <a:off x="2400" y="2161"/>
              <a:ext cx="720" cy="432"/>
            </a:xfrm>
            <a:custGeom>
              <a:avLst/>
              <a:gdLst>
                <a:gd name="T0" fmla="*/ 0 w 720"/>
                <a:gd name="T1" fmla="*/ 432 h 432"/>
                <a:gd name="T2" fmla="*/ 0 w 720"/>
                <a:gd name="T3" fmla="*/ 0 h 432"/>
                <a:gd name="T4" fmla="*/ 720 w 720"/>
                <a:gd name="T5" fmla="*/ 0 h 432"/>
                <a:gd name="T6" fmla="*/ 0 w 72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432">
                  <a:moveTo>
                    <a:pt x="0" y="43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3051" name="Freeform 86"/>
            <p:cNvSpPr>
              <a:spLocks/>
            </p:cNvSpPr>
            <p:nvPr/>
          </p:nvSpPr>
          <p:spPr bwMode="auto">
            <a:xfrm flipH="1">
              <a:off x="3552" y="1729"/>
              <a:ext cx="720" cy="432"/>
            </a:xfrm>
            <a:custGeom>
              <a:avLst/>
              <a:gdLst>
                <a:gd name="T0" fmla="*/ 0 w 720"/>
                <a:gd name="T1" fmla="*/ 432 h 432"/>
                <a:gd name="T2" fmla="*/ 0 w 720"/>
                <a:gd name="T3" fmla="*/ 0 h 432"/>
                <a:gd name="T4" fmla="*/ 720 w 720"/>
                <a:gd name="T5" fmla="*/ 0 h 432"/>
                <a:gd name="T6" fmla="*/ 0 w 72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432">
                  <a:moveTo>
                    <a:pt x="0" y="432"/>
                  </a:moveTo>
                  <a:lnTo>
                    <a:pt x="0" y="0"/>
                  </a:lnTo>
                  <a:lnTo>
                    <a:pt x="720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3052" name="Line 87"/>
            <p:cNvSpPr>
              <a:spLocks noChangeShapeType="1"/>
            </p:cNvSpPr>
            <p:nvPr/>
          </p:nvSpPr>
          <p:spPr bwMode="auto">
            <a:xfrm>
              <a:off x="3120" y="2929"/>
              <a:ext cx="0" cy="192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3053" name="Line 88"/>
            <p:cNvSpPr>
              <a:spLocks noChangeShapeType="1"/>
            </p:cNvSpPr>
            <p:nvPr/>
          </p:nvSpPr>
          <p:spPr bwMode="auto">
            <a:xfrm>
              <a:off x="3552" y="2929"/>
              <a:ext cx="0" cy="192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3054" name="Line 89"/>
            <p:cNvSpPr>
              <a:spLocks noChangeShapeType="1"/>
            </p:cNvSpPr>
            <p:nvPr/>
          </p:nvSpPr>
          <p:spPr bwMode="auto">
            <a:xfrm>
              <a:off x="3120" y="3025"/>
              <a:ext cx="43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3055" name="Oval 90"/>
            <p:cNvSpPr>
              <a:spLocks noChangeArrowheads="1"/>
            </p:cNvSpPr>
            <p:nvPr/>
          </p:nvSpPr>
          <p:spPr bwMode="auto">
            <a:xfrm>
              <a:off x="1056" y="2689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</p:grpSp>
      <p:sp>
        <p:nvSpPr>
          <p:cNvPr id="43013" name="Line 91"/>
          <p:cNvSpPr>
            <a:spLocks noChangeShapeType="1"/>
          </p:cNvSpPr>
          <p:nvPr/>
        </p:nvSpPr>
        <p:spPr bwMode="auto">
          <a:xfrm flipV="1">
            <a:off x="5353050" y="1876425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3014" name="Freeform 93"/>
          <p:cNvSpPr>
            <a:spLocks/>
          </p:cNvSpPr>
          <p:nvPr/>
        </p:nvSpPr>
        <p:spPr bwMode="auto">
          <a:xfrm>
            <a:off x="5334000" y="2057400"/>
            <a:ext cx="1524000" cy="152400"/>
          </a:xfrm>
          <a:custGeom>
            <a:avLst/>
            <a:gdLst>
              <a:gd name="T0" fmla="*/ 0 w 1152"/>
              <a:gd name="T1" fmla="*/ 36576 h 200"/>
              <a:gd name="T2" fmla="*/ 889000 w 1152"/>
              <a:gd name="T3" fmla="*/ 146304 h 200"/>
              <a:gd name="T4" fmla="*/ 1524000 w 1152"/>
              <a:gd name="T5" fmla="*/ 0 h 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200">
                <a:moveTo>
                  <a:pt x="0" y="48"/>
                </a:moveTo>
                <a:cubicBezTo>
                  <a:pt x="240" y="124"/>
                  <a:pt x="480" y="200"/>
                  <a:pt x="672" y="192"/>
                </a:cubicBezTo>
                <a:cubicBezTo>
                  <a:pt x="864" y="184"/>
                  <a:pt x="1008" y="92"/>
                  <a:pt x="1152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3015" name="Freeform 94"/>
          <p:cNvSpPr>
            <a:spLocks/>
          </p:cNvSpPr>
          <p:nvPr/>
        </p:nvSpPr>
        <p:spPr bwMode="auto">
          <a:xfrm>
            <a:off x="6810375" y="1968500"/>
            <a:ext cx="533400" cy="88900"/>
          </a:xfrm>
          <a:custGeom>
            <a:avLst/>
            <a:gdLst>
              <a:gd name="T0" fmla="*/ 0 w 336"/>
              <a:gd name="T1" fmla="*/ 88900 h 56"/>
              <a:gd name="T2" fmla="*/ 304800 w 336"/>
              <a:gd name="T3" fmla="*/ 12700 h 56"/>
              <a:gd name="T4" fmla="*/ 533400 w 336"/>
              <a:gd name="T5" fmla="*/ 12700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56">
                <a:moveTo>
                  <a:pt x="0" y="56"/>
                </a:moveTo>
                <a:cubicBezTo>
                  <a:pt x="68" y="36"/>
                  <a:pt x="136" y="16"/>
                  <a:pt x="192" y="8"/>
                </a:cubicBezTo>
                <a:cubicBezTo>
                  <a:pt x="248" y="0"/>
                  <a:pt x="292" y="4"/>
                  <a:pt x="336" y="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3016" name="Line 95"/>
          <p:cNvSpPr>
            <a:spLocks noChangeShapeType="1"/>
          </p:cNvSpPr>
          <p:nvPr/>
        </p:nvSpPr>
        <p:spPr bwMode="auto">
          <a:xfrm>
            <a:off x="7315200" y="1981200"/>
            <a:ext cx="1295400" cy="92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3017" name="Line 96"/>
          <p:cNvSpPr>
            <a:spLocks noChangeShapeType="1"/>
          </p:cNvSpPr>
          <p:nvPr/>
        </p:nvSpPr>
        <p:spPr bwMode="auto">
          <a:xfrm flipH="1">
            <a:off x="8382000" y="2057400"/>
            <a:ext cx="762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3018" name="Line 97"/>
          <p:cNvSpPr>
            <a:spLocks noChangeShapeType="1"/>
          </p:cNvSpPr>
          <p:nvPr/>
        </p:nvSpPr>
        <p:spPr bwMode="auto">
          <a:xfrm flipH="1">
            <a:off x="8001000" y="2819400"/>
            <a:ext cx="3810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3019" name="Rectangle 102"/>
          <p:cNvSpPr>
            <a:spLocks noChangeArrowheads="1"/>
          </p:cNvSpPr>
          <p:nvPr/>
        </p:nvSpPr>
        <p:spPr bwMode="auto">
          <a:xfrm>
            <a:off x="1730375" y="4297363"/>
            <a:ext cx="1273175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Cruise</a:t>
            </a:r>
          </a:p>
        </p:txBody>
      </p:sp>
      <p:sp>
        <p:nvSpPr>
          <p:cNvPr id="43020" name="Rectangle 103"/>
          <p:cNvSpPr>
            <a:spLocks noChangeArrowheads="1"/>
          </p:cNvSpPr>
          <p:nvPr/>
        </p:nvSpPr>
        <p:spPr bwMode="auto">
          <a:xfrm>
            <a:off x="1730375" y="3789363"/>
            <a:ext cx="12731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Avoid</a:t>
            </a:r>
          </a:p>
        </p:txBody>
      </p:sp>
      <p:sp>
        <p:nvSpPr>
          <p:cNvPr id="43021" name="Rectangle 104"/>
          <p:cNvSpPr>
            <a:spLocks noChangeArrowheads="1"/>
          </p:cNvSpPr>
          <p:nvPr/>
        </p:nvSpPr>
        <p:spPr bwMode="auto">
          <a:xfrm>
            <a:off x="1730375" y="3276600"/>
            <a:ext cx="12731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Escape</a:t>
            </a:r>
          </a:p>
        </p:txBody>
      </p:sp>
      <p:sp>
        <p:nvSpPr>
          <p:cNvPr id="43022" name="Rectangle 105"/>
          <p:cNvSpPr>
            <a:spLocks noChangeArrowheads="1"/>
          </p:cNvSpPr>
          <p:nvPr/>
        </p:nvSpPr>
        <p:spPr bwMode="auto">
          <a:xfrm>
            <a:off x="1730375" y="2770188"/>
            <a:ext cx="1273175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Track Ball</a:t>
            </a:r>
          </a:p>
        </p:txBody>
      </p:sp>
      <p:sp>
        <p:nvSpPr>
          <p:cNvPr id="43023" name="Rectangle 106"/>
          <p:cNvSpPr>
            <a:spLocks noChangeArrowheads="1"/>
          </p:cNvSpPr>
          <p:nvPr/>
        </p:nvSpPr>
        <p:spPr bwMode="auto">
          <a:xfrm>
            <a:off x="1730375" y="2262188"/>
            <a:ext cx="12731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Hold Ball</a:t>
            </a:r>
          </a:p>
        </p:txBody>
      </p:sp>
      <p:sp>
        <p:nvSpPr>
          <p:cNvPr id="43024" name="Line 108"/>
          <p:cNvSpPr>
            <a:spLocks noChangeShapeType="1"/>
          </p:cNvSpPr>
          <p:nvPr/>
        </p:nvSpPr>
        <p:spPr bwMode="auto">
          <a:xfrm>
            <a:off x="1358900" y="39798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3025" name="Line 109"/>
          <p:cNvSpPr>
            <a:spLocks noChangeShapeType="1"/>
          </p:cNvSpPr>
          <p:nvPr/>
        </p:nvSpPr>
        <p:spPr bwMode="auto">
          <a:xfrm>
            <a:off x="1358900" y="3470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3026" name="Line 110"/>
          <p:cNvSpPr>
            <a:spLocks noChangeShapeType="1"/>
          </p:cNvSpPr>
          <p:nvPr/>
        </p:nvSpPr>
        <p:spPr bwMode="auto">
          <a:xfrm>
            <a:off x="1358900" y="2962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3027" name="Line 111"/>
          <p:cNvSpPr>
            <a:spLocks noChangeShapeType="1"/>
          </p:cNvSpPr>
          <p:nvPr/>
        </p:nvSpPr>
        <p:spPr bwMode="auto">
          <a:xfrm>
            <a:off x="1358900" y="23891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3028" name="Text Box 115"/>
          <p:cNvSpPr txBox="1">
            <a:spLocks noChangeArrowheads="1"/>
          </p:cNvSpPr>
          <p:nvPr/>
        </p:nvSpPr>
        <p:spPr bwMode="auto">
          <a:xfrm>
            <a:off x="479425" y="3778250"/>
            <a:ext cx="884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600" b="0"/>
              <a:t>Infrared</a:t>
            </a:r>
          </a:p>
        </p:txBody>
      </p:sp>
      <p:sp>
        <p:nvSpPr>
          <p:cNvPr id="43029" name="Text Box 116"/>
          <p:cNvSpPr txBox="1">
            <a:spLocks noChangeArrowheads="1"/>
          </p:cNvSpPr>
          <p:nvPr/>
        </p:nvSpPr>
        <p:spPr bwMode="auto">
          <a:xfrm>
            <a:off x="649288" y="3276600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600" b="0"/>
              <a:t>Bump</a:t>
            </a:r>
          </a:p>
        </p:txBody>
      </p:sp>
      <p:sp>
        <p:nvSpPr>
          <p:cNvPr id="43030" name="Text Box 117"/>
          <p:cNvSpPr txBox="1">
            <a:spLocks noChangeArrowheads="1"/>
          </p:cNvSpPr>
          <p:nvPr/>
        </p:nvSpPr>
        <p:spPr bwMode="auto">
          <a:xfrm>
            <a:off x="457200" y="2743200"/>
            <a:ext cx="90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600" b="0"/>
              <a:t>Camera</a:t>
            </a:r>
          </a:p>
        </p:txBody>
      </p:sp>
      <p:sp>
        <p:nvSpPr>
          <p:cNvPr id="43031" name="Line 119"/>
          <p:cNvSpPr>
            <a:spLocks noChangeShapeType="1"/>
          </p:cNvSpPr>
          <p:nvPr/>
        </p:nvSpPr>
        <p:spPr bwMode="auto">
          <a:xfrm>
            <a:off x="3048000" y="4495800"/>
            <a:ext cx="28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3032" name="Line 121"/>
          <p:cNvSpPr>
            <a:spLocks noChangeShapeType="1"/>
          </p:cNvSpPr>
          <p:nvPr/>
        </p:nvSpPr>
        <p:spPr bwMode="auto">
          <a:xfrm>
            <a:off x="3048000" y="2971800"/>
            <a:ext cx="512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3033" name="Line 122"/>
          <p:cNvSpPr>
            <a:spLocks noChangeShapeType="1"/>
          </p:cNvSpPr>
          <p:nvPr/>
        </p:nvSpPr>
        <p:spPr bwMode="auto">
          <a:xfrm>
            <a:off x="3048000" y="3962400"/>
            <a:ext cx="969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3034" name="Line 123"/>
          <p:cNvSpPr>
            <a:spLocks noChangeShapeType="1"/>
          </p:cNvSpPr>
          <p:nvPr/>
        </p:nvSpPr>
        <p:spPr bwMode="auto">
          <a:xfrm>
            <a:off x="3048000" y="3429000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3035" name="Text Box 124"/>
          <p:cNvSpPr txBox="1">
            <a:spLocks noChangeArrowheads="1"/>
          </p:cNvSpPr>
          <p:nvPr/>
        </p:nvSpPr>
        <p:spPr bwMode="auto">
          <a:xfrm>
            <a:off x="4833938" y="4757738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0"/>
              <a:t>Motors</a:t>
            </a:r>
          </a:p>
        </p:txBody>
      </p:sp>
      <p:sp>
        <p:nvSpPr>
          <p:cNvPr id="43036" name="Rectangle 127"/>
          <p:cNvSpPr>
            <a:spLocks noChangeArrowheads="1"/>
          </p:cNvSpPr>
          <p:nvPr/>
        </p:nvSpPr>
        <p:spPr bwMode="auto">
          <a:xfrm>
            <a:off x="3179763" y="4722813"/>
            <a:ext cx="1219200" cy="382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Arbiter</a:t>
            </a:r>
          </a:p>
        </p:txBody>
      </p:sp>
      <p:sp>
        <p:nvSpPr>
          <p:cNvPr id="43037" name="Line 128"/>
          <p:cNvSpPr>
            <a:spLocks noChangeShapeType="1"/>
          </p:cNvSpPr>
          <p:nvPr/>
        </p:nvSpPr>
        <p:spPr bwMode="auto">
          <a:xfrm>
            <a:off x="4398963" y="49101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3038" name="Line 129"/>
          <p:cNvSpPr>
            <a:spLocks noChangeShapeType="1"/>
          </p:cNvSpPr>
          <p:nvPr/>
        </p:nvSpPr>
        <p:spPr bwMode="auto">
          <a:xfrm>
            <a:off x="3332163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43039" name="Line 130"/>
          <p:cNvSpPr>
            <a:spLocks noChangeShapeType="1"/>
          </p:cNvSpPr>
          <p:nvPr/>
        </p:nvSpPr>
        <p:spPr bwMode="auto">
          <a:xfrm>
            <a:off x="3560763" y="2971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43040" name="Line 132"/>
          <p:cNvSpPr>
            <a:spLocks noChangeShapeType="1"/>
          </p:cNvSpPr>
          <p:nvPr/>
        </p:nvSpPr>
        <p:spPr bwMode="auto">
          <a:xfrm>
            <a:off x="4017963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43041" name="Line 133"/>
          <p:cNvSpPr>
            <a:spLocks noChangeShapeType="1"/>
          </p:cNvSpPr>
          <p:nvPr/>
        </p:nvSpPr>
        <p:spPr bwMode="auto">
          <a:xfrm>
            <a:off x="4246563" y="3429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43042" name="Line 134"/>
          <p:cNvSpPr>
            <a:spLocks noChangeShapeType="1"/>
          </p:cNvSpPr>
          <p:nvPr/>
        </p:nvSpPr>
        <p:spPr bwMode="auto">
          <a:xfrm flipV="1">
            <a:off x="30480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3043" name="Text Box 138"/>
          <p:cNvSpPr txBox="1">
            <a:spLocks noChangeArrowheads="1"/>
          </p:cNvSpPr>
          <p:nvPr/>
        </p:nvSpPr>
        <p:spPr bwMode="auto">
          <a:xfrm>
            <a:off x="3733800" y="22860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0"/>
              <a:t>Ball Gate</a:t>
            </a:r>
          </a:p>
        </p:txBody>
      </p:sp>
      <p:sp>
        <p:nvSpPr>
          <p:cNvPr id="43044" name="Text Box 139"/>
          <p:cNvSpPr txBox="1">
            <a:spLocks noChangeArrowheads="1"/>
          </p:cNvSpPr>
          <p:nvPr/>
        </p:nvSpPr>
        <p:spPr bwMode="auto">
          <a:xfrm>
            <a:off x="642938" y="2057400"/>
            <a:ext cx="7826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600" b="0"/>
              <a:t>Ball </a:t>
            </a:r>
          </a:p>
          <a:p>
            <a:pPr algn="r" eaLnBrk="1" hangingPunct="1"/>
            <a:r>
              <a:rPr lang="en-US" sz="1600" b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9523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E3EB54B45C8B469EAB18F01D06EA8B" ma:contentTypeVersion="0" ma:contentTypeDescription="Create a new document." ma:contentTypeScope="" ma:versionID="9db5d5f7750c961d11795ba653a476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633BFB-8976-4964-8937-26BF984E51D0}"/>
</file>

<file path=customXml/itemProps2.xml><?xml version="1.0" encoding="utf-8"?>
<ds:datastoreItem xmlns:ds="http://schemas.openxmlformats.org/officeDocument/2006/customXml" ds:itemID="{208EB3E6-4134-46B1-A18A-42876D4A30DD}"/>
</file>

<file path=customXml/itemProps3.xml><?xml version="1.0" encoding="utf-8"?>
<ds:datastoreItem xmlns:ds="http://schemas.openxmlformats.org/officeDocument/2006/customXml" ds:itemID="{7A764DE9-69D6-40D2-A3CE-18B9C3A9CA59}"/>
</file>

<file path=docProps/app.xml><?xml version="1.0" encoding="utf-8"?>
<Properties xmlns="http://schemas.openxmlformats.org/officeDocument/2006/extended-properties" xmlns:vt="http://schemas.openxmlformats.org/officeDocument/2006/docPropsVTypes">
  <TotalTime>4711</TotalTime>
  <Words>525</Words>
  <Application>Microsoft Office PowerPoint</Application>
  <PresentationFormat>Diavoorstelling (4:3)</PresentationFormat>
  <Paragraphs>190</Paragraphs>
  <Slides>17</Slides>
  <Notes>9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Office-thema</vt:lpstr>
      <vt:lpstr>Robotics</vt:lpstr>
      <vt:lpstr>Summary of Control Approaches</vt:lpstr>
      <vt:lpstr>BBC design</vt:lpstr>
      <vt:lpstr>Example: Soccer Robot</vt:lpstr>
      <vt:lpstr>Cruise</vt:lpstr>
      <vt:lpstr>Avoid</vt:lpstr>
      <vt:lpstr>Escape</vt:lpstr>
      <vt:lpstr>Track ball</vt:lpstr>
      <vt:lpstr>Hold Ball</vt:lpstr>
      <vt:lpstr>Track Goal</vt:lpstr>
      <vt:lpstr>Types of Behaviors</vt:lpstr>
      <vt:lpstr>Types of Behavior</vt:lpstr>
      <vt:lpstr>Priorities</vt:lpstr>
      <vt:lpstr>Anomalies</vt:lpstr>
      <vt:lpstr>Collecting Robot Simulation</vt:lpstr>
      <vt:lpstr>Collection Task Behavior Network</vt:lpstr>
      <vt:lpstr>Things to Notice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week 16</dc:title>
  <dc:creator>Eric</dc:creator>
  <cp:lastModifiedBy>Eric</cp:lastModifiedBy>
  <cp:revision>889</cp:revision>
  <dcterms:created xsi:type="dcterms:W3CDTF">2012-08-27T13:43:15Z</dcterms:created>
  <dcterms:modified xsi:type="dcterms:W3CDTF">2012-12-17T17:23:01Z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0x010100CCE3EB54B45C8B469EAB18F01D06EA8B</vt:lpwstr>
  </property>
</Properties>
</file>