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87" r:id="rId3"/>
    <p:sldId id="300" r:id="rId4"/>
    <p:sldId id="301" r:id="rId5"/>
    <p:sldId id="302" r:id="rId6"/>
    <p:sldId id="303" r:id="rId7"/>
    <p:sldId id="286" r:id="rId8"/>
    <p:sldId id="296" r:id="rId9"/>
    <p:sldId id="293" r:id="rId10"/>
    <p:sldId id="290" r:id="rId11"/>
    <p:sldId id="277" r:id="rId12"/>
    <p:sldId id="276" r:id="rId13"/>
    <p:sldId id="291" r:id="rId14"/>
    <p:sldId id="294" r:id="rId15"/>
    <p:sldId id="298" r:id="rId16"/>
    <p:sldId id="295" r:id="rId17"/>
    <p:sldId id="299" r:id="rId18"/>
    <p:sldId id="297" r:id="rId1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691" autoAdjust="0"/>
  </p:normalViewPr>
  <p:slideViewPr>
    <p:cSldViewPr>
      <p:cViewPr varScale="1">
        <p:scale>
          <a:sx n="131" d="100"/>
          <a:sy n="13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50E59-91FA-400F-9B65-5FF464248520}" type="datetimeFigureOut">
              <a:rPr lang="nl-NL" smtClean="0"/>
              <a:t>7-1-2016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4C3C0-D75F-4D5F-9A90-96E4C18E7D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506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ln cap="flat"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ln cap="flat"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0A7F0B-DD29-407A-A6BF-565310088989}" type="slidenum">
              <a:rPr lang="en-US"/>
              <a:pPr/>
              <a:t>6</a:t>
            </a:fld>
            <a:endParaRPr lang="en-US"/>
          </a:p>
        </p:txBody>
      </p:sp>
      <p:sp>
        <p:nvSpPr>
          <p:cNvPr id="32051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8975"/>
            <a:ext cx="4570412" cy="3427413"/>
          </a:xfrm>
          <a:ln/>
        </p:spPr>
      </p:sp>
      <p:sp>
        <p:nvSpPr>
          <p:cNvPr id="32051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39957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7-1-2016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7-1-2016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7-1-2016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B8DC1-E76F-4432-A84C-7D43BE684A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8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7-1-2016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7-1-2016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7-1-2016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7-1-2016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7-1-2016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7-1-2016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7-1-2016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7-1-2016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36C07-7E76-46D3-B86B-6AF7C60E533E}" type="datetimeFigureOut">
              <a:rPr lang="nl-NL" smtClean="0"/>
              <a:t>7-1-2016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Robotics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Week 15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448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Behavior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nl-NL" dirty="0" smtClean="0"/>
              <a:t>Unit of control</a:t>
            </a:r>
          </a:p>
          <a:p>
            <a:pPr lvl="1"/>
            <a:r>
              <a:rPr lang="nl-NL" dirty="0" err="1">
                <a:solidFill>
                  <a:srgbClr val="008000"/>
                </a:solidFill>
                <a:latin typeface="Comic Sans MS" pitchFamily="66" charset="0"/>
              </a:rPr>
              <a:t>if</a:t>
            </a:r>
            <a:r>
              <a:rPr lang="nl-NL" dirty="0">
                <a:solidFill>
                  <a:srgbClr val="008000"/>
                </a:solidFill>
                <a:latin typeface="Comic Sans MS" pitchFamily="66" charset="0"/>
              </a:rPr>
              <a:t> (</a:t>
            </a:r>
            <a:r>
              <a:rPr lang="nl-NL" dirty="0" err="1">
                <a:solidFill>
                  <a:srgbClr val="008000"/>
                </a:solidFill>
                <a:latin typeface="Comic Sans MS" pitchFamily="66" charset="0"/>
              </a:rPr>
              <a:t>isTriggered</a:t>
            </a:r>
            <a:r>
              <a:rPr lang="nl-NL" dirty="0">
                <a:solidFill>
                  <a:srgbClr val="008000"/>
                </a:solidFill>
                <a:latin typeface="Comic Sans MS" pitchFamily="66" charset="0"/>
              </a:rPr>
              <a:t>()) </a:t>
            </a:r>
            <a:r>
              <a:rPr lang="nl-NL" dirty="0">
                <a:solidFill>
                  <a:srgbClr val="008000"/>
                </a:solidFill>
                <a:latin typeface="Comic Sans MS" pitchFamily="66" charset="0"/>
                <a:sym typeface="Wingdings" pitchFamily="2" charset="2"/>
              </a:rPr>
              <a:t> </a:t>
            </a:r>
            <a:r>
              <a:rPr lang="nl-NL" dirty="0" err="1">
                <a:solidFill>
                  <a:srgbClr val="008000"/>
                </a:solidFill>
                <a:latin typeface="Comic Sans MS" pitchFamily="66" charset="0"/>
                <a:sym typeface="Wingdings" pitchFamily="2" charset="2"/>
              </a:rPr>
              <a:t>doBehave</a:t>
            </a:r>
            <a:r>
              <a:rPr lang="nl-NL" dirty="0">
                <a:solidFill>
                  <a:srgbClr val="008000"/>
                </a:solidFill>
                <a:latin typeface="Comic Sans MS" pitchFamily="66" charset="0"/>
                <a:sym typeface="Wingdings" pitchFamily="2" charset="2"/>
              </a:rPr>
              <a:t>()</a:t>
            </a:r>
            <a:endParaRPr lang="nl-NL" dirty="0">
              <a:solidFill>
                <a:srgbClr val="008000"/>
              </a:solidFill>
              <a:latin typeface="Comic Sans MS" pitchFamily="66" charset="0"/>
            </a:endParaRPr>
          </a:p>
          <a:p>
            <a:endParaRPr lang="nl-NL" dirty="0" smtClean="0"/>
          </a:p>
          <a:p>
            <a:r>
              <a:rPr lang="nl-NL" dirty="0" err="1" smtClean="0"/>
              <a:t>Achieves</a:t>
            </a:r>
            <a:r>
              <a:rPr lang="nl-NL" dirty="0" smtClean="0"/>
              <a:t> or </a:t>
            </a:r>
            <a:r>
              <a:rPr lang="nl-NL" dirty="0" err="1" smtClean="0"/>
              <a:t>maintains</a:t>
            </a:r>
            <a:r>
              <a:rPr lang="nl-NL" dirty="0" smtClean="0"/>
              <a:t> </a:t>
            </a:r>
            <a:r>
              <a:rPr lang="nl-NL" dirty="0" err="1" smtClean="0"/>
              <a:t>particular</a:t>
            </a:r>
            <a:r>
              <a:rPr lang="nl-NL" dirty="0" smtClean="0"/>
              <a:t> goal</a:t>
            </a:r>
          </a:p>
          <a:p>
            <a:pPr lvl="1"/>
            <a:r>
              <a:rPr lang="nl-NL" dirty="0" smtClean="0"/>
              <a:t>e.g. </a:t>
            </a:r>
            <a:r>
              <a:rPr lang="nl-NL" dirty="0" err="1">
                <a:solidFill>
                  <a:srgbClr val="008000"/>
                </a:solidFill>
                <a:latin typeface="Comic Sans MS" pitchFamily="66" charset="0"/>
              </a:rPr>
              <a:t>wandering</a:t>
            </a:r>
            <a:r>
              <a:rPr lang="nl-NL" dirty="0" smtClean="0"/>
              <a:t>, </a:t>
            </a:r>
            <a:r>
              <a:rPr lang="nl-NL" dirty="0" err="1">
                <a:solidFill>
                  <a:srgbClr val="008000"/>
                </a:solidFill>
                <a:latin typeface="Comic Sans MS" pitchFamily="66" charset="0"/>
              </a:rPr>
              <a:t>wall-following</a:t>
            </a:r>
            <a:r>
              <a:rPr lang="nl-NL" dirty="0" smtClean="0"/>
              <a:t>, </a:t>
            </a:r>
            <a:r>
              <a:rPr lang="nl-NL" dirty="0" err="1">
                <a:solidFill>
                  <a:srgbClr val="008000"/>
                </a:solidFill>
                <a:latin typeface="Comic Sans MS" pitchFamily="66" charset="0"/>
              </a:rPr>
              <a:t>escaping</a:t>
            </a:r>
            <a:r>
              <a:rPr lang="nl-NL" dirty="0" smtClean="0"/>
              <a:t>, </a:t>
            </a:r>
            <a:r>
              <a:rPr lang="nl-NL" dirty="0" err="1">
                <a:solidFill>
                  <a:srgbClr val="008000"/>
                </a:solidFill>
                <a:latin typeface="Comic Sans MS" pitchFamily="66" charset="0"/>
              </a:rPr>
              <a:t>homing</a:t>
            </a:r>
            <a:r>
              <a:rPr lang="nl-NL" dirty="0" smtClean="0"/>
              <a:t>, 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follow-target</a:t>
            </a:r>
            <a:r>
              <a:rPr lang="en-US" dirty="0"/>
              <a:t>, 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recharge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grab-object, plan</a:t>
            </a:r>
            <a:endParaRPr lang="en-US" dirty="0">
              <a:solidFill>
                <a:srgbClr val="008000"/>
              </a:solidFill>
              <a:latin typeface="Comic Sans MS" pitchFamily="66" charset="0"/>
            </a:endParaRPr>
          </a:p>
          <a:p>
            <a:pPr lvl="1"/>
            <a:endParaRPr lang="nl-NL" dirty="0" smtClean="0"/>
          </a:p>
          <a:p>
            <a:r>
              <a:rPr lang="en-US" dirty="0" smtClean="0"/>
              <a:t>Takes </a:t>
            </a:r>
            <a:r>
              <a:rPr lang="en-US" dirty="0"/>
              <a:t>inputs from sensors and from other behaviors and send outputs to actuators </a:t>
            </a:r>
            <a:r>
              <a:rPr lang="en-US" dirty="0" smtClean="0"/>
              <a:t>or other behaviors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6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Emergent</a:t>
            </a:r>
            <a:r>
              <a:rPr lang="nl-NL" dirty="0" smtClean="0"/>
              <a:t> </a:t>
            </a:r>
            <a:r>
              <a:rPr lang="nl-NL" dirty="0" err="1" smtClean="0"/>
              <a:t>Behavior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an external observer sees a robot </a:t>
            </a:r>
            <a:r>
              <a:rPr lang="en-US" dirty="0" smtClean="0"/>
              <a:t>doing</a:t>
            </a:r>
          </a:p>
          <a:p>
            <a:endParaRPr lang="nl-NL" dirty="0"/>
          </a:p>
          <a:p>
            <a:r>
              <a:rPr lang="nl-NL" dirty="0" err="1" smtClean="0"/>
              <a:t>Emerging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endParaRPr lang="nl-NL" dirty="0" smtClean="0"/>
          </a:p>
          <a:p>
            <a:pPr lvl="1"/>
            <a:r>
              <a:rPr lang="nl-NL" i="1" dirty="0" err="1">
                <a:solidFill>
                  <a:srgbClr val="00B050"/>
                </a:solidFill>
              </a:rPr>
              <a:t>interaction</a:t>
            </a:r>
            <a:r>
              <a:rPr lang="nl-NL" i="1" dirty="0">
                <a:solidFill>
                  <a:srgbClr val="00B050"/>
                </a:solidFill>
              </a:rPr>
              <a:t> </a:t>
            </a:r>
            <a:r>
              <a:rPr lang="nl-NL" i="1" dirty="0" err="1">
                <a:solidFill>
                  <a:srgbClr val="00B050"/>
                </a:solidFill>
              </a:rPr>
              <a:t>with</a:t>
            </a:r>
            <a:r>
              <a:rPr lang="nl-NL" i="1" dirty="0">
                <a:solidFill>
                  <a:srgbClr val="00B050"/>
                </a:solidFill>
              </a:rPr>
              <a:t> </a:t>
            </a:r>
            <a:r>
              <a:rPr lang="nl-NL" i="1" dirty="0" err="1">
                <a:solidFill>
                  <a:srgbClr val="00B050"/>
                </a:solidFill>
              </a:rPr>
              <a:t>the</a:t>
            </a:r>
            <a:r>
              <a:rPr lang="nl-NL" i="1" dirty="0">
                <a:solidFill>
                  <a:srgbClr val="00B050"/>
                </a:solidFill>
              </a:rPr>
              <a:t> Environment</a:t>
            </a:r>
          </a:p>
          <a:p>
            <a:pPr lvl="1"/>
            <a:r>
              <a:rPr lang="nl-NL" dirty="0" err="1" smtClean="0"/>
              <a:t>interaction</a:t>
            </a:r>
            <a:r>
              <a:rPr lang="nl-NL" dirty="0" smtClean="0"/>
              <a:t> of </a:t>
            </a:r>
            <a:r>
              <a:rPr lang="nl-NL" dirty="0" err="1" smtClean="0"/>
              <a:t>Behaviors</a:t>
            </a:r>
            <a:endParaRPr lang="nl-NL" dirty="0" smtClean="0"/>
          </a:p>
          <a:p>
            <a:endParaRPr lang="nl-NL" dirty="0" smtClean="0"/>
          </a:p>
          <a:p>
            <a:r>
              <a:rPr lang="en-US" dirty="0" smtClean="0"/>
              <a:t>May </a:t>
            </a:r>
            <a:r>
              <a:rPr lang="en-US" dirty="0"/>
              <a:t>sometimes be surprising or unexpected</a:t>
            </a:r>
            <a:endParaRPr lang="nl-NL" dirty="0"/>
          </a:p>
        </p:txBody>
      </p:sp>
      <p:pic>
        <p:nvPicPr>
          <p:cNvPr id="4" name="Picture 9" descr="b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3818" y="2558863"/>
            <a:ext cx="2922678" cy="24236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374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E525-144E-4691-B7BA-B2E5F01473F4}" type="slidenum">
              <a:rPr lang="en-US"/>
              <a:pPr/>
              <a:t>12</a:t>
            </a:fld>
            <a:endParaRPr lang="en-US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4133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 robot that water plants around a </a:t>
            </a:r>
            <a:r>
              <a:rPr lang="en-US" dirty="0" smtClean="0"/>
              <a:t>building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Behaviors</a:t>
            </a:r>
            <a:r>
              <a:rPr lang="en-US" dirty="0"/>
              <a:t>: 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avoid-collision, find-plant, check-if-dry, water, refill-reservoir, recharge-batteries</a:t>
            </a:r>
          </a:p>
          <a:p>
            <a:pPr>
              <a:lnSpc>
                <a:spcPct val="110000"/>
              </a:lnSpc>
            </a:pPr>
            <a:r>
              <a:rPr lang="en-US" dirty="0"/>
              <a:t>Complex behaviors may consist of internal behaviors themselves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f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ind-plant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:</a:t>
            </a:r>
            <a:r>
              <a:rPr lang="en-US" dirty="0"/>
              <a:t> </a:t>
            </a:r>
            <a:r>
              <a:rPr lang="en-US" dirty="0">
                <a:latin typeface="Comic Sans MS" pitchFamily="66" charset="0"/>
              </a:rPr>
              <a:t>wander-around, detect-green, approach-green, </a:t>
            </a:r>
            <a:r>
              <a:rPr lang="en-US" dirty="0"/>
              <a:t>etc.</a:t>
            </a:r>
          </a:p>
          <a:p>
            <a:pPr>
              <a:lnSpc>
                <a:spcPct val="110000"/>
              </a:lnSpc>
            </a:pPr>
            <a:r>
              <a:rPr lang="en-US" dirty="0"/>
              <a:t>Multiple behaviors may share the same underlying component behavior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r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efill-reservoir</a:t>
            </a:r>
            <a:r>
              <a:rPr lang="en-US" dirty="0" smtClean="0"/>
              <a:t> </a:t>
            </a:r>
            <a:r>
              <a:rPr lang="en-US" dirty="0"/>
              <a:t>may also use </a:t>
            </a:r>
            <a:r>
              <a:rPr lang="en-US" dirty="0">
                <a:latin typeface="Comic Sans MS" pitchFamily="66" charset="0"/>
              </a:rPr>
              <a:t>wander-around</a:t>
            </a:r>
          </a:p>
        </p:txBody>
      </p:sp>
    </p:spTree>
    <p:extLst>
      <p:ext uri="{BB962C8B-B14F-4D97-AF65-F5344CB8AC3E}">
        <p14:creationId xmlns:p14="http://schemas.microsoft.com/office/powerpoint/2010/main" val="398732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rgbClr val="FF0000"/>
                </a:solidFill>
              </a:rPr>
              <a:t>Problem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Concurrent </a:t>
            </a:r>
            <a:r>
              <a:rPr lang="nl-NL" dirty="0" err="1" smtClean="0"/>
              <a:t>behaviors</a:t>
            </a:r>
            <a:r>
              <a:rPr lang="nl-NL" dirty="0" smtClean="0"/>
              <a:t> </a:t>
            </a:r>
            <a:r>
              <a:rPr lang="nl-NL" dirty="0" err="1" smtClean="0"/>
              <a:t>may</a:t>
            </a:r>
            <a:r>
              <a:rPr lang="nl-NL" dirty="0" smtClean="0"/>
              <a:t> want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send</a:t>
            </a:r>
            <a:r>
              <a:rPr lang="nl-NL" dirty="0" smtClean="0"/>
              <a:t> </a:t>
            </a:r>
            <a:r>
              <a:rPr lang="nl-NL" dirty="0" err="1" smtClean="0"/>
              <a:t>commands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the </a:t>
            </a:r>
            <a:r>
              <a:rPr lang="nl-NL" dirty="0" err="1" smtClean="0"/>
              <a:t>same</a:t>
            </a:r>
            <a:r>
              <a:rPr lang="nl-NL" dirty="0" smtClean="0"/>
              <a:t> Actuator</a:t>
            </a:r>
            <a:endParaRPr lang="nl-NL" dirty="0"/>
          </a:p>
        </p:txBody>
      </p:sp>
      <p:sp>
        <p:nvSpPr>
          <p:cNvPr id="4" name="Ovaal 3"/>
          <p:cNvSpPr/>
          <p:nvPr/>
        </p:nvSpPr>
        <p:spPr>
          <a:xfrm>
            <a:off x="5358680" y="4216712"/>
            <a:ext cx="1805607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>
                <a:solidFill>
                  <a:schemeClr val="tx1"/>
                </a:solidFill>
              </a:rPr>
              <a:t>Actuator</a:t>
            </a:r>
            <a:endParaRPr lang="nl-NL" sz="2400" dirty="0">
              <a:solidFill>
                <a:schemeClr val="tx1"/>
              </a:solidFill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1994790" y="2996952"/>
            <a:ext cx="1656184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dirty="0" err="1" smtClean="0">
                <a:solidFill>
                  <a:schemeClr val="tx2"/>
                </a:solidFill>
              </a:rPr>
              <a:t>Behavior</a:t>
            </a:r>
            <a:endParaRPr lang="nl-NL" dirty="0">
              <a:solidFill>
                <a:schemeClr val="tx2"/>
              </a:solidFill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1994790" y="4149080"/>
            <a:ext cx="1656184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dirty="0" err="1" smtClean="0">
                <a:solidFill>
                  <a:schemeClr val="tx2"/>
                </a:solidFill>
              </a:rPr>
              <a:t>Behavior</a:t>
            </a:r>
            <a:endParaRPr lang="nl-NL" dirty="0">
              <a:solidFill>
                <a:schemeClr val="tx2"/>
              </a:solidFill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1994790" y="5301208"/>
            <a:ext cx="1656184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dirty="0" err="1" smtClean="0">
                <a:solidFill>
                  <a:schemeClr val="tx2"/>
                </a:solidFill>
              </a:rPr>
              <a:t>Behavior</a:t>
            </a:r>
            <a:endParaRPr lang="nl-NL" dirty="0">
              <a:solidFill>
                <a:schemeClr val="tx2"/>
              </a:solidFill>
            </a:endParaRPr>
          </a:p>
        </p:txBody>
      </p:sp>
      <p:cxnSp>
        <p:nvCxnSpPr>
          <p:cNvPr id="10" name="Gebogen verbindingslijn 9"/>
          <p:cNvCxnSpPr>
            <a:stCxn id="6" idx="3"/>
            <a:endCxn id="4" idx="2"/>
          </p:cNvCxnSpPr>
          <p:nvPr/>
        </p:nvCxnSpPr>
        <p:spPr>
          <a:xfrm>
            <a:off x="3650974" y="3429000"/>
            <a:ext cx="1707706" cy="114775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bogen verbindingslijn 13"/>
          <p:cNvCxnSpPr>
            <a:stCxn id="8" idx="3"/>
            <a:endCxn id="4" idx="2"/>
          </p:cNvCxnSpPr>
          <p:nvPr/>
        </p:nvCxnSpPr>
        <p:spPr>
          <a:xfrm flipV="1">
            <a:off x="3650974" y="4576752"/>
            <a:ext cx="1707706" cy="11565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bogen verbindingslijn 19"/>
          <p:cNvCxnSpPr>
            <a:stCxn id="7" idx="3"/>
            <a:endCxn id="4" idx="2"/>
          </p:cNvCxnSpPr>
          <p:nvPr/>
        </p:nvCxnSpPr>
        <p:spPr>
          <a:xfrm flipV="1">
            <a:off x="3650974" y="4576752"/>
            <a:ext cx="1707706" cy="437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10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Arbiter</a:t>
            </a:r>
            <a:endParaRPr lang="nl-NL" dirty="0"/>
          </a:p>
        </p:txBody>
      </p:sp>
      <p:sp>
        <p:nvSpPr>
          <p:cNvPr id="4" name="Ovaal 3"/>
          <p:cNvSpPr/>
          <p:nvPr/>
        </p:nvSpPr>
        <p:spPr>
          <a:xfrm>
            <a:off x="6300192" y="3445430"/>
            <a:ext cx="1805607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>
                <a:solidFill>
                  <a:schemeClr val="tx1"/>
                </a:solidFill>
              </a:rPr>
              <a:t>Actuator</a:t>
            </a:r>
            <a:endParaRPr lang="nl-NL" sz="2400" dirty="0">
              <a:solidFill>
                <a:schemeClr val="tx1"/>
              </a:solidFill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1403648" y="2204864"/>
            <a:ext cx="1656184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dirty="0" err="1" smtClean="0">
                <a:solidFill>
                  <a:schemeClr val="tx2"/>
                </a:solidFill>
              </a:rPr>
              <a:t>Behavior</a:t>
            </a:r>
            <a:endParaRPr lang="nl-NL" dirty="0">
              <a:solidFill>
                <a:schemeClr val="tx2"/>
              </a:solidFill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1403648" y="3373422"/>
            <a:ext cx="1656184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dirty="0" err="1" smtClean="0">
                <a:solidFill>
                  <a:schemeClr val="tx2"/>
                </a:solidFill>
              </a:rPr>
              <a:t>Behavior</a:t>
            </a:r>
            <a:endParaRPr lang="nl-NL" dirty="0">
              <a:solidFill>
                <a:schemeClr val="tx2"/>
              </a:solidFill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1403648" y="4509120"/>
            <a:ext cx="1656184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dirty="0" err="1" smtClean="0">
                <a:solidFill>
                  <a:schemeClr val="tx2"/>
                </a:solidFill>
              </a:rPr>
              <a:t>Behavior</a:t>
            </a:r>
            <a:endParaRPr lang="nl-NL" dirty="0">
              <a:solidFill>
                <a:schemeClr val="tx2"/>
              </a:solidFill>
            </a:endParaRPr>
          </a:p>
        </p:txBody>
      </p:sp>
      <p:sp>
        <p:nvSpPr>
          <p:cNvPr id="14" name="Rechthoek 13"/>
          <p:cNvSpPr/>
          <p:nvPr/>
        </p:nvSpPr>
        <p:spPr>
          <a:xfrm>
            <a:off x="3923928" y="3379120"/>
            <a:ext cx="1656184" cy="8640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dirty="0" smtClean="0">
                <a:solidFill>
                  <a:schemeClr val="tx2"/>
                </a:solidFill>
              </a:rPr>
              <a:t>Arbiter</a:t>
            </a:r>
            <a:endParaRPr lang="nl-NL" dirty="0">
              <a:solidFill>
                <a:schemeClr val="tx2"/>
              </a:solidFill>
            </a:endParaRPr>
          </a:p>
        </p:txBody>
      </p:sp>
      <p:cxnSp>
        <p:nvCxnSpPr>
          <p:cNvPr id="16" name="Gebogen verbindingslijn 15"/>
          <p:cNvCxnSpPr>
            <a:stCxn id="5" idx="3"/>
            <a:endCxn id="14" idx="1"/>
          </p:cNvCxnSpPr>
          <p:nvPr/>
        </p:nvCxnSpPr>
        <p:spPr>
          <a:xfrm>
            <a:off x="3059832" y="2636912"/>
            <a:ext cx="864096" cy="11742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bogen verbindingslijn 17"/>
          <p:cNvCxnSpPr>
            <a:stCxn id="7" idx="3"/>
            <a:endCxn id="14" idx="1"/>
          </p:cNvCxnSpPr>
          <p:nvPr/>
        </p:nvCxnSpPr>
        <p:spPr>
          <a:xfrm flipV="1">
            <a:off x="3059832" y="3811168"/>
            <a:ext cx="864096" cy="11300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bogen verbindingslijn 19"/>
          <p:cNvCxnSpPr>
            <a:stCxn id="6" idx="3"/>
            <a:endCxn id="14" idx="1"/>
          </p:cNvCxnSpPr>
          <p:nvPr/>
        </p:nvCxnSpPr>
        <p:spPr>
          <a:xfrm>
            <a:off x="3059832" y="3805470"/>
            <a:ext cx="864096" cy="56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>
            <a:stCxn id="14" idx="3"/>
            <a:endCxn id="4" idx="2"/>
          </p:cNvCxnSpPr>
          <p:nvPr/>
        </p:nvCxnSpPr>
        <p:spPr>
          <a:xfrm flipV="1">
            <a:off x="5580112" y="3805470"/>
            <a:ext cx="720080" cy="5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53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Problem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if</a:t>
            </a:r>
            <a:r>
              <a:rPr lang="nl-NL" dirty="0" smtClean="0"/>
              <a:t> we have multiple shared </a:t>
            </a:r>
            <a:r>
              <a:rPr lang="nl-NL" dirty="0" err="1" smtClean="0"/>
              <a:t>Actuators</a:t>
            </a:r>
            <a:r>
              <a:rPr lang="nl-NL" dirty="0" smtClean="0"/>
              <a:t>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6173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Small Robot BBC </a:t>
            </a:r>
            <a:r>
              <a:rPr lang="nl-NL" dirty="0" err="1" smtClean="0"/>
              <a:t>Implementation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899592" y="1556792"/>
            <a:ext cx="76328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nl-NL" sz="2800" dirty="0" err="1" smtClean="0"/>
              <a:t>while</a:t>
            </a:r>
            <a:r>
              <a:rPr lang="nl-NL" sz="2800" dirty="0" smtClean="0"/>
              <a:t>(1) </a:t>
            </a:r>
            <a:r>
              <a:rPr lang="nl-NL" sz="2800" dirty="0" smtClean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pPr lvl="1"/>
            <a:r>
              <a:rPr lang="nl-NL" sz="28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nl-NL" sz="2800" dirty="0" err="1">
                <a:solidFill>
                  <a:schemeClr val="accent1">
                    <a:lumMod val="50000"/>
                  </a:schemeClr>
                </a:solidFill>
              </a:rPr>
              <a:t>readSensors</a:t>
            </a:r>
            <a:r>
              <a:rPr lang="nl-NL" sz="2800" dirty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pPr lvl="1"/>
            <a:endParaRPr lang="nl-NL" sz="28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nl-NL" sz="28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nl-NL" sz="2800" dirty="0" err="1" smtClean="0">
                <a:solidFill>
                  <a:srgbClr val="00B050"/>
                </a:solidFill>
              </a:rPr>
              <a:t>if</a:t>
            </a:r>
            <a:r>
              <a:rPr lang="nl-NL" sz="2800" dirty="0" smtClean="0">
                <a:solidFill>
                  <a:srgbClr val="00B050"/>
                </a:solidFill>
              </a:rPr>
              <a:t> </a:t>
            </a:r>
            <a:r>
              <a:rPr lang="nl-NL" sz="2800" dirty="0" smtClean="0">
                <a:solidFill>
                  <a:schemeClr val="accent1">
                    <a:lumMod val="50000"/>
                  </a:schemeClr>
                </a:solidFill>
              </a:rPr>
              <a:t>( triggered1() )</a:t>
            </a:r>
            <a:r>
              <a:rPr lang="nl-NL" sz="2800" dirty="0" smtClean="0"/>
              <a:t> { </a:t>
            </a:r>
            <a:r>
              <a:rPr lang="nl-NL" sz="2800" dirty="0" smtClean="0">
                <a:solidFill>
                  <a:schemeClr val="accent1">
                    <a:lumMod val="50000"/>
                  </a:schemeClr>
                </a:solidFill>
              </a:rPr>
              <a:t>doBehavior1(); </a:t>
            </a:r>
            <a:r>
              <a:rPr lang="nl-NL" sz="2800" dirty="0" smtClean="0"/>
              <a:t>}</a:t>
            </a:r>
          </a:p>
          <a:p>
            <a:pPr lvl="1"/>
            <a:r>
              <a:rPr lang="nl-NL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l-NL" sz="2800" dirty="0" smtClean="0">
                <a:solidFill>
                  <a:schemeClr val="accent1">
                    <a:lumMod val="50000"/>
                  </a:schemeClr>
                </a:solidFill>
              </a:rPr>
              <a:t>     </a:t>
            </a:r>
            <a:r>
              <a:rPr lang="nl-NL" sz="2800" dirty="0" err="1" smtClean="0">
                <a:solidFill>
                  <a:srgbClr val="00B050"/>
                </a:solidFill>
              </a:rPr>
              <a:t>else</a:t>
            </a:r>
            <a:r>
              <a:rPr lang="nl-NL" sz="2800" dirty="0" smtClean="0">
                <a:solidFill>
                  <a:srgbClr val="00B050"/>
                </a:solidFill>
              </a:rPr>
              <a:t> </a:t>
            </a:r>
            <a:r>
              <a:rPr lang="nl-NL" sz="2800" dirty="0" err="1" smtClean="0">
                <a:solidFill>
                  <a:srgbClr val="00B050"/>
                </a:solidFill>
              </a:rPr>
              <a:t>if</a:t>
            </a:r>
            <a:r>
              <a:rPr lang="nl-NL" sz="2800" dirty="0" smtClean="0">
                <a:solidFill>
                  <a:srgbClr val="00B050"/>
                </a:solidFill>
              </a:rPr>
              <a:t> </a:t>
            </a:r>
            <a:r>
              <a:rPr lang="nl-NL" sz="2800" dirty="0" smtClean="0">
                <a:solidFill>
                  <a:schemeClr val="accent1">
                    <a:lumMod val="50000"/>
                  </a:schemeClr>
                </a:solidFill>
              </a:rPr>
              <a:t>( triggered2() ) </a:t>
            </a:r>
            <a:r>
              <a:rPr lang="nl-NL" sz="2800" dirty="0">
                <a:solidFill>
                  <a:schemeClr val="accent1">
                    <a:lumMod val="50000"/>
                  </a:schemeClr>
                </a:solidFill>
              </a:rPr>
              <a:t>{ </a:t>
            </a:r>
            <a:r>
              <a:rPr lang="nl-NL" sz="2800" dirty="0" smtClean="0">
                <a:solidFill>
                  <a:schemeClr val="accent1">
                    <a:lumMod val="50000"/>
                  </a:schemeClr>
                </a:solidFill>
              </a:rPr>
              <a:t>doBehavior2(); }</a:t>
            </a:r>
            <a:endParaRPr lang="nl-NL" sz="28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nl-NL" sz="2800" dirty="0">
                <a:solidFill>
                  <a:schemeClr val="accent1">
                    <a:lumMod val="50000"/>
                  </a:schemeClr>
                </a:solidFill>
              </a:rPr>
              <a:t>      </a:t>
            </a:r>
            <a:r>
              <a:rPr lang="nl-NL" sz="2800" dirty="0" smtClean="0">
                <a:solidFill>
                  <a:schemeClr val="accent1">
                    <a:lumMod val="50000"/>
                  </a:schemeClr>
                </a:solidFill>
              </a:rPr>
              <a:t>        </a:t>
            </a:r>
            <a:r>
              <a:rPr lang="nl-NL" sz="2800" dirty="0" err="1" smtClean="0">
                <a:solidFill>
                  <a:srgbClr val="00B050"/>
                </a:solidFill>
              </a:rPr>
              <a:t>else</a:t>
            </a:r>
            <a:r>
              <a:rPr lang="nl-NL" sz="2800" dirty="0" smtClean="0">
                <a:solidFill>
                  <a:srgbClr val="00B050"/>
                </a:solidFill>
              </a:rPr>
              <a:t> </a:t>
            </a:r>
            <a:r>
              <a:rPr lang="nl-NL" sz="2800" dirty="0" err="1" smtClean="0">
                <a:solidFill>
                  <a:srgbClr val="00B050"/>
                </a:solidFill>
              </a:rPr>
              <a:t>if</a:t>
            </a:r>
            <a:r>
              <a:rPr lang="nl-NL" sz="2800" dirty="0" smtClean="0">
                <a:solidFill>
                  <a:schemeClr val="accent1">
                    <a:lumMod val="50000"/>
                  </a:schemeClr>
                </a:solidFill>
              </a:rPr>
              <a:t> ( triggered3() ) </a:t>
            </a:r>
            <a:r>
              <a:rPr lang="nl-NL" sz="2800" dirty="0">
                <a:solidFill>
                  <a:schemeClr val="accent1">
                    <a:lumMod val="50000"/>
                  </a:schemeClr>
                </a:solidFill>
              </a:rPr>
              <a:t>{ </a:t>
            </a:r>
            <a:r>
              <a:rPr lang="nl-NL" sz="2800" dirty="0" smtClean="0">
                <a:solidFill>
                  <a:schemeClr val="accent1">
                    <a:lumMod val="50000"/>
                  </a:schemeClr>
                </a:solidFill>
              </a:rPr>
              <a:t>doBehavior3(); }</a:t>
            </a:r>
          </a:p>
          <a:p>
            <a:pPr lvl="1"/>
            <a:r>
              <a:rPr lang="nl-NL" sz="2800" dirty="0" smtClean="0">
                <a:solidFill>
                  <a:srgbClr val="00B050"/>
                </a:solidFill>
              </a:rPr>
              <a:t>		     </a:t>
            </a:r>
            <a:r>
              <a:rPr lang="nl-NL" sz="2800" dirty="0" err="1" smtClean="0">
                <a:solidFill>
                  <a:srgbClr val="00B050"/>
                </a:solidFill>
              </a:rPr>
              <a:t>else</a:t>
            </a:r>
            <a:r>
              <a:rPr lang="nl-NL" sz="2800" dirty="0" smtClean="0">
                <a:solidFill>
                  <a:srgbClr val="00B050"/>
                </a:solidFill>
              </a:rPr>
              <a:t> </a:t>
            </a:r>
            <a:r>
              <a:rPr lang="nl-NL" sz="2800" dirty="0" err="1">
                <a:solidFill>
                  <a:srgbClr val="00B050"/>
                </a:solidFill>
              </a:rPr>
              <a:t>if</a:t>
            </a:r>
            <a:r>
              <a:rPr lang="nl-NL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l-NL" sz="2800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  <a:endParaRPr lang="nl-NL" sz="28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nl-NL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nl-NL" sz="28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nl-NL" sz="2800" dirty="0" err="1" smtClean="0">
                <a:solidFill>
                  <a:schemeClr val="accent1">
                    <a:lumMod val="50000"/>
                  </a:schemeClr>
                </a:solidFill>
              </a:rPr>
              <a:t>writeActuators</a:t>
            </a:r>
            <a:r>
              <a:rPr lang="nl-NL" sz="2800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lvl="1"/>
            <a:r>
              <a:rPr lang="nl-NL" sz="2800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  <a:endParaRPr lang="nl-NL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15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Small Robot BBC </a:t>
            </a:r>
            <a:r>
              <a:rPr lang="nl-NL" dirty="0" err="1" smtClean="0"/>
              <a:t>Implementation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899592" y="1556792"/>
            <a:ext cx="763284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nl-NL" sz="2800" dirty="0" err="1" smtClean="0"/>
              <a:t>while</a:t>
            </a:r>
            <a:r>
              <a:rPr lang="nl-NL" sz="2800" dirty="0" smtClean="0"/>
              <a:t>(1) {</a:t>
            </a:r>
          </a:p>
          <a:p>
            <a:pPr lvl="1"/>
            <a:r>
              <a:rPr lang="nl-NL" sz="28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nl-NL" sz="2800" dirty="0" err="1" smtClean="0">
                <a:solidFill>
                  <a:schemeClr val="accent1">
                    <a:lumMod val="50000"/>
                  </a:schemeClr>
                </a:solidFill>
              </a:rPr>
              <a:t>readSensors</a:t>
            </a:r>
            <a:r>
              <a:rPr lang="nl-NL" sz="2800" dirty="0" smtClean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pPr lvl="1"/>
            <a:endParaRPr lang="nl-NL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nl-NL" sz="28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nl-NL" sz="2800" dirty="0" err="1">
                <a:solidFill>
                  <a:schemeClr val="accent1">
                    <a:lumMod val="50000"/>
                  </a:schemeClr>
                </a:solidFill>
              </a:rPr>
              <a:t>if</a:t>
            </a:r>
            <a:r>
              <a:rPr lang="nl-NL" sz="2800" dirty="0">
                <a:solidFill>
                  <a:schemeClr val="accent1">
                    <a:lumMod val="50000"/>
                  </a:schemeClr>
                </a:solidFill>
              </a:rPr>
              <a:t> ( triggered1() ) { doBehavior1(); }</a:t>
            </a:r>
          </a:p>
          <a:p>
            <a:pPr lvl="1"/>
            <a:r>
              <a:rPr lang="nl-NL" sz="2800" dirty="0" smtClean="0">
                <a:solidFill>
                  <a:schemeClr val="accent1">
                    <a:lumMod val="50000"/>
                  </a:schemeClr>
                </a:solidFill>
              </a:rPr>
              <a:t>     </a:t>
            </a:r>
            <a:r>
              <a:rPr lang="nl-NL" sz="2800" dirty="0" smtClean="0"/>
              <a:t> </a:t>
            </a:r>
            <a:r>
              <a:rPr lang="nl-NL" sz="2800" dirty="0" err="1"/>
              <a:t>if</a:t>
            </a:r>
            <a:r>
              <a:rPr lang="nl-NL" sz="2800" dirty="0"/>
              <a:t> </a:t>
            </a:r>
            <a:r>
              <a:rPr lang="nl-NL" sz="2800" dirty="0">
                <a:solidFill>
                  <a:schemeClr val="accent1">
                    <a:lumMod val="50000"/>
                  </a:schemeClr>
                </a:solidFill>
              </a:rPr>
              <a:t>( triggered2() ) { doBehavior2(); }</a:t>
            </a:r>
          </a:p>
          <a:p>
            <a:pPr lvl="1"/>
            <a:r>
              <a:rPr lang="nl-NL" sz="2800" dirty="0" smtClean="0">
                <a:solidFill>
                  <a:schemeClr val="accent1">
                    <a:lumMod val="50000"/>
                  </a:schemeClr>
                </a:solidFill>
              </a:rPr>
              <a:t>      </a:t>
            </a:r>
            <a:r>
              <a:rPr lang="nl-NL" sz="2800" dirty="0" err="1"/>
              <a:t>if</a:t>
            </a:r>
            <a:r>
              <a:rPr lang="nl-NL" sz="2800" dirty="0"/>
              <a:t> </a:t>
            </a:r>
            <a:r>
              <a:rPr lang="nl-NL" sz="2800" dirty="0">
                <a:solidFill>
                  <a:schemeClr val="accent1">
                    <a:lumMod val="50000"/>
                  </a:schemeClr>
                </a:solidFill>
              </a:rPr>
              <a:t>( </a:t>
            </a:r>
            <a:r>
              <a:rPr lang="nl-NL" sz="2800" dirty="0" smtClean="0">
                <a:solidFill>
                  <a:schemeClr val="accent1">
                    <a:lumMod val="50000"/>
                  </a:schemeClr>
                </a:solidFill>
              </a:rPr>
              <a:t>triggered3() </a:t>
            </a:r>
            <a:r>
              <a:rPr lang="nl-NL" sz="2800" dirty="0">
                <a:solidFill>
                  <a:schemeClr val="accent1">
                    <a:lumMod val="50000"/>
                  </a:schemeClr>
                </a:solidFill>
              </a:rPr>
              <a:t>) { </a:t>
            </a:r>
            <a:r>
              <a:rPr lang="nl-NL" sz="2800" dirty="0" smtClean="0">
                <a:solidFill>
                  <a:schemeClr val="accent1">
                    <a:lumMod val="50000"/>
                  </a:schemeClr>
                </a:solidFill>
              </a:rPr>
              <a:t>doBehavior3(); </a:t>
            </a:r>
            <a:r>
              <a:rPr lang="nl-NL" sz="2800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pPr lvl="1"/>
            <a:r>
              <a:rPr lang="nl-NL" sz="28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nl-NL" sz="2800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</a:p>
          <a:p>
            <a:pPr lvl="1"/>
            <a:r>
              <a:rPr lang="nl-NL" sz="28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nl-NL" sz="2800" dirty="0" err="1" smtClean="0">
                <a:solidFill>
                  <a:srgbClr val="00B050"/>
                </a:solidFill>
              </a:rPr>
              <a:t>arbitrate</a:t>
            </a:r>
            <a:r>
              <a:rPr lang="nl-NL" sz="2800" dirty="0" smtClean="0">
                <a:solidFill>
                  <a:srgbClr val="00B050"/>
                </a:solidFill>
              </a:rPr>
              <a:t>();</a:t>
            </a:r>
          </a:p>
          <a:p>
            <a:pPr lvl="1"/>
            <a:endParaRPr lang="nl-NL" sz="2800" dirty="0" smtClean="0">
              <a:solidFill>
                <a:srgbClr val="00B050"/>
              </a:solidFill>
            </a:endParaRPr>
          </a:p>
          <a:p>
            <a:pPr lvl="1"/>
            <a:r>
              <a:rPr lang="nl-NL" sz="28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nl-NL" sz="2800" dirty="0" err="1" smtClean="0">
                <a:solidFill>
                  <a:schemeClr val="accent1">
                    <a:lumMod val="50000"/>
                  </a:schemeClr>
                </a:solidFill>
              </a:rPr>
              <a:t>writeActuators</a:t>
            </a:r>
            <a:r>
              <a:rPr lang="nl-NL" sz="2800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lvl="1"/>
            <a:r>
              <a:rPr lang="nl-NL" sz="2800" dirty="0" smtClean="0"/>
              <a:t>}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143968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</a:t>
            </a:r>
            <a:r>
              <a:rPr lang="nl-NL" dirty="0" err="1" smtClean="0"/>
              <a:t>Implementation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Think</a:t>
            </a:r>
            <a:r>
              <a:rPr lang="nl-NL" dirty="0" smtClean="0"/>
              <a:t> </a:t>
            </a:r>
            <a:r>
              <a:rPr lang="nl-NL" dirty="0" err="1" smtClean="0"/>
              <a:t>about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yourself</a:t>
            </a:r>
            <a:r>
              <a:rPr lang="nl-NL" dirty="0" smtClean="0"/>
              <a:t>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9630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600200"/>
            <a:ext cx="7239000" cy="4781550"/>
          </a:xfrm>
          <a:noFill/>
          <a:ln/>
        </p:spPr>
        <p:txBody>
          <a:bodyPr/>
          <a:lstStyle/>
          <a:p>
            <a:r>
              <a:rPr lang="en-US" b="1" i="1" dirty="0" smtClean="0"/>
              <a:t>Deliberative </a:t>
            </a:r>
            <a:r>
              <a:rPr lang="en-US" b="1" i="1" dirty="0"/>
              <a:t>Control</a:t>
            </a:r>
          </a:p>
          <a:p>
            <a:pPr lvl="1"/>
            <a:r>
              <a:rPr lang="en-US" i="1" dirty="0"/>
              <a:t> Think hard, act later.</a:t>
            </a:r>
            <a:endParaRPr lang="en-US" i="1" dirty="0">
              <a:solidFill>
                <a:srgbClr val="CC0000"/>
              </a:solidFill>
            </a:endParaRPr>
          </a:p>
          <a:p>
            <a:r>
              <a:rPr lang="en-US" b="1" i="1" dirty="0" smtClean="0"/>
              <a:t>Reactive </a:t>
            </a:r>
            <a:r>
              <a:rPr lang="en-US" b="1" i="1" dirty="0"/>
              <a:t>Control</a:t>
            </a:r>
          </a:p>
          <a:p>
            <a:pPr lvl="1"/>
            <a:r>
              <a:rPr lang="en-US" i="1" dirty="0"/>
              <a:t> Don’t think, (re)act.</a:t>
            </a:r>
          </a:p>
          <a:p>
            <a:r>
              <a:rPr lang="en-US" b="1" i="1" dirty="0" smtClean="0"/>
              <a:t>Hybrid Control (3-layer)</a:t>
            </a:r>
            <a:endParaRPr lang="en-US" b="1" i="1" dirty="0"/>
          </a:p>
          <a:p>
            <a:pPr lvl="1"/>
            <a:r>
              <a:rPr lang="en-US" i="1" dirty="0"/>
              <a:t>Think and act independently, in parallel.</a:t>
            </a:r>
          </a:p>
          <a:p>
            <a:r>
              <a:rPr lang="en-US" b="1" i="1" dirty="0" smtClean="0"/>
              <a:t>Behavior-Based </a:t>
            </a:r>
            <a:r>
              <a:rPr lang="en-US" b="1" i="1" dirty="0"/>
              <a:t>Control</a:t>
            </a:r>
          </a:p>
          <a:p>
            <a:pPr lvl="1"/>
            <a:r>
              <a:rPr lang="en-US" i="1" dirty="0"/>
              <a:t> Think the way you act</a:t>
            </a:r>
            <a:r>
              <a:rPr lang="en-US" i="1" dirty="0" smtClean="0"/>
              <a:t>.</a:t>
            </a:r>
            <a:endParaRPr lang="en-US" i="1" dirty="0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Robot Control Architecture</a:t>
            </a:r>
            <a:endParaRPr lang="en-US" dirty="0"/>
          </a:p>
        </p:txBody>
      </p:sp>
      <p:sp>
        <p:nvSpPr>
          <p:cNvPr id="252933" name="AutoShape 5"/>
          <p:cNvSpPr>
            <a:spLocks noChangeArrowheads="1"/>
          </p:cNvSpPr>
          <p:nvPr/>
        </p:nvSpPr>
        <p:spPr bwMode="auto">
          <a:xfrm>
            <a:off x="6477000" y="1752600"/>
            <a:ext cx="2209800" cy="1295400"/>
          </a:xfrm>
          <a:prstGeom prst="wedgeRectCallout">
            <a:avLst>
              <a:gd name="adj1" fmla="val -43750"/>
              <a:gd name="adj2" fmla="val 7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83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Deliberative</a:t>
            </a:r>
            <a:r>
              <a:rPr lang="nl-NL" dirty="0" smtClean="0"/>
              <a:t> Control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Sequential</a:t>
            </a:r>
            <a:r>
              <a:rPr lang="nl-NL" dirty="0" smtClean="0"/>
              <a:t> </a:t>
            </a:r>
            <a:r>
              <a:rPr lang="nl-NL" dirty="0" err="1" smtClean="0"/>
              <a:t>behaviors</a:t>
            </a:r>
            <a:endParaRPr lang="en-GB" dirty="0"/>
          </a:p>
        </p:txBody>
      </p:sp>
      <p:sp>
        <p:nvSpPr>
          <p:cNvPr id="4" name="Ovaal 3"/>
          <p:cNvSpPr/>
          <p:nvPr/>
        </p:nvSpPr>
        <p:spPr>
          <a:xfrm>
            <a:off x="796156" y="5226843"/>
            <a:ext cx="1636812" cy="7200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>
                <a:solidFill>
                  <a:schemeClr val="tx1"/>
                </a:solidFill>
              </a:rPr>
              <a:t>Sensors</a:t>
            </a:r>
            <a:endParaRPr lang="nl-NL" sz="2400" dirty="0">
              <a:solidFill>
                <a:schemeClr val="tx1"/>
              </a:solidFill>
            </a:endParaRPr>
          </a:p>
        </p:txBody>
      </p:sp>
      <p:sp>
        <p:nvSpPr>
          <p:cNvPr id="5" name="Ovaal 4"/>
          <p:cNvSpPr/>
          <p:nvPr/>
        </p:nvSpPr>
        <p:spPr>
          <a:xfrm>
            <a:off x="6372200" y="5298851"/>
            <a:ext cx="1944215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err="1" smtClean="0">
                <a:solidFill>
                  <a:schemeClr val="tx1"/>
                </a:solidFill>
              </a:rPr>
              <a:t>Actuators</a:t>
            </a:r>
            <a:endParaRPr lang="nl-NL" sz="2400" dirty="0">
              <a:solidFill>
                <a:schemeClr val="tx1"/>
              </a:solidFill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3419872" y="2492896"/>
            <a:ext cx="2088232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Think</a:t>
            </a:r>
            <a:r>
              <a:rPr lang="nl-NL" dirty="0" smtClean="0"/>
              <a:t> / Plan</a:t>
            </a:r>
            <a:endParaRPr lang="en-GB" dirty="0"/>
          </a:p>
        </p:txBody>
      </p:sp>
      <p:sp>
        <p:nvSpPr>
          <p:cNvPr id="7" name="Rechthoek 6"/>
          <p:cNvSpPr/>
          <p:nvPr/>
        </p:nvSpPr>
        <p:spPr>
          <a:xfrm>
            <a:off x="570446" y="3736516"/>
            <a:ext cx="2088232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Perceive</a:t>
            </a:r>
            <a:endParaRPr lang="en-GB" dirty="0"/>
          </a:p>
        </p:txBody>
      </p:sp>
      <p:sp>
        <p:nvSpPr>
          <p:cNvPr id="8" name="Rechthoek 7"/>
          <p:cNvSpPr/>
          <p:nvPr/>
        </p:nvSpPr>
        <p:spPr>
          <a:xfrm>
            <a:off x="6300191" y="3717032"/>
            <a:ext cx="2088232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Follow Plan</a:t>
            </a:r>
            <a:endParaRPr lang="en-GB" dirty="0"/>
          </a:p>
        </p:txBody>
      </p:sp>
      <p:cxnSp>
        <p:nvCxnSpPr>
          <p:cNvPr id="10" name="Rechte verbindingslijn met pijl 9"/>
          <p:cNvCxnSpPr/>
          <p:nvPr/>
        </p:nvCxnSpPr>
        <p:spPr>
          <a:xfrm flipV="1">
            <a:off x="1614562" y="4528604"/>
            <a:ext cx="0" cy="698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Rechte verbindingslijn met pijl 11"/>
          <p:cNvCxnSpPr>
            <a:stCxn id="7" idx="0"/>
            <a:endCxn id="6" idx="1"/>
          </p:cNvCxnSpPr>
          <p:nvPr/>
        </p:nvCxnSpPr>
        <p:spPr>
          <a:xfrm flipV="1">
            <a:off x="1614562" y="2888940"/>
            <a:ext cx="1805310" cy="847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Rechte verbindingslijn met pijl 17"/>
          <p:cNvCxnSpPr>
            <a:stCxn id="6" idx="3"/>
            <a:endCxn id="8" idx="0"/>
          </p:cNvCxnSpPr>
          <p:nvPr/>
        </p:nvCxnSpPr>
        <p:spPr>
          <a:xfrm>
            <a:off x="5508104" y="2888940"/>
            <a:ext cx="1836203" cy="828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Rechte verbindingslijn met pijl 19"/>
          <p:cNvCxnSpPr/>
          <p:nvPr/>
        </p:nvCxnSpPr>
        <p:spPr>
          <a:xfrm>
            <a:off x="7344307" y="4509120"/>
            <a:ext cx="1" cy="789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03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Robot Control Architecture</a:t>
            </a:r>
            <a:endParaRPr lang="en-US" dirty="0"/>
          </a:p>
        </p:txBody>
      </p:sp>
      <p:sp>
        <p:nvSpPr>
          <p:cNvPr id="383101" name="Rectangle 125"/>
          <p:cNvSpPr>
            <a:spLocks noChangeArrowheads="1"/>
          </p:cNvSpPr>
          <p:nvPr/>
        </p:nvSpPr>
        <p:spPr bwMode="auto">
          <a:xfrm>
            <a:off x="3745940" y="2663826"/>
            <a:ext cx="1466" cy="158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383102" name="Rectangle 126"/>
          <p:cNvSpPr>
            <a:spLocks noChangeArrowheads="1"/>
          </p:cNvSpPr>
          <p:nvPr/>
        </p:nvSpPr>
        <p:spPr bwMode="auto">
          <a:xfrm>
            <a:off x="5655337" y="2663826"/>
            <a:ext cx="1465" cy="158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383107" name="Rectangle 131"/>
          <p:cNvSpPr>
            <a:spLocks noChangeArrowheads="1"/>
          </p:cNvSpPr>
          <p:nvPr/>
        </p:nvSpPr>
        <p:spPr bwMode="auto">
          <a:xfrm>
            <a:off x="6525776" y="2998789"/>
            <a:ext cx="13188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383113" name="Rectangle 137"/>
          <p:cNvSpPr>
            <a:spLocks noChangeArrowheads="1"/>
          </p:cNvSpPr>
          <p:nvPr/>
        </p:nvSpPr>
        <p:spPr bwMode="auto">
          <a:xfrm>
            <a:off x="6525776" y="4411664"/>
            <a:ext cx="13188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383114" name="Rectangle 138"/>
          <p:cNvSpPr>
            <a:spLocks noChangeArrowheads="1"/>
          </p:cNvSpPr>
          <p:nvPr/>
        </p:nvSpPr>
        <p:spPr bwMode="auto">
          <a:xfrm>
            <a:off x="6525776" y="5005389"/>
            <a:ext cx="13188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383119" name="Rectangle 143"/>
          <p:cNvSpPr>
            <a:spLocks noChangeArrowheads="1"/>
          </p:cNvSpPr>
          <p:nvPr/>
        </p:nvSpPr>
        <p:spPr bwMode="auto">
          <a:xfrm>
            <a:off x="2988337" y="5172075"/>
            <a:ext cx="13188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383120" name="Rectangle 144"/>
          <p:cNvSpPr>
            <a:spLocks noChangeArrowheads="1"/>
          </p:cNvSpPr>
          <p:nvPr/>
        </p:nvSpPr>
        <p:spPr bwMode="auto">
          <a:xfrm>
            <a:off x="2988337" y="4533900"/>
            <a:ext cx="13188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383125" name="Rectangle 149"/>
          <p:cNvSpPr>
            <a:spLocks noChangeArrowheads="1"/>
          </p:cNvSpPr>
          <p:nvPr/>
        </p:nvSpPr>
        <p:spPr bwMode="auto">
          <a:xfrm>
            <a:off x="2988337" y="3757614"/>
            <a:ext cx="13188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383126" name="Rectangle 150"/>
          <p:cNvSpPr>
            <a:spLocks noChangeArrowheads="1"/>
          </p:cNvSpPr>
          <p:nvPr/>
        </p:nvSpPr>
        <p:spPr bwMode="auto">
          <a:xfrm>
            <a:off x="2988337" y="3105150"/>
            <a:ext cx="13188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383196" name="Rectangle 220"/>
          <p:cNvSpPr>
            <a:spLocks noChangeArrowheads="1"/>
          </p:cNvSpPr>
          <p:nvPr/>
        </p:nvSpPr>
        <p:spPr bwMode="auto">
          <a:xfrm>
            <a:off x="2034371" y="1949450"/>
            <a:ext cx="13189" cy="15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383225" name="Rectangle 249"/>
          <p:cNvSpPr>
            <a:spLocks noChangeArrowheads="1"/>
          </p:cNvSpPr>
          <p:nvPr/>
        </p:nvSpPr>
        <p:spPr bwMode="auto">
          <a:xfrm>
            <a:off x="1430633" y="3424239"/>
            <a:ext cx="13189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383226" name="Rectangle 250"/>
          <p:cNvSpPr>
            <a:spLocks noChangeArrowheads="1"/>
          </p:cNvSpPr>
          <p:nvPr/>
        </p:nvSpPr>
        <p:spPr bwMode="auto">
          <a:xfrm>
            <a:off x="1430633" y="3241675"/>
            <a:ext cx="13189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383234" name="Rectangle 258"/>
          <p:cNvSpPr>
            <a:spLocks noChangeArrowheads="1"/>
          </p:cNvSpPr>
          <p:nvPr/>
        </p:nvSpPr>
        <p:spPr bwMode="auto">
          <a:xfrm>
            <a:off x="1317798" y="2786063"/>
            <a:ext cx="5370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 i="0">
                <a:solidFill>
                  <a:srgbClr val="FF0000"/>
                </a:solidFill>
                <a:effectLst/>
                <a:latin typeface="Times"/>
              </a:rPr>
              <a:t>global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3235" name="Rectangle 259"/>
          <p:cNvSpPr>
            <a:spLocks noChangeArrowheads="1"/>
          </p:cNvSpPr>
          <p:nvPr/>
        </p:nvSpPr>
        <p:spPr bwMode="auto">
          <a:xfrm>
            <a:off x="1317799" y="3713163"/>
            <a:ext cx="4119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 i="0">
                <a:solidFill>
                  <a:srgbClr val="FF0000"/>
                </a:solidFill>
                <a:effectLst/>
                <a:latin typeface="Times"/>
              </a:rPr>
              <a:t>local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3411" name="Line 435"/>
          <p:cNvSpPr>
            <a:spLocks noChangeShapeType="1"/>
          </p:cNvSpPr>
          <p:nvPr/>
        </p:nvSpPr>
        <p:spPr bwMode="auto">
          <a:xfrm>
            <a:off x="1471663" y="3124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383412" name="Line 436"/>
          <p:cNvSpPr>
            <a:spLocks noChangeShapeType="1"/>
          </p:cNvSpPr>
          <p:nvPr/>
        </p:nvSpPr>
        <p:spPr bwMode="auto">
          <a:xfrm>
            <a:off x="1401325" y="3352800"/>
            <a:ext cx="6119446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grpSp>
        <p:nvGrpSpPr>
          <p:cNvPr id="383410" name="Group 434"/>
          <p:cNvGrpSpPr>
            <a:grpSpLocks/>
          </p:cNvGrpSpPr>
          <p:nvPr/>
        </p:nvGrpSpPr>
        <p:grpSpPr bwMode="auto">
          <a:xfrm>
            <a:off x="1766206" y="1484313"/>
            <a:ext cx="5867400" cy="5183188"/>
            <a:chOff x="1267" y="855"/>
            <a:chExt cx="4004" cy="3265"/>
          </a:xfrm>
        </p:grpSpPr>
        <p:sp>
          <p:nvSpPr>
            <p:cNvPr id="383313" name="Rectangle 337"/>
            <p:cNvSpPr>
              <a:spLocks noChangeArrowheads="1"/>
            </p:cNvSpPr>
            <p:nvPr/>
          </p:nvSpPr>
          <p:spPr bwMode="auto">
            <a:xfrm>
              <a:off x="1496" y="2216"/>
              <a:ext cx="1184" cy="24"/>
            </a:xfrm>
            <a:prstGeom prst="rect">
              <a:avLst/>
            </a:prstGeom>
            <a:solidFill>
              <a:srgbClr val="E5CB0B"/>
            </a:solidFill>
            <a:ln w="9525">
              <a:solidFill>
                <a:srgbClr val="E5CB0B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83314" name="Rectangle 338"/>
            <p:cNvSpPr>
              <a:spLocks noChangeArrowheads="1"/>
            </p:cNvSpPr>
            <p:nvPr/>
          </p:nvSpPr>
          <p:spPr bwMode="auto">
            <a:xfrm>
              <a:off x="2656" y="2224"/>
              <a:ext cx="24" cy="1384"/>
            </a:xfrm>
            <a:prstGeom prst="rect">
              <a:avLst/>
            </a:prstGeom>
            <a:solidFill>
              <a:srgbClr val="E5CB0B"/>
            </a:solidFill>
            <a:ln w="9525">
              <a:solidFill>
                <a:srgbClr val="E5CB0B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83315" name="Rectangle 339"/>
            <p:cNvSpPr>
              <a:spLocks noChangeArrowheads="1"/>
            </p:cNvSpPr>
            <p:nvPr/>
          </p:nvSpPr>
          <p:spPr bwMode="auto">
            <a:xfrm>
              <a:off x="1488" y="3584"/>
              <a:ext cx="1176" cy="24"/>
            </a:xfrm>
            <a:prstGeom prst="rect">
              <a:avLst/>
            </a:prstGeom>
            <a:solidFill>
              <a:srgbClr val="E5CB0B"/>
            </a:solidFill>
            <a:ln w="9525">
              <a:solidFill>
                <a:srgbClr val="E5CB0B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83316" name="Rectangle 340"/>
            <p:cNvSpPr>
              <a:spLocks noChangeArrowheads="1"/>
            </p:cNvSpPr>
            <p:nvPr/>
          </p:nvSpPr>
          <p:spPr bwMode="auto">
            <a:xfrm>
              <a:off x="1488" y="2216"/>
              <a:ext cx="24" cy="1376"/>
            </a:xfrm>
            <a:prstGeom prst="rect">
              <a:avLst/>
            </a:prstGeom>
            <a:solidFill>
              <a:srgbClr val="E5CB0B"/>
            </a:solidFill>
            <a:ln w="9525">
              <a:solidFill>
                <a:srgbClr val="E5CB0B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83317" name="Rectangle 341"/>
            <p:cNvSpPr>
              <a:spLocks noChangeArrowheads="1"/>
            </p:cNvSpPr>
            <p:nvPr/>
          </p:nvSpPr>
          <p:spPr bwMode="auto">
            <a:xfrm>
              <a:off x="3833" y="2216"/>
              <a:ext cx="1192" cy="24"/>
            </a:xfrm>
            <a:prstGeom prst="rect">
              <a:avLst/>
            </a:prstGeom>
            <a:solidFill>
              <a:srgbClr val="A2C1FE"/>
            </a:solidFill>
            <a:ln w="9525">
              <a:solidFill>
                <a:srgbClr val="A2C1F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83318" name="Rectangle 342"/>
            <p:cNvSpPr>
              <a:spLocks noChangeArrowheads="1"/>
            </p:cNvSpPr>
            <p:nvPr/>
          </p:nvSpPr>
          <p:spPr bwMode="auto">
            <a:xfrm>
              <a:off x="5001" y="2224"/>
              <a:ext cx="24" cy="1384"/>
            </a:xfrm>
            <a:prstGeom prst="rect">
              <a:avLst/>
            </a:prstGeom>
            <a:solidFill>
              <a:srgbClr val="A2C1FE"/>
            </a:solidFill>
            <a:ln w="9525">
              <a:solidFill>
                <a:srgbClr val="A2C1F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83319" name="Rectangle 343"/>
            <p:cNvSpPr>
              <a:spLocks noChangeArrowheads="1"/>
            </p:cNvSpPr>
            <p:nvPr/>
          </p:nvSpPr>
          <p:spPr bwMode="auto">
            <a:xfrm>
              <a:off x="3825" y="3584"/>
              <a:ext cx="1184" cy="24"/>
            </a:xfrm>
            <a:prstGeom prst="rect">
              <a:avLst/>
            </a:prstGeom>
            <a:solidFill>
              <a:srgbClr val="A2C1FE"/>
            </a:solidFill>
            <a:ln w="9525">
              <a:solidFill>
                <a:srgbClr val="A2C1F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83320" name="Rectangle 344"/>
            <p:cNvSpPr>
              <a:spLocks noChangeArrowheads="1"/>
            </p:cNvSpPr>
            <p:nvPr/>
          </p:nvSpPr>
          <p:spPr bwMode="auto">
            <a:xfrm>
              <a:off x="3825" y="2216"/>
              <a:ext cx="24" cy="1376"/>
            </a:xfrm>
            <a:prstGeom prst="rect">
              <a:avLst/>
            </a:prstGeom>
            <a:solidFill>
              <a:srgbClr val="A2C1FE"/>
            </a:solidFill>
            <a:ln w="9525">
              <a:solidFill>
                <a:srgbClr val="A2C1F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83321" name="Rectangle 345"/>
            <p:cNvSpPr>
              <a:spLocks noChangeArrowheads="1"/>
            </p:cNvSpPr>
            <p:nvPr/>
          </p:nvSpPr>
          <p:spPr bwMode="auto">
            <a:xfrm>
              <a:off x="3937" y="3160"/>
              <a:ext cx="1000" cy="40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22" name="Rectangle 346"/>
            <p:cNvSpPr>
              <a:spLocks noChangeArrowheads="1"/>
            </p:cNvSpPr>
            <p:nvPr/>
          </p:nvSpPr>
          <p:spPr bwMode="auto">
            <a:xfrm>
              <a:off x="3937" y="2296"/>
              <a:ext cx="1000" cy="39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23" name="Rectangle 347"/>
            <p:cNvSpPr>
              <a:spLocks noChangeArrowheads="1"/>
            </p:cNvSpPr>
            <p:nvPr/>
          </p:nvSpPr>
          <p:spPr bwMode="auto">
            <a:xfrm>
              <a:off x="3937" y="1456"/>
              <a:ext cx="1000" cy="40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24" name="Rectangle 348"/>
            <p:cNvSpPr>
              <a:spLocks noChangeArrowheads="1"/>
            </p:cNvSpPr>
            <p:nvPr/>
          </p:nvSpPr>
          <p:spPr bwMode="auto">
            <a:xfrm>
              <a:off x="1600" y="1456"/>
              <a:ext cx="1000" cy="40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25" name="Rectangle 349"/>
            <p:cNvSpPr>
              <a:spLocks noChangeArrowheads="1"/>
            </p:cNvSpPr>
            <p:nvPr/>
          </p:nvSpPr>
          <p:spPr bwMode="auto">
            <a:xfrm>
              <a:off x="1600" y="3160"/>
              <a:ext cx="1000" cy="40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26" name="Rectangle 350"/>
            <p:cNvSpPr>
              <a:spLocks noChangeArrowheads="1"/>
            </p:cNvSpPr>
            <p:nvPr/>
          </p:nvSpPr>
          <p:spPr bwMode="auto">
            <a:xfrm>
              <a:off x="1600" y="2296"/>
              <a:ext cx="1000" cy="40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30" name="Freeform 354"/>
            <p:cNvSpPr>
              <a:spLocks/>
            </p:cNvSpPr>
            <p:nvPr/>
          </p:nvSpPr>
          <p:spPr bwMode="auto">
            <a:xfrm>
              <a:off x="4385" y="2200"/>
              <a:ext cx="32" cy="40"/>
            </a:xfrm>
            <a:custGeom>
              <a:avLst/>
              <a:gdLst>
                <a:gd name="T0" fmla="*/ 16 w 32"/>
                <a:gd name="T1" fmla="*/ 0 h 40"/>
                <a:gd name="T2" fmla="*/ 32 w 32"/>
                <a:gd name="T3" fmla="*/ 0 h 40"/>
                <a:gd name="T4" fmla="*/ 32 w 32"/>
                <a:gd name="T5" fmla="*/ 0 h 40"/>
                <a:gd name="T6" fmla="*/ 32 w 32"/>
                <a:gd name="T7" fmla="*/ 0 h 40"/>
                <a:gd name="T8" fmla="*/ 16 w 32"/>
                <a:gd name="T9" fmla="*/ 40 h 40"/>
                <a:gd name="T10" fmla="*/ 8 w 32"/>
                <a:gd name="T11" fmla="*/ 40 h 40"/>
                <a:gd name="T12" fmla="*/ 8 w 32"/>
                <a:gd name="T13" fmla="*/ 40 h 40"/>
                <a:gd name="T14" fmla="*/ 0 w 32"/>
                <a:gd name="T15" fmla="*/ 0 h 40"/>
                <a:gd name="T16" fmla="*/ 0 w 32"/>
                <a:gd name="T17" fmla="*/ 0 h 40"/>
                <a:gd name="T18" fmla="*/ 8 w 32"/>
                <a:gd name="T19" fmla="*/ 0 h 40"/>
                <a:gd name="T20" fmla="*/ 8 w 32"/>
                <a:gd name="T21" fmla="*/ 0 h 40"/>
                <a:gd name="T22" fmla="*/ 16 w 32"/>
                <a:gd name="T23" fmla="*/ 40 h 40"/>
                <a:gd name="T24" fmla="*/ 8 w 32"/>
                <a:gd name="T25" fmla="*/ 40 h 40"/>
                <a:gd name="T26" fmla="*/ 8 w 32"/>
                <a:gd name="T27" fmla="*/ 40 h 40"/>
                <a:gd name="T28" fmla="*/ 24 w 32"/>
                <a:gd name="T29" fmla="*/ 0 h 40"/>
                <a:gd name="T30" fmla="*/ 32 w 32"/>
                <a:gd name="T31" fmla="*/ 0 h 40"/>
                <a:gd name="T32" fmla="*/ 32 w 32"/>
                <a:gd name="T33" fmla="*/ 8 h 40"/>
                <a:gd name="T34" fmla="*/ 16 w 32"/>
                <a:gd name="T35" fmla="*/ 8 h 40"/>
                <a:gd name="T36" fmla="*/ 16 w 32"/>
                <a:gd name="T3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40">
                  <a:moveTo>
                    <a:pt x="16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16" y="4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6" y="4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16" y="8"/>
                  </a:lnTo>
                  <a:lnTo>
                    <a:pt x="16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31" name="Freeform 355"/>
            <p:cNvSpPr>
              <a:spLocks/>
            </p:cNvSpPr>
            <p:nvPr/>
          </p:nvSpPr>
          <p:spPr bwMode="auto">
            <a:xfrm>
              <a:off x="4393" y="2200"/>
              <a:ext cx="8" cy="8"/>
            </a:xfrm>
            <a:custGeom>
              <a:avLst/>
              <a:gdLst>
                <a:gd name="T0" fmla="*/ 0 w 8"/>
                <a:gd name="T1" fmla="*/ 0 h 8"/>
                <a:gd name="T2" fmla="*/ 8 w 8"/>
                <a:gd name="T3" fmla="*/ 0 h 8"/>
                <a:gd name="T4" fmla="*/ 8 w 8"/>
                <a:gd name="T5" fmla="*/ 8 h 8"/>
                <a:gd name="T6" fmla="*/ 8 w 8"/>
                <a:gd name="T7" fmla="*/ 8 h 8"/>
                <a:gd name="T8" fmla="*/ 8 w 8"/>
                <a:gd name="T9" fmla="*/ 8 h 8"/>
                <a:gd name="T10" fmla="*/ 0 w 8"/>
                <a:gd name="T11" fmla="*/ 8 h 8"/>
                <a:gd name="T12" fmla="*/ 0 w 8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32" name="Freeform 356"/>
            <p:cNvSpPr>
              <a:spLocks/>
            </p:cNvSpPr>
            <p:nvPr/>
          </p:nvSpPr>
          <p:spPr bwMode="auto">
            <a:xfrm>
              <a:off x="4393" y="2200"/>
              <a:ext cx="24" cy="40"/>
            </a:xfrm>
            <a:custGeom>
              <a:avLst/>
              <a:gdLst>
                <a:gd name="T0" fmla="*/ 8 w 24"/>
                <a:gd name="T1" fmla="*/ 0 h 40"/>
                <a:gd name="T2" fmla="*/ 24 w 24"/>
                <a:gd name="T3" fmla="*/ 0 h 40"/>
                <a:gd name="T4" fmla="*/ 8 w 24"/>
                <a:gd name="T5" fmla="*/ 40 h 40"/>
                <a:gd name="T6" fmla="*/ 0 w 24"/>
                <a:gd name="T7" fmla="*/ 0 h 40"/>
                <a:gd name="T8" fmla="*/ 8 w 24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0">
                  <a:moveTo>
                    <a:pt x="8" y="0"/>
                  </a:moveTo>
                  <a:lnTo>
                    <a:pt x="24" y="0"/>
                  </a:lnTo>
                  <a:lnTo>
                    <a:pt x="8" y="4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33" name="Rectangle 357"/>
            <p:cNvSpPr>
              <a:spLocks noChangeArrowheads="1"/>
            </p:cNvSpPr>
            <p:nvPr/>
          </p:nvSpPr>
          <p:spPr bwMode="auto">
            <a:xfrm>
              <a:off x="4401" y="2192"/>
              <a:ext cx="8" cy="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34" name="Rectangle 358"/>
            <p:cNvSpPr>
              <a:spLocks noChangeArrowheads="1"/>
            </p:cNvSpPr>
            <p:nvPr/>
          </p:nvSpPr>
          <p:spPr bwMode="auto">
            <a:xfrm>
              <a:off x="4401" y="1824"/>
              <a:ext cx="8" cy="368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35" name="Freeform 359"/>
            <p:cNvSpPr>
              <a:spLocks/>
            </p:cNvSpPr>
            <p:nvPr/>
          </p:nvSpPr>
          <p:spPr bwMode="auto">
            <a:xfrm>
              <a:off x="4385" y="3064"/>
              <a:ext cx="32" cy="48"/>
            </a:xfrm>
            <a:custGeom>
              <a:avLst/>
              <a:gdLst>
                <a:gd name="T0" fmla="*/ 16 w 32"/>
                <a:gd name="T1" fmla="*/ 0 h 48"/>
                <a:gd name="T2" fmla="*/ 32 w 32"/>
                <a:gd name="T3" fmla="*/ 0 h 48"/>
                <a:gd name="T4" fmla="*/ 32 w 32"/>
                <a:gd name="T5" fmla="*/ 0 h 48"/>
                <a:gd name="T6" fmla="*/ 32 w 32"/>
                <a:gd name="T7" fmla="*/ 0 h 48"/>
                <a:gd name="T8" fmla="*/ 16 w 32"/>
                <a:gd name="T9" fmla="*/ 48 h 48"/>
                <a:gd name="T10" fmla="*/ 8 w 32"/>
                <a:gd name="T11" fmla="*/ 48 h 48"/>
                <a:gd name="T12" fmla="*/ 8 w 32"/>
                <a:gd name="T13" fmla="*/ 48 h 48"/>
                <a:gd name="T14" fmla="*/ 0 w 32"/>
                <a:gd name="T15" fmla="*/ 0 h 48"/>
                <a:gd name="T16" fmla="*/ 0 w 32"/>
                <a:gd name="T17" fmla="*/ 0 h 48"/>
                <a:gd name="T18" fmla="*/ 8 w 32"/>
                <a:gd name="T19" fmla="*/ 0 h 48"/>
                <a:gd name="T20" fmla="*/ 8 w 32"/>
                <a:gd name="T21" fmla="*/ 0 h 48"/>
                <a:gd name="T22" fmla="*/ 16 w 32"/>
                <a:gd name="T23" fmla="*/ 48 h 48"/>
                <a:gd name="T24" fmla="*/ 16 w 32"/>
                <a:gd name="T25" fmla="*/ 48 h 48"/>
                <a:gd name="T26" fmla="*/ 8 w 32"/>
                <a:gd name="T27" fmla="*/ 48 h 48"/>
                <a:gd name="T28" fmla="*/ 24 w 32"/>
                <a:gd name="T29" fmla="*/ 0 h 48"/>
                <a:gd name="T30" fmla="*/ 32 w 32"/>
                <a:gd name="T31" fmla="*/ 0 h 48"/>
                <a:gd name="T32" fmla="*/ 32 w 32"/>
                <a:gd name="T33" fmla="*/ 8 h 48"/>
                <a:gd name="T34" fmla="*/ 16 w 32"/>
                <a:gd name="T35" fmla="*/ 8 h 48"/>
                <a:gd name="T36" fmla="*/ 16 w 32"/>
                <a:gd name="T3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48">
                  <a:moveTo>
                    <a:pt x="16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16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8" y="48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16" y="8"/>
                  </a:lnTo>
                  <a:lnTo>
                    <a:pt x="16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36" name="Freeform 360"/>
            <p:cNvSpPr>
              <a:spLocks/>
            </p:cNvSpPr>
            <p:nvPr/>
          </p:nvSpPr>
          <p:spPr bwMode="auto">
            <a:xfrm>
              <a:off x="4393" y="3064"/>
              <a:ext cx="8" cy="8"/>
            </a:xfrm>
            <a:custGeom>
              <a:avLst/>
              <a:gdLst>
                <a:gd name="T0" fmla="*/ 0 w 8"/>
                <a:gd name="T1" fmla="*/ 0 h 8"/>
                <a:gd name="T2" fmla="*/ 8 w 8"/>
                <a:gd name="T3" fmla="*/ 0 h 8"/>
                <a:gd name="T4" fmla="*/ 8 w 8"/>
                <a:gd name="T5" fmla="*/ 8 h 8"/>
                <a:gd name="T6" fmla="*/ 8 w 8"/>
                <a:gd name="T7" fmla="*/ 8 h 8"/>
                <a:gd name="T8" fmla="*/ 8 w 8"/>
                <a:gd name="T9" fmla="*/ 8 h 8"/>
                <a:gd name="T10" fmla="*/ 0 w 8"/>
                <a:gd name="T11" fmla="*/ 8 h 8"/>
                <a:gd name="T12" fmla="*/ 0 w 8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37" name="Freeform 361"/>
            <p:cNvSpPr>
              <a:spLocks/>
            </p:cNvSpPr>
            <p:nvPr/>
          </p:nvSpPr>
          <p:spPr bwMode="auto">
            <a:xfrm>
              <a:off x="4393" y="3064"/>
              <a:ext cx="24" cy="48"/>
            </a:xfrm>
            <a:custGeom>
              <a:avLst/>
              <a:gdLst>
                <a:gd name="T0" fmla="*/ 8 w 24"/>
                <a:gd name="T1" fmla="*/ 0 h 48"/>
                <a:gd name="T2" fmla="*/ 24 w 24"/>
                <a:gd name="T3" fmla="*/ 0 h 48"/>
                <a:gd name="T4" fmla="*/ 8 w 24"/>
                <a:gd name="T5" fmla="*/ 48 h 48"/>
                <a:gd name="T6" fmla="*/ 0 w 24"/>
                <a:gd name="T7" fmla="*/ 0 h 48"/>
                <a:gd name="T8" fmla="*/ 8 w 24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8">
                  <a:moveTo>
                    <a:pt x="8" y="0"/>
                  </a:moveTo>
                  <a:lnTo>
                    <a:pt x="24" y="0"/>
                  </a:lnTo>
                  <a:lnTo>
                    <a:pt x="8" y="48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38" name="Rectangle 362"/>
            <p:cNvSpPr>
              <a:spLocks noChangeArrowheads="1"/>
            </p:cNvSpPr>
            <p:nvPr/>
          </p:nvSpPr>
          <p:spPr bwMode="auto">
            <a:xfrm>
              <a:off x="4401" y="2688"/>
              <a:ext cx="8" cy="37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39" name="Freeform 363"/>
            <p:cNvSpPr>
              <a:spLocks/>
            </p:cNvSpPr>
            <p:nvPr/>
          </p:nvSpPr>
          <p:spPr bwMode="auto">
            <a:xfrm>
              <a:off x="2056" y="2680"/>
              <a:ext cx="32" cy="64"/>
            </a:xfrm>
            <a:custGeom>
              <a:avLst/>
              <a:gdLst>
                <a:gd name="T0" fmla="*/ 8 w 32"/>
                <a:gd name="T1" fmla="*/ 64 h 64"/>
                <a:gd name="T2" fmla="*/ 0 w 32"/>
                <a:gd name="T3" fmla="*/ 64 h 64"/>
                <a:gd name="T4" fmla="*/ 0 w 32"/>
                <a:gd name="T5" fmla="*/ 64 h 64"/>
                <a:gd name="T6" fmla="*/ 0 w 32"/>
                <a:gd name="T7" fmla="*/ 64 h 64"/>
                <a:gd name="T8" fmla="*/ 8 w 32"/>
                <a:gd name="T9" fmla="*/ 24 h 64"/>
                <a:gd name="T10" fmla="*/ 8 w 32"/>
                <a:gd name="T11" fmla="*/ 0 h 64"/>
                <a:gd name="T12" fmla="*/ 16 w 32"/>
                <a:gd name="T13" fmla="*/ 24 h 64"/>
                <a:gd name="T14" fmla="*/ 32 w 32"/>
                <a:gd name="T15" fmla="*/ 64 h 64"/>
                <a:gd name="T16" fmla="*/ 32 w 32"/>
                <a:gd name="T17" fmla="*/ 64 h 64"/>
                <a:gd name="T18" fmla="*/ 24 w 32"/>
                <a:gd name="T19" fmla="*/ 64 h 64"/>
                <a:gd name="T20" fmla="*/ 24 w 32"/>
                <a:gd name="T21" fmla="*/ 64 h 64"/>
                <a:gd name="T22" fmla="*/ 8 w 32"/>
                <a:gd name="T23" fmla="*/ 24 h 64"/>
                <a:gd name="T24" fmla="*/ 16 w 32"/>
                <a:gd name="T25" fmla="*/ 24 h 64"/>
                <a:gd name="T26" fmla="*/ 16 w 32"/>
                <a:gd name="T27" fmla="*/ 24 h 64"/>
                <a:gd name="T28" fmla="*/ 8 w 32"/>
                <a:gd name="T29" fmla="*/ 64 h 64"/>
                <a:gd name="T30" fmla="*/ 0 w 32"/>
                <a:gd name="T31" fmla="*/ 64 h 64"/>
                <a:gd name="T32" fmla="*/ 0 w 32"/>
                <a:gd name="T33" fmla="*/ 56 h 64"/>
                <a:gd name="T34" fmla="*/ 8 w 32"/>
                <a:gd name="T35" fmla="*/ 56 h 64"/>
                <a:gd name="T36" fmla="*/ 8 w 32"/>
                <a:gd name="T3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64">
                  <a:moveTo>
                    <a:pt x="8" y="64"/>
                  </a:moveTo>
                  <a:lnTo>
                    <a:pt x="0" y="64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8" y="24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4" y="64"/>
                  </a:lnTo>
                  <a:lnTo>
                    <a:pt x="24" y="64"/>
                  </a:lnTo>
                  <a:lnTo>
                    <a:pt x="8" y="24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56"/>
                  </a:lnTo>
                  <a:lnTo>
                    <a:pt x="8" y="56"/>
                  </a:lnTo>
                  <a:lnTo>
                    <a:pt x="8" y="64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40" name="Freeform 364"/>
            <p:cNvSpPr>
              <a:spLocks/>
            </p:cNvSpPr>
            <p:nvPr/>
          </p:nvSpPr>
          <p:spPr bwMode="auto">
            <a:xfrm>
              <a:off x="2064" y="2736"/>
              <a:ext cx="16" cy="8"/>
            </a:xfrm>
            <a:custGeom>
              <a:avLst/>
              <a:gdLst>
                <a:gd name="T0" fmla="*/ 16 w 16"/>
                <a:gd name="T1" fmla="*/ 8 h 8"/>
                <a:gd name="T2" fmla="*/ 0 w 16"/>
                <a:gd name="T3" fmla="*/ 8 h 8"/>
                <a:gd name="T4" fmla="*/ 0 w 16"/>
                <a:gd name="T5" fmla="*/ 0 h 8"/>
                <a:gd name="T6" fmla="*/ 0 w 16"/>
                <a:gd name="T7" fmla="*/ 0 h 8"/>
                <a:gd name="T8" fmla="*/ 0 w 16"/>
                <a:gd name="T9" fmla="*/ 0 h 8"/>
                <a:gd name="T10" fmla="*/ 16 w 16"/>
                <a:gd name="T11" fmla="*/ 0 h 8"/>
                <a:gd name="T12" fmla="*/ 16 w 1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16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41" name="Freeform 365"/>
            <p:cNvSpPr>
              <a:spLocks/>
            </p:cNvSpPr>
            <p:nvPr/>
          </p:nvSpPr>
          <p:spPr bwMode="auto">
            <a:xfrm>
              <a:off x="2056" y="2704"/>
              <a:ext cx="24" cy="40"/>
            </a:xfrm>
            <a:custGeom>
              <a:avLst/>
              <a:gdLst>
                <a:gd name="T0" fmla="*/ 8 w 24"/>
                <a:gd name="T1" fmla="*/ 40 h 40"/>
                <a:gd name="T2" fmla="*/ 0 w 24"/>
                <a:gd name="T3" fmla="*/ 40 h 40"/>
                <a:gd name="T4" fmla="*/ 8 w 24"/>
                <a:gd name="T5" fmla="*/ 0 h 40"/>
                <a:gd name="T6" fmla="*/ 24 w 24"/>
                <a:gd name="T7" fmla="*/ 40 h 40"/>
                <a:gd name="T8" fmla="*/ 8 w 24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0">
                  <a:moveTo>
                    <a:pt x="8" y="40"/>
                  </a:moveTo>
                  <a:lnTo>
                    <a:pt x="0" y="40"/>
                  </a:lnTo>
                  <a:lnTo>
                    <a:pt x="8" y="0"/>
                  </a:lnTo>
                  <a:lnTo>
                    <a:pt x="24" y="40"/>
                  </a:lnTo>
                  <a:lnTo>
                    <a:pt x="8" y="4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42" name="Rectangle 366"/>
            <p:cNvSpPr>
              <a:spLocks noChangeArrowheads="1"/>
            </p:cNvSpPr>
            <p:nvPr/>
          </p:nvSpPr>
          <p:spPr bwMode="auto">
            <a:xfrm>
              <a:off x="2064" y="2752"/>
              <a:ext cx="8" cy="408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43" name="Freeform 367"/>
            <p:cNvSpPr>
              <a:spLocks/>
            </p:cNvSpPr>
            <p:nvPr/>
          </p:nvSpPr>
          <p:spPr bwMode="auto">
            <a:xfrm>
              <a:off x="2056" y="1832"/>
              <a:ext cx="32" cy="48"/>
            </a:xfrm>
            <a:custGeom>
              <a:avLst/>
              <a:gdLst>
                <a:gd name="T0" fmla="*/ 8 w 32"/>
                <a:gd name="T1" fmla="*/ 48 h 48"/>
                <a:gd name="T2" fmla="*/ 0 w 32"/>
                <a:gd name="T3" fmla="*/ 48 h 48"/>
                <a:gd name="T4" fmla="*/ 0 w 32"/>
                <a:gd name="T5" fmla="*/ 48 h 48"/>
                <a:gd name="T6" fmla="*/ 0 w 32"/>
                <a:gd name="T7" fmla="*/ 48 h 48"/>
                <a:gd name="T8" fmla="*/ 8 w 32"/>
                <a:gd name="T9" fmla="*/ 0 h 48"/>
                <a:gd name="T10" fmla="*/ 16 w 32"/>
                <a:gd name="T11" fmla="*/ 0 h 48"/>
                <a:gd name="T12" fmla="*/ 16 w 32"/>
                <a:gd name="T13" fmla="*/ 0 h 48"/>
                <a:gd name="T14" fmla="*/ 32 w 32"/>
                <a:gd name="T15" fmla="*/ 48 h 48"/>
                <a:gd name="T16" fmla="*/ 32 w 32"/>
                <a:gd name="T17" fmla="*/ 48 h 48"/>
                <a:gd name="T18" fmla="*/ 24 w 32"/>
                <a:gd name="T19" fmla="*/ 48 h 48"/>
                <a:gd name="T20" fmla="*/ 24 w 32"/>
                <a:gd name="T21" fmla="*/ 48 h 48"/>
                <a:gd name="T22" fmla="*/ 8 w 32"/>
                <a:gd name="T23" fmla="*/ 0 h 48"/>
                <a:gd name="T24" fmla="*/ 8 w 32"/>
                <a:gd name="T25" fmla="*/ 0 h 48"/>
                <a:gd name="T26" fmla="*/ 16 w 32"/>
                <a:gd name="T27" fmla="*/ 0 h 48"/>
                <a:gd name="T28" fmla="*/ 8 w 32"/>
                <a:gd name="T29" fmla="*/ 48 h 48"/>
                <a:gd name="T30" fmla="*/ 0 w 32"/>
                <a:gd name="T31" fmla="*/ 48 h 48"/>
                <a:gd name="T32" fmla="*/ 0 w 32"/>
                <a:gd name="T33" fmla="*/ 40 h 48"/>
                <a:gd name="T34" fmla="*/ 8 w 32"/>
                <a:gd name="T35" fmla="*/ 40 h 48"/>
                <a:gd name="T36" fmla="*/ 8 w 32"/>
                <a:gd name="T3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48">
                  <a:moveTo>
                    <a:pt x="8" y="48"/>
                  </a:move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8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8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8" y="48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4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44" name="Freeform 368"/>
            <p:cNvSpPr>
              <a:spLocks/>
            </p:cNvSpPr>
            <p:nvPr/>
          </p:nvSpPr>
          <p:spPr bwMode="auto">
            <a:xfrm>
              <a:off x="2064" y="1872"/>
              <a:ext cx="16" cy="8"/>
            </a:xfrm>
            <a:custGeom>
              <a:avLst/>
              <a:gdLst>
                <a:gd name="T0" fmla="*/ 16 w 16"/>
                <a:gd name="T1" fmla="*/ 8 h 8"/>
                <a:gd name="T2" fmla="*/ 0 w 16"/>
                <a:gd name="T3" fmla="*/ 8 h 8"/>
                <a:gd name="T4" fmla="*/ 0 w 16"/>
                <a:gd name="T5" fmla="*/ 0 h 8"/>
                <a:gd name="T6" fmla="*/ 0 w 16"/>
                <a:gd name="T7" fmla="*/ 0 h 8"/>
                <a:gd name="T8" fmla="*/ 0 w 16"/>
                <a:gd name="T9" fmla="*/ 0 h 8"/>
                <a:gd name="T10" fmla="*/ 16 w 16"/>
                <a:gd name="T11" fmla="*/ 0 h 8"/>
                <a:gd name="T12" fmla="*/ 16 w 1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16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45" name="Freeform 369"/>
            <p:cNvSpPr>
              <a:spLocks/>
            </p:cNvSpPr>
            <p:nvPr/>
          </p:nvSpPr>
          <p:spPr bwMode="auto">
            <a:xfrm>
              <a:off x="2056" y="1832"/>
              <a:ext cx="24" cy="48"/>
            </a:xfrm>
            <a:custGeom>
              <a:avLst/>
              <a:gdLst>
                <a:gd name="T0" fmla="*/ 8 w 24"/>
                <a:gd name="T1" fmla="*/ 48 h 48"/>
                <a:gd name="T2" fmla="*/ 0 w 24"/>
                <a:gd name="T3" fmla="*/ 48 h 48"/>
                <a:gd name="T4" fmla="*/ 8 w 24"/>
                <a:gd name="T5" fmla="*/ 0 h 48"/>
                <a:gd name="T6" fmla="*/ 24 w 24"/>
                <a:gd name="T7" fmla="*/ 48 h 48"/>
                <a:gd name="T8" fmla="*/ 8 w 24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8">
                  <a:moveTo>
                    <a:pt x="8" y="48"/>
                  </a:moveTo>
                  <a:lnTo>
                    <a:pt x="0" y="48"/>
                  </a:lnTo>
                  <a:lnTo>
                    <a:pt x="8" y="0"/>
                  </a:lnTo>
                  <a:lnTo>
                    <a:pt x="24" y="48"/>
                  </a:lnTo>
                  <a:lnTo>
                    <a:pt x="8" y="4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46" name="Rectangle 370"/>
            <p:cNvSpPr>
              <a:spLocks noChangeArrowheads="1"/>
            </p:cNvSpPr>
            <p:nvPr/>
          </p:nvSpPr>
          <p:spPr bwMode="auto">
            <a:xfrm>
              <a:off x="2064" y="2288"/>
              <a:ext cx="8" cy="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47" name="Rectangle 371"/>
            <p:cNvSpPr>
              <a:spLocks noChangeArrowheads="1"/>
            </p:cNvSpPr>
            <p:nvPr/>
          </p:nvSpPr>
          <p:spPr bwMode="auto">
            <a:xfrm>
              <a:off x="2064" y="1880"/>
              <a:ext cx="8" cy="408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48" name="Freeform 372"/>
            <p:cNvSpPr>
              <a:spLocks/>
            </p:cNvSpPr>
            <p:nvPr/>
          </p:nvSpPr>
          <p:spPr bwMode="auto">
            <a:xfrm>
              <a:off x="3657" y="3512"/>
              <a:ext cx="48" cy="48"/>
            </a:xfrm>
            <a:custGeom>
              <a:avLst/>
              <a:gdLst>
                <a:gd name="T0" fmla="*/ 40 w 48"/>
                <a:gd name="T1" fmla="*/ 16 h 48"/>
                <a:gd name="T2" fmla="*/ 48 w 48"/>
                <a:gd name="T3" fmla="*/ 24 h 48"/>
                <a:gd name="T4" fmla="*/ 48 w 48"/>
                <a:gd name="T5" fmla="*/ 24 h 48"/>
                <a:gd name="T6" fmla="*/ 48 w 48"/>
                <a:gd name="T7" fmla="*/ 24 h 48"/>
                <a:gd name="T8" fmla="*/ 8 w 48"/>
                <a:gd name="T9" fmla="*/ 48 h 48"/>
                <a:gd name="T10" fmla="*/ 0 w 48"/>
                <a:gd name="T11" fmla="*/ 40 h 48"/>
                <a:gd name="T12" fmla="*/ 0 w 48"/>
                <a:gd name="T13" fmla="*/ 40 h 48"/>
                <a:gd name="T14" fmla="*/ 24 w 48"/>
                <a:gd name="T15" fmla="*/ 0 h 48"/>
                <a:gd name="T16" fmla="*/ 24 w 48"/>
                <a:gd name="T17" fmla="*/ 0 h 48"/>
                <a:gd name="T18" fmla="*/ 32 w 48"/>
                <a:gd name="T19" fmla="*/ 8 h 48"/>
                <a:gd name="T20" fmla="*/ 32 w 48"/>
                <a:gd name="T21" fmla="*/ 8 h 48"/>
                <a:gd name="T22" fmla="*/ 8 w 48"/>
                <a:gd name="T23" fmla="*/ 48 h 48"/>
                <a:gd name="T24" fmla="*/ 8 w 48"/>
                <a:gd name="T25" fmla="*/ 48 h 48"/>
                <a:gd name="T26" fmla="*/ 0 w 48"/>
                <a:gd name="T27" fmla="*/ 40 h 48"/>
                <a:gd name="T28" fmla="*/ 40 w 48"/>
                <a:gd name="T29" fmla="*/ 16 h 48"/>
                <a:gd name="T30" fmla="*/ 48 w 48"/>
                <a:gd name="T31" fmla="*/ 24 h 48"/>
                <a:gd name="T32" fmla="*/ 40 w 48"/>
                <a:gd name="T33" fmla="*/ 32 h 48"/>
                <a:gd name="T34" fmla="*/ 32 w 48"/>
                <a:gd name="T35" fmla="*/ 24 h 48"/>
                <a:gd name="T36" fmla="*/ 40 w 48"/>
                <a:gd name="T37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48">
                  <a:moveTo>
                    <a:pt x="40" y="16"/>
                  </a:moveTo>
                  <a:lnTo>
                    <a:pt x="48" y="24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40" y="16"/>
                  </a:lnTo>
                  <a:lnTo>
                    <a:pt x="48" y="24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40" y="1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49" name="Freeform 373"/>
            <p:cNvSpPr>
              <a:spLocks/>
            </p:cNvSpPr>
            <p:nvPr/>
          </p:nvSpPr>
          <p:spPr bwMode="auto">
            <a:xfrm>
              <a:off x="3681" y="3520"/>
              <a:ext cx="16" cy="16"/>
            </a:xfrm>
            <a:custGeom>
              <a:avLst/>
              <a:gdLst>
                <a:gd name="T0" fmla="*/ 8 w 16"/>
                <a:gd name="T1" fmla="*/ 0 h 16"/>
                <a:gd name="T2" fmla="*/ 16 w 16"/>
                <a:gd name="T3" fmla="*/ 8 h 16"/>
                <a:gd name="T4" fmla="*/ 8 w 16"/>
                <a:gd name="T5" fmla="*/ 16 h 16"/>
                <a:gd name="T6" fmla="*/ 8 w 16"/>
                <a:gd name="T7" fmla="*/ 16 h 16"/>
                <a:gd name="T8" fmla="*/ 8 w 16"/>
                <a:gd name="T9" fmla="*/ 16 h 16"/>
                <a:gd name="T10" fmla="*/ 0 w 16"/>
                <a:gd name="T11" fmla="*/ 8 h 16"/>
                <a:gd name="T12" fmla="*/ 8 w 16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6">
                  <a:moveTo>
                    <a:pt x="8" y="0"/>
                  </a:moveTo>
                  <a:lnTo>
                    <a:pt x="16" y="8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50" name="Freeform 374"/>
            <p:cNvSpPr>
              <a:spLocks/>
            </p:cNvSpPr>
            <p:nvPr/>
          </p:nvSpPr>
          <p:spPr bwMode="auto">
            <a:xfrm>
              <a:off x="3665" y="3520"/>
              <a:ext cx="40" cy="40"/>
            </a:xfrm>
            <a:custGeom>
              <a:avLst/>
              <a:gdLst>
                <a:gd name="T0" fmla="*/ 32 w 40"/>
                <a:gd name="T1" fmla="*/ 8 h 40"/>
                <a:gd name="T2" fmla="*/ 40 w 40"/>
                <a:gd name="T3" fmla="*/ 16 h 40"/>
                <a:gd name="T4" fmla="*/ 0 w 40"/>
                <a:gd name="T5" fmla="*/ 40 h 40"/>
                <a:gd name="T6" fmla="*/ 24 w 40"/>
                <a:gd name="T7" fmla="*/ 0 h 40"/>
                <a:gd name="T8" fmla="*/ 32 w 40"/>
                <a:gd name="T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32" y="8"/>
                  </a:moveTo>
                  <a:lnTo>
                    <a:pt x="40" y="16"/>
                  </a:lnTo>
                  <a:lnTo>
                    <a:pt x="0" y="40"/>
                  </a:lnTo>
                  <a:lnTo>
                    <a:pt x="24" y="0"/>
                  </a:lnTo>
                  <a:lnTo>
                    <a:pt x="32" y="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51" name="Freeform 375"/>
            <p:cNvSpPr>
              <a:spLocks/>
            </p:cNvSpPr>
            <p:nvPr/>
          </p:nvSpPr>
          <p:spPr bwMode="auto">
            <a:xfrm>
              <a:off x="3905" y="3328"/>
              <a:ext cx="8" cy="8"/>
            </a:xfrm>
            <a:custGeom>
              <a:avLst/>
              <a:gdLst>
                <a:gd name="T0" fmla="*/ 8 w 8"/>
                <a:gd name="T1" fmla="*/ 8 h 8"/>
                <a:gd name="T2" fmla="*/ 8 w 8"/>
                <a:gd name="T3" fmla="*/ 8 h 8"/>
                <a:gd name="T4" fmla="*/ 0 w 8"/>
                <a:gd name="T5" fmla="*/ 0 h 8"/>
                <a:gd name="T6" fmla="*/ 0 w 8"/>
                <a:gd name="T7" fmla="*/ 0 h 8"/>
                <a:gd name="T8" fmla="*/ 8 w 8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52" name="Freeform 376"/>
            <p:cNvSpPr>
              <a:spLocks/>
            </p:cNvSpPr>
            <p:nvPr/>
          </p:nvSpPr>
          <p:spPr bwMode="auto">
            <a:xfrm>
              <a:off x="3697" y="3528"/>
              <a:ext cx="8" cy="8"/>
            </a:xfrm>
            <a:custGeom>
              <a:avLst/>
              <a:gdLst>
                <a:gd name="T0" fmla="*/ 8 w 8"/>
                <a:gd name="T1" fmla="*/ 8 h 8"/>
                <a:gd name="T2" fmla="*/ 8 w 8"/>
                <a:gd name="T3" fmla="*/ 8 h 8"/>
                <a:gd name="T4" fmla="*/ 0 w 8"/>
                <a:gd name="T5" fmla="*/ 0 h 8"/>
                <a:gd name="T6" fmla="*/ 0 w 8"/>
                <a:gd name="T7" fmla="*/ 0 h 8"/>
                <a:gd name="T8" fmla="*/ 8 w 8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53" name="Freeform 377"/>
            <p:cNvSpPr>
              <a:spLocks/>
            </p:cNvSpPr>
            <p:nvPr/>
          </p:nvSpPr>
          <p:spPr bwMode="auto">
            <a:xfrm>
              <a:off x="3697" y="3328"/>
              <a:ext cx="216" cy="208"/>
            </a:xfrm>
            <a:custGeom>
              <a:avLst/>
              <a:gdLst>
                <a:gd name="T0" fmla="*/ 216 w 216"/>
                <a:gd name="T1" fmla="*/ 8 h 208"/>
                <a:gd name="T2" fmla="*/ 208 w 216"/>
                <a:gd name="T3" fmla="*/ 0 h 208"/>
                <a:gd name="T4" fmla="*/ 0 w 216"/>
                <a:gd name="T5" fmla="*/ 200 h 208"/>
                <a:gd name="T6" fmla="*/ 8 w 216"/>
                <a:gd name="T7" fmla="*/ 208 h 208"/>
                <a:gd name="T8" fmla="*/ 216 w 216"/>
                <a:gd name="T9" fmla="*/ 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08">
                  <a:moveTo>
                    <a:pt x="216" y="8"/>
                  </a:moveTo>
                  <a:lnTo>
                    <a:pt x="208" y="0"/>
                  </a:lnTo>
                  <a:lnTo>
                    <a:pt x="0" y="200"/>
                  </a:lnTo>
                  <a:lnTo>
                    <a:pt x="8" y="208"/>
                  </a:lnTo>
                  <a:lnTo>
                    <a:pt x="216" y="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54" name="Freeform 378"/>
            <p:cNvSpPr>
              <a:spLocks/>
            </p:cNvSpPr>
            <p:nvPr/>
          </p:nvSpPr>
          <p:spPr bwMode="auto">
            <a:xfrm>
              <a:off x="2576" y="3328"/>
              <a:ext cx="48" cy="48"/>
            </a:xfrm>
            <a:custGeom>
              <a:avLst/>
              <a:gdLst>
                <a:gd name="T0" fmla="*/ 32 w 48"/>
                <a:gd name="T1" fmla="*/ 40 h 48"/>
                <a:gd name="T2" fmla="*/ 24 w 48"/>
                <a:gd name="T3" fmla="*/ 48 h 48"/>
                <a:gd name="T4" fmla="*/ 24 w 48"/>
                <a:gd name="T5" fmla="*/ 48 h 48"/>
                <a:gd name="T6" fmla="*/ 24 w 48"/>
                <a:gd name="T7" fmla="*/ 48 h 48"/>
                <a:gd name="T8" fmla="*/ 0 w 48"/>
                <a:gd name="T9" fmla="*/ 8 h 48"/>
                <a:gd name="T10" fmla="*/ 8 w 48"/>
                <a:gd name="T11" fmla="*/ 0 h 48"/>
                <a:gd name="T12" fmla="*/ 8 w 48"/>
                <a:gd name="T13" fmla="*/ 0 h 48"/>
                <a:gd name="T14" fmla="*/ 48 w 48"/>
                <a:gd name="T15" fmla="*/ 24 h 48"/>
                <a:gd name="T16" fmla="*/ 48 w 48"/>
                <a:gd name="T17" fmla="*/ 24 h 48"/>
                <a:gd name="T18" fmla="*/ 40 w 48"/>
                <a:gd name="T19" fmla="*/ 32 h 48"/>
                <a:gd name="T20" fmla="*/ 40 w 48"/>
                <a:gd name="T21" fmla="*/ 32 h 48"/>
                <a:gd name="T22" fmla="*/ 0 w 48"/>
                <a:gd name="T23" fmla="*/ 8 h 48"/>
                <a:gd name="T24" fmla="*/ 0 w 48"/>
                <a:gd name="T25" fmla="*/ 8 h 48"/>
                <a:gd name="T26" fmla="*/ 8 w 48"/>
                <a:gd name="T27" fmla="*/ 0 h 48"/>
                <a:gd name="T28" fmla="*/ 32 w 48"/>
                <a:gd name="T29" fmla="*/ 40 h 48"/>
                <a:gd name="T30" fmla="*/ 24 w 48"/>
                <a:gd name="T31" fmla="*/ 48 h 48"/>
                <a:gd name="T32" fmla="*/ 16 w 48"/>
                <a:gd name="T33" fmla="*/ 40 h 48"/>
                <a:gd name="T34" fmla="*/ 24 w 48"/>
                <a:gd name="T35" fmla="*/ 32 h 48"/>
                <a:gd name="T36" fmla="*/ 32 w 48"/>
                <a:gd name="T37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48">
                  <a:moveTo>
                    <a:pt x="32" y="40"/>
                  </a:moveTo>
                  <a:lnTo>
                    <a:pt x="24" y="48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0" y="8"/>
                  </a:lnTo>
                  <a:lnTo>
                    <a:pt x="8" y="0"/>
                  </a:lnTo>
                  <a:lnTo>
                    <a:pt x="8" y="0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0" y="32"/>
                  </a:lnTo>
                  <a:lnTo>
                    <a:pt x="40" y="32"/>
                  </a:ln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32" y="40"/>
                  </a:lnTo>
                  <a:lnTo>
                    <a:pt x="24" y="48"/>
                  </a:lnTo>
                  <a:lnTo>
                    <a:pt x="16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55" name="Freeform 379"/>
            <p:cNvSpPr>
              <a:spLocks/>
            </p:cNvSpPr>
            <p:nvPr/>
          </p:nvSpPr>
          <p:spPr bwMode="auto">
            <a:xfrm>
              <a:off x="2600" y="3352"/>
              <a:ext cx="16" cy="16"/>
            </a:xfrm>
            <a:custGeom>
              <a:avLst/>
              <a:gdLst>
                <a:gd name="T0" fmla="*/ 16 w 16"/>
                <a:gd name="T1" fmla="*/ 8 h 16"/>
                <a:gd name="T2" fmla="*/ 8 w 16"/>
                <a:gd name="T3" fmla="*/ 16 h 16"/>
                <a:gd name="T4" fmla="*/ 0 w 16"/>
                <a:gd name="T5" fmla="*/ 8 h 16"/>
                <a:gd name="T6" fmla="*/ 0 w 16"/>
                <a:gd name="T7" fmla="*/ 8 h 16"/>
                <a:gd name="T8" fmla="*/ 0 w 16"/>
                <a:gd name="T9" fmla="*/ 8 h 16"/>
                <a:gd name="T10" fmla="*/ 8 w 16"/>
                <a:gd name="T11" fmla="*/ 0 h 16"/>
                <a:gd name="T12" fmla="*/ 16 w 1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6">
                  <a:moveTo>
                    <a:pt x="16" y="8"/>
                  </a:moveTo>
                  <a:lnTo>
                    <a:pt x="8" y="1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56" name="Freeform 380"/>
            <p:cNvSpPr>
              <a:spLocks/>
            </p:cNvSpPr>
            <p:nvPr/>
          </p:nvSpPr>
          <p:spPr bwMode="auto">
            <a:xfrm>
              <a:off x="2576" y="3336"/>
              <a:ext cx="40" cy="40"/>
            </a:xfrm>
            <a:custGeom>
              <a:avLst/>
              <a:gdLst>
                <a:gd name="T0" fmla="*/ 32 w 40"/>
                <a:gd name="T1" fmla="*/ 32 h 40"/>
                <a:gd name="T2" fmla="*/ 24 w 40"/>
                <a:gd name="T3" fmla="*/ 40 h 40"/>
                <a:gd name="T4" fmla="*/ 0 w 40"/>
                <a:gd name="T5" fmla="*/ 0 h 40"/>
                <a:gd name="T6" fmla="*/ 40 w 40"/>
                <a:gd name="T7" fmla="*/ 24 h 40"/>
                <a:gd name="T8" fmla="*/ 32 w 40"/>
                <a:gd name="T9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32" y="32"/>
                  </a:moveTo>
                  <a:lnTo>
                    <a:pt x="24" y="40"/>
                  </a:lnTo>
                  <a:lnTo>
                    <a:pt x="0" y="0"/>
                  </a:lnTo>
                  <a:lnTo>
                    <a:pt x="40" y="24"/>
                  </a:lnTo>
                  <a:lnTo>
                    <a:pt x="32" y="32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57" name="Freeform 381"/>
            <p:cNvSpPr>
              <a:spLocks/>
            </p:cNvSpPr>
            <p:nvPr/>
          </p:nvSpPr>
          <p:spPr bwMode="auto">
            <a:xfrm>
              <a:off x="2608" y="3368"/>
              <a:ext cx="8" cy="8"/>
            </a:xfrm>
            <a:custGeom>
              <a:avLst/>
              <a:gdLst>
                <a:gd name="T0" fmla="*/ 8 w 8"/>
                <a:gd name="T1" fmla="*/ 0 h 8"/>
                <a:gd name="T2" fmla="*/ 8 w 8"/>
                <a:gd name="T3" fmla="*/ 0 h 8"/>
                <a:gd name="T4" fmla="*/ 0 w 8"/>
                <a:gd name="T5" fmla="*/ 8 h 8"/>
                <a:gd name="T6" fmla="*/ 0 w 8"/>
                <a:gd name="T7" fmla="*/ 8 h 8"/>
                <a:gd name="T8" fmla="*/ 8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58" name="Freeform 382"/>
            <p:cNvSpPr>
              <a:spLocks/>
            </p:cNvSpPr>
            <p:nvPr/>
          </p:nvSpPr>
          <p:spPr bwMode="auto">
            <a:xfrm>
              <a:off x="2848" y="3608"/>
              <a:ext cx="8" cy="8"/>
            </a:xfrm>
            <a:custGeom>
              <a:avLst/>
              <a:gdLst>
                <a:gd name="T0" fmla="*/ 8 w 8"/>
                <a:gd name="T1" fmla="*/ 0 h 8"/>
                <a:gd name="T2" fmla="*/ 8 w 8"/>
                <a:gd name="T3" fmla="*/ 0 h 8"/>
                <a:gd name="T4" fmla="*/ 0 w 8"/>
                <a:gd name="T5" fmla="*/ 8 h 8"/>
                <a:gd name="T6" fmla="*/ 0 w 8"/>
                <a:gd name="T7" fmla="*/ 8 h 8"/>
                <a:gd name="T8" fmla="*/ 8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59" name="Freeform 383"/>
            <p:cNvSpPr>
              <a:spLocks/>
            </p:cNvSpPr>
            <p:nvPr/>
          </p:nvSpPr>
          <p:spPr bwMode="auto">
            <a:xfrm>
              <a:off x="2608" y="3368"/>
              <a:ext cx="248" cy="248"/>
            </a:xfrm>
            <a:custGeom>
              <a:avLst/>
              <a:gdLst>
                <a:gd name="T0" fmla="*/ 8 w 248"/>
                <a:gd name="T1" fmla="*/ 0 h 248"/>
                <a:gd name="T2" fmla="*/ 0 w 248"/>
                <a:gd name="T3" fmla="*/ 8 h 248"/>
                <a:gd name="T4" fmla="*/ 240 w 248"/>
                <a:gd name="T5" fmla="*/ 248 h 248"/>
                <a:gd name="T6" fmla="*/ 248 w 248"/>
                <a:gd name="T7" fmla="*/ 240 h 248"/>
                <a:gd name="T8" fmla="*/ 8 w 248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48">
                  <a:moveTo>
                    <a:pt x="8" y="0"/>
                  </a:moveTo>
                  <a:lnTo>
                    <a:pt x="0" y="8"/>
                  </a:lnTo>
                  <a:lnTo>
                    <a:pt x="240" y="248"/>
                  </a:lnTo>
                  <a:lnTo>
                    <a:pt x="248" y="240"/>
                  </a:lnTo>
                  <a:lnTo>
                    <a:pt x="8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60" name="Rectangle 384"/>
            <p:cNvSpPr>
              <a:spLocks noChangeArrowheads="1"/>
            </p:cNvSpPr>
            <p:nvPr/>
          </p:nvSpPr>
          <p:spPr bwMode="auto">
            <a:xfrm>
              <a:off x="3905" y="3128"/>
              <a:ext cx="1000" cy="400"/>
            </a:xfrm>
            <a:prstGeom prst="rect">
              <a:avLst/>
            </a:prstGeom>
            <a:solidFill>
              <a:srgbClr val="618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61" name="Rectangle 385"/>
            <p:cNvSpPr>
              <a:spLocks noChangeArrowheads="1"/>
            </p:cNvSpPr>
            <p:nvPr/>
          </p:nvSpPr>
          <p:spPr bwMode="auto">
            <a:xfrm>
              <a:off x="3919" y="2261"/>
              <a:ext cx="1000" cy="392"/>
            </a:xfrm>
            <a:prstGeom prst="rect">
              <a:avLst/>
            </a:prstGeom>
            <a:solidFill>
              <a:srgbClr val="A2C1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62" name="Rectangle 386"/>
            <p:cNvSpPr>
              <a:spLocks noChangeArrowheads="1"/>
            </p:cNvSpPr>
            <p:nvPr/>
          </p:nvSpPr>
          <p:spPr bwMode="auto">
            <a:xfrm>
              <a:off x="3905" y="1424"/>
              <a:ext cx="1000" cy="4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63" name="Rectangle 387"/>
            <p:cNvSpPr>
              <a:spLocks noChangeArrowheads="1"/>
            </p:cNvSpPr>
            <p:nvPr/>
          </p:nvSpPr>
          <p:spPr bwMode="auto">
            <a:xfrm>
              <a:off x="1560" y="1424"/>
              <a:ext cx="1008" cy="40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64" name="Rectangle 388"/>
            <p:cNvSpPr>
              <a:spLocks noChangeArrowheads="1"/>
            </p:cNvSpPr>
            <p:nvPr/>
          </p:nvSpPr>
          <p:spPr bwMode="auto">
            <a:xfrm>
              <a:off x="1560" y="3128"/>
              <a:ext cx="1008" cy="400"/>
            </a:xfrm>
            <a:prstGeom prst="rect">
              <a:avLst/>
            </a:prstGeom>
            <a:solidFill>
              <a:srgbClr val="E5C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65" name="Rectangle 389"/>
            <p:cNvSpPr>
              <a:spLocks noChangeArrowheads="1"/>
            </p:cNvSpPr>
            <p:nvPr/>
          </p:nvSpPr>
          <p:spPr bwMode="auto">
            <a:xfrm>
              <a:off x="1560" y="2264"/>
              <a:ext cx="1008" cy="39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66" name="Rectangle 390"/>
            <p:cNvSpPr>
              <a:spLocks noChangeArrowheads="1"/>
            </p:cNvSpPr>
            <p:nvPr/>
          </p:nvSpPr>
          <p:spPr bwMode="auto">
            <a:xfrm>
              <a:off x="1560" y="2856"/>
              <a:ext cx="1008" cy="104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67" name="Rectangle 391"/>
            <p:cNvSpPr>
              <a:spLocks noChangeArrowheads="1"/>
            </p:cNvSpPr>
            <p:nvPr/>
          </p:nvSpPr>
          <p:spPr bwMode="auto">
            <a:xfrm>
              <a:off x="1757" y="2824"/>
              <a:ext cx="59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i="0" dirty="0">
                  <a:solidFill>
                    <a:srgbClr val="000000"/>
                  </a:solidFill>
                  <a:effectLst/>
                  <a:latin typeface="Times"/>
                </a:rPr>
                <a:t>Raw data</a:t>
              </a:r>
              <a:endPara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3369" name="Rectangle 393"/>
            <p:cNvSpPr>
              <a:spLocks noChangeArrowheads="1"/>
            </p:cNvSpPr>
            <p:nvPr/>
          </p:nvSpPr>
          <p:spPr bwMode="auto">
            <a:xfrm>
              <a:off x="2867" y="2264"/>
              <a:ext cx="762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dirty="0">
                  <a:solidFill>
                    <a:srgbClr val="000000"/>
                  </a:solidFill>
                  <a:effectLst/>
                  <a:latin typeface="Times"/>
                </a:rPr>
                <a:t>Local Map</a:t>
              </a:r>
              <a:endPara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3370" name="Rectangle 394"/>
            <p:cNvSpPr>
              <a:spLocks noChangeArrowheads="1"/>
            </p:cNvSpPr>
            <p:nvPr/>
          </p:nvSpPr>
          <p:spPr bwMode="auto">
            <a:xfrm>
              <a:off x="2985" y="1400"/>
              <a:ext cx="673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0" dirty="0">
                  <a:solidFill>
                    <a:srgbClr val="000000"/>
                  </a:solidFill>
                  <a:effectLst/>
                  <a:latin typeface="Times"/>
                </a:rPr>
                <a:t>"</a:t>
              </a:r>
              <a:r>
                <a:rPr lang="en-US" sz="2000" i="0" dirty="0">
                  <a:solidFill>
                    <a:srgbClr val="000000"/>
                  </a:solidFill>
                  <a:effectLst/>
                  <a:latin typeface="Times"/>
                </a:rPr>
                <a:t>Position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Times"/>
                </a:rPr>
                <a:t>"</a:t>
              </a:r>
              <a:endParaRPr lang="en-US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3371" name="Rectangle 395"/>
            <p:cNvSpPr>
              <a:spLocks noChangeArrowheads="1"/>
            </p:cNvSpPr>
            <p:nvPr/>
          </p:nvSpPr>
          <p:spPr bwMode="auto">
            <a:xfrm>
              <a:off x="2894" y="1659"/>
              <a:ext cx="840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dirty="0">
                  <a:solidFill>
                    <a:srgbClr val="000000"/>
                  </a:solidFill>
                  <a:effectLst/>
                  <a:latin typeface="Times"/>
                </a:rPr>
                <a:t>Global Map</a:t>
              </a:r>
              <a:endPara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3372" name="Rectangle 396"/>
            <p:cNvSpPr>
              <a:spLocks noChangeArrowheads="1"/>
            </p:cNvSpPr>
            <p:nvPr/>
          </p:nvSpPr>
          <p:spPr bwMode="auto">
            <a:xfrm>
              <a:off x="4036" y="2806"/>
              <a:ext cx="718" cy="1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i="0" dirty="0" smtClean="0">
                  <a:solidFill>
                    <a:srgbClr val="000000"/>
                  </a:solidFill>
                  <a:effectLst/>
                  <a:latin typeface="Times"/>
                </a:rPr>
                <a:t>Commands</a:t>
              </a:r>
              <a:endPara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3373" name="Rectangle 397"/>
            <p:cNvSpPr>
              <a:spLocks noChangeArrowheads="1"/>
            </p:cNvSpPr>
            <p:nvPr/>
          </p:nvSpPr>
          <p:spPr bwMode="auto">
            <a:xfrm>
              <a:off x="1806" y="3232"/>
              <a:ext cx="5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dirty="0">
                  <a:solidFill>
                    <a:srgbClr val="000000"/>
                  </a:solidFill>
                  <a:effectLst/>
                  <a:latin typeface="Times"/>
                </a:rPr>
                <a:t>Sensing</a:t>
              </a:r>
              <a:endPara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3374" name="Rectangle 398"/>
            <p:cNvSpPr>
              <a:spLocks noChangeArrowheads="1"/>
            </p:cNvSpPr>
            <p:nvPr/>
          </p:nvSpPr>
          <p:spPr bwMode="auto">
            <a:xfrm>
              <a:off x="4180" y="3232"/>
              <a:ext cx="47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dirty="0">
                  <a:solidFill>
                    <a:srgbClr val="000000"/>
                  </a:solidFill>
                  <a:effectLst/>
                  <a:latin typeface="Times"/>
                </a:rPr>
                <a:t>Acting</a:t>
              </a:r>
              <a:endPara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3375" name="Rectangle 399"/>
            <p:cNvSpPr>
              <a:spLocks noChangeArrowheads="1"/>
            </p:cNvSpPr>
            <p:nvPr/>
          </p:nvSpPr>
          <p:spPr bwMode="auto">
            <a:xfrm>
              <a:off x="1658" y="2296"/>
              <a:ext cx="83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dirty="0">
                  <a:solidFill>
                    <a:srgbClr val="000000"/>
                  </a:solidFill>
                  <a:effectLst/>
                  <a:latin typeface="Times"/>
                </a:rPr>
                <a:t>Information</a:t>
              </a:r>
              <a:endParaRPr lang="en-US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3376" name="Rectangle 400"/>
            <p:cNvSpPr>
              <a:spLocks noChangeArrowheads="1"/>
            </p:cNvSpPr>
            <p:nvPr/>
          </p:nvSpPr>
          <p:spPr bwMode="auto">
            <a:xfrm>
              <a:off x="1708" y="2430"/>
              <a:ext cx="72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dirty="0">
                  <a:solidFill>
                    <a:srgbClr val="000000"/>
                  </a:solidFill>
                  <a:effectLst/>
                  <a:latin typeface="Times"/>
                </a:rPr>
                <a:t>Extraction</a:t>
              </a:r>
              <a:endPara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3377" name="Rectangle 401"/>
            <p:cNvSpPr>
              <a:spLocks noChangeArrowheads="1"/>
            </p:cNvSpPr>
            <p:nvPr/>
          </p:nvSpPr>
          <p:spPr bwMode="auto">
            <a:xfrm>
              <a:off x="4263" y="2296"/>
              <a:ext cx="31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dirty="0">
                  <a:solidFill>
                    <a:srgbClr val="000000"/>
                  </a:solidFill>
                  <a:effectLst/>
                  <a:latin typeface="Times"/>
                </a:rPr>
                <a:t>Path</a:t>
              </a:r>
              <a:endPara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3378" name="Rectangle 402"/>
            <p:cNvSpPr>
              <a:spLocks noChangeArrowheads="1"/>
            </p:cNvSpPr>
            <p:nvPr/>
          </p:nvSpPr>
          <p:spPr bwMode="auto">
            <a:xfrm>
              <a:off x="4066" y="2432"/>
              <a:ext cx="70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dirty="0">
                  <a:solidFill>
                    <a:srgbClr val="000000"/>
                  </a:solidFill>
                  <a:effectLst/>
                  <a:latin typeface="Times"/>
                </a:rPr>
                <a:t>Execution</a:t>
              </a:r>
              <a:endPara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3379" name="Rectangle 403"/>
            <p:cNvSpPr>
              <a:spLocks noChangeArrowheads="1"/>
            </p:cNvSpPr>
            <p:nvPr/>
          </p:nvSpPr>
          <p:spPr bwMode="auto">
            <a:xfrm>
              <a:off x="4087" y="1456"/>
              <a:ext cx="69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dirty="0">
                  <a:solidFill>
                    <a:schemeClr val="bg1"/>
                  </a:solidFill>
                  <a:effectLst/>
                  <a:latin typeface="Times"/>
                </a:rPr>
                <a:t>Cognition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3380" name="Rectangle 404"/>
            <p:cNvSpPr>
              <a:spLocks noChangeArrowheads="1"/>
            </p:cNvSpPr>
            <p:nvPr/>
          </p:nvSpPr>
          <p:spPr bwMode="auto">
            <a:xfrm>
              <a:off x="3919" y="1626"/>
              <a:ext cx="97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000" i="0" dirty="0">
                  <a:solidFill>
                    <a:schemeClr val="bg1"/>
                  </a:solidFill>
                  <a:effectLst/>
                  <a:latin typeface="Times"/>
                </a:rPr>
                <a:t>Path Planning</a:t>
              </a:r>
              <a:endPara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3381" name="Rectangle 405"/>
            <p:cNvSpPr>
              <a:spLocks noChangeArrowheads="1"/>
            </p:cNvSpPr>
            <p:nvPr/>
          </p:nvSpPr>
          <p:spPr bwMode="auto">
            <a:xfrm>
              <a:off x="1392" y="855"/>
              <a:ext cx="83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dirty="0">
                  <a:solidFill>
                    <a:srgbClr val="000000"/>
                  </a:solidFill>
                  <a:effectLst/>
                  <a:latin typeface="Times"/>
                </a:rPr>
                <a:t>Knowledge</a:t>
              </a:r>
              <a:r>
                <a:rPr lang="en-US" sz="1400" i="0" dirty="0">
                  <a:solidFill>
                    <a:srgbClr val="000000"/>
                  </a:solidFill>
                  <a:effectLst/>
                  <a:latin typeface="Times"/>
                </a:rPr>
                <a:t>,</a:t>
              </a:r>
              <a:endParaRPr lang="en-US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3382" name="Rectangle 406"/>
            <p:cNvSpPr>
              <a:spLocks noChangeArrowheads="1"/>
            </p:cNvSpPr>
            <p:nvPr/>
          </p:nvSpPr>
          <p:spPr bwMode="auto">
            <a:xfrm>
              <a:off x="1432" y="992"/>
              <a:ext cx="71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dirty="0">
                  <a:solidFill>
                    <a:srgbClr val="000000"/>
                  </a:solidFill>
                  <a:effectLst/>
                  <a:latin typeface="Times"/>
                </a:rPr>
                <a:t>Data Base</a:t>
              </a:r>
              <a:endPara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3383" name="Freeform 407"/>
            <p:cNvSpPr>
              <a:spLocks/>
            </p:cNvSpPr>
            <p:nvPr/>
          </p:nvSpPr>
          <p:spPr bwMode="auto">
            <a:xfrm>
              <a:off x="1976" y="1336"/>
              <a:ext cx="88" cy="88"/>
            </a:xfrm>
            <a:custGeom>
              <a:avLst/>
              <a:gdLst>
                <a:gd name="T0" fmla="*/ 32 w 88"/>
                <a:gd name="T1" fmla="*/ 16 h 88"/>
                <a:gd name="T2" fmla="*/ 48 w 88"/>
                <a:gd name="T3" fmla="*/ 0 h 88"/>
                <a:gd name="T4" fmla="*/ 48 w 88"/>
                <a:gd name="T5" fmla="*/ 0 h 88"/>
                <a:gd name="T6" fmla="*/ 48 w 88"/>
                <a:gd name="T7" fmla="*/ 0 h 88"/>
                <a:gd name="T8" fmla="*/ 72 w 88"/>
                <a:gd name="T9" fmla="*/ 72 h 88"/>
                <a:gd name="T10" fmla="*/ 88 w 88"/>
                <a:gd name="T11" fmla="*/ 88 h 88"/>
                <a:gd name="T12" fmla="*/ 64 w 88"/>
                <a:gd name="T13" fmla="*/ 80 h 88"/>
                <a:gd name="T14" fmla="*/ 0 w 88"/>
                <a:gd name="T15" fmla="*/ 32 h 88"/>
                <a:gd name="T16" fmla="*/ 0 w 88"/>
                <a:gd name="T17" fmla="*/ 32 h 88"/>
                <a:gd name="T18" fmla="*/ 8 w 88"/>
                <a:gd name="T19" fmla="*/ 24 h 88"/>
                <a:gd name="T20" fmla="*/ 8 w 88"/>
                <a:gd name="T21" fmla="*/ 24 h 88"/>
                <a:gd name="T22" fmla="*/ 72 w 88"/>
                <a:gd name="T23" fmla="*/ 72 h 88"/>
                <a:gd name="T24" fmla="*/ 64 w 88"/>
                <a:gd name="T25" fmla="*/ 80 h 88"/>
                <a:gd name="T26" fmla="*/ 64 w 88"/>
                <a:gd name="T27" fmla="*/ 80 h 88"/>
                <a:gd name="T28" fmla="*/ 40 w 88"/>
                <a:gd name="T29" fmla="*/ 8 h 88"/>
                <a:gd name="T30" fmla="*/ 48 w 88"/>
                <a:gd name="T31" fmla="*/ 0 h 88"/>
                <a:gd name="T32" fmla="*/ 56 w 88"/>
                <a:gd name="T33" fmla="*/ 8 h 88"/>
                <a:gd name="T34" fmla="*/ 40 w 88"/>
                <a:gd name="T35" fmla="*/ 24 h 88"/>
                <a:gd name="T36" fmla="*/ 32 w 88"/>
                <a:gd name="T37" fmla="*/ 1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8" h="88">
                  <a:moveTo>
                    <a:pt x="32" y="16"/>
                  </a:move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72" y="72"/>
                  </a:lnTo>
                  <a:lnTo>
                    <a:pt x="88" y="88"/>
                  </a:lnTo>
                  <a:lnTo>
                    <a:pt x="64" y="8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72" y="72"/>
                  </a:lnTo>
                  <a:lnTo>
                    <a:pt x="64" y="80"/>
                  </a:lnTo>
                  <a:lnTo>
                    <a:pt x="64" y="80"/>
                  </a:lnTo>
                  <a:lnTo>
                    <a:pt x="40" y="8"/>
                  </a:lnTo>
                  <a:lnTo>
                    <a:pt x="48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1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84" name="Freeform 408"/>
            <p:cNvSpPr>
              <a:spLocks/>
            </p:cNvSpPr>
            <p:nvPr/>
          </p:nvSpPr>
          <p:spPr bwMode="auto">
            <a:xfrm>
              <a:off x="1984" y="1352"/>
              <a:ext cx="32" cy="16"/>
            </a:xfrm>
            <a:custGeom>
              <a:avLst/>
              <a:gdLst>
                <a:gd name="T0" fmla="*/ 0 w 32"/>
                <a:gd name="T1" fmla="*/ 8 h 16"/>
                <a:gd name="T2" fmla="*/ 24 w 32"/>
                <a:gd name="T3" fmla="*/ 0 h 16"/>
                <a:gd name="T4" fmla="*/ 32 w 32"/>
                <a:gd name="T5" fmla="*/ 8 h 16"/>
                <a:gd name="T6" fmla="*/ 32 w 32"/>
                <a:gd name="T7" fmla="*/ 8 h 16"/>
                <a:gd name="T8" fmla="*/ 32 w 32"/>
                <a:gd name="T9" fmla="*/ 8 h 16"/>
                <a:gd name="T10" fmla="*/ 8 w 32"/>
                <a:gd name="T11" fmla="*/ 16 h 16"/>
                <a:gd name="T12" fmla="*/ 0 w 32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6">
                  <a:moveTo>
                    <a:pt x="0" y="8"/>
                  </a:moveTo>
                  <a:lnTo>
                    <a:pt x="24" y="0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8" y="16"/>
                  </a:lnTo>
                  <a:lnTo>
                    <a:pt x="0" y="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85" name="Freeform 409"/>
            <p:cNvSpPr>
              <a:spLocks/>
            </p:cNvSpPr>
            <p:nvPr/>
          </p:nvSpPr>
          <p:spPr bwMode="auto">
            <a:xfrm>
              <a:off x="1984" y="1336"/>
              <a:ext cx="64" cy="72"/>
            </a:xfrm>
            <a:custGeom>
              <a:avLst/>
              <a:gdLst>
                <a:gd name="T0" fmla="*/ 24 w 64"/>
                <a:gd name="T1" fmla="*/ 16 h 72"/>
                <a:gd name="T2" fmla="*/ 40 w 64"/>
                <a:gd name="T3" fmla="*/ 0 h 72"/>
                <a:gd name="T4" fmla="*/ 64 w 64"/>
                <a:gd name="T5" fmla="*/ 72 h 72"/>
                <a:gd name="T6" fmla="*/ 0 w 64"/>
                <a:gd name="T7" fmla="*/ 24 h 72"/>
                <a:gd name="T8" fmla="*/ 24 w 64"/>
                <a:gd name="T9" fmla="*/ 1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72">
                  <a:moveTo>
                    <a:pt x="24" y="16"/>
                  </a:moveTo>
                  <a:lnTo>
                    <a:pt x="40" y="0"/>
                  </a:lnTo>
                  <a:lnTo>
                    <a:pt x="64" y="72"/>
                  </a:lnTo>
                  <a:lnTo>
                    <a:pt x="0" y="24"/>
                  </a:lnTo>
                  <a:lnTo>
                    <a:pt x="24" y="1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86" name="Freeform 410"/>
            <p:cNvSpPr>
              <a:spLocks/>
            </p:cNvSpPr>
            <p:nvPr/>
          </p:nvSpPr>
          <p:spPr bwMode="auto">
            <a:xfrm>
              <a:off x="2000" y="1344"/>
              <a:ext cx="8" cy="8"/>
            </a:xfrm>
            <a:custGeom>
              <a:avLst/>
              <a:gdLst>
                <a:gd name="T0" fmla="*/ 0 w 8"/>
                <a:gd name="T1" fmla="*/ 8 h 8"/>
                <a:gd name="T2" fmla="*/ 0 w 8"/>
                <a:gd name="T3" fmla="*/ 8 h 8"/>
                <a:gd name="T4" fmla="*/ 8 w 8"/>
                <a:gd name="T5" fmla="*/ 0 h 8"/>
                <a:gd name="T6" fmla="*/ 8 w 8"/>
                <a:gd name="T7" fmla="*/ 0 h 8"/>
                <a:gd name="T8" fmla="*/ 0 w 8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87" name="Freeform 411"/>
            <p:cNvSpPr>
              <a:spLocks/>
            </p:cNvSpPr>
            <p:nvPr/>
          </p:nvSpPr>
          <p:spPr bwMode="auto">
            <a:xfrm>
              <a:off x="1888" y="1184"/>
              <a:ext cx="8" cy="8"/>
            </a:xfrm>
            <a:custGeom>
              <a:avLst/>
              <a:gdLst>
                <a:gd name="T0" fmla="*/ 0 w 8"/>
                <a:gd name="T1" fmla="*/ 8 h 8"/>
                <a:gd name="T2" fmla="*/ 0 w 8"/>
                <a:gd name="T3" fmla="*/ 8 h 8"/>
                <a:gd name="T4" fmla="*/ 8 w 8"/>
                <a:gd name="T5" fmla="*/ 0 h 8"/>
                <a:gd name="T6" fmla="*/ 8 w 8"/>
                <a:gd name="T7" fmla="*/ 0 h 8"/>
                <a:gd name="T8" fmla="*/ 0 w 8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88" name="Freeform 412"/>
            <p:cNvSpPr>
              <a:spLocks/>
            </p:cNvSpPr>
            <p:nvPr/>
          </p:nvSpPr>
          <p:spPr bwMode="auto">
            <a:xfrm>
              <a:off x="1888" y="1184"/>
              <a:ext cx="120" cy="168"/>
            </a:xfrm>
            <a:custGeom>
              <a:avLst/>
              <a:gdLst>
                <a:gd name="T0" fmla="*/ 112 w 120"/>
                <a:gd name="T1" fmla="*/ 168 h 168"/>
                <a:gd name="T2" fmla="*/ 120 w 120"/>
                <a:gd name="T3" fmla="*/ 160 h 168"/>
                <a:gd name="T4" fmla="*/ 8 w 120"/>
                <a:gd name="T5" fmla="*/ 0 h 168"/>
                <a:gd name="T6" fmla="*/ 0 w 120"/>
                <a:gd name="T7" fmla="*/ 8 h 168"/>
                <a:gd name="T8" fmla="*/ 112 w 120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68">
                  <a:moveTo>
                    <a:pt x="112" y="168"/>
                  </a:moveTo>
                  <a:lnTo>
                    <a:pt x="120" y="160"/>
                  </a:lnTo>
                  <a:lnTo>
                    <a:pt x="8" y="0"/>
                  </a:lnTo>
                  <a:lnTo>
                    <a:pt x="0" y="8"/>
                  </a:lnTo>
                  <a:lnTo>
                    <a:pt x="112" y="16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89" name="Rectangle 413"/>
            <p:cNvSpPr>
              <a:spLocks noChangeArrowheads="1"/>
            </p:cNvSpPr>
            <p:nvPr/>
          </p:nvSpPr>
          <p:spPr bwMode="auto">
            <a:xfrm>
              <a:off x="4009" y="855"/>
              <a:ext cx="56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dirty="0">
                  <a:solidFill>
                    <a:srgbClr val="000000"/>
                  </a:solidFill>
                  <a:effectLst/>
                  <a:latin typeface="Times"/>
                </a:rPr>
                <a:t>Mission</a:t>
              </a:r>
              <a:endPara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3390" name="Rectangle 414"/>
            <p:cNvSpPr>
              <a:spLocks noChangeArrowheads="1"/>
            </p:cNvSpPr>
            <p:nvPr/>
          </p:nvSpPr>
          <p:spPr bwMode="auto">
            <a:xfrm>
              <a:off x="3929" y="992"/>
              <a:ext cx="79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dirty="0">
                  <a:solidFill>
                    <a:srgbClr val="000000"/>
                  </a:solidFill>
                  <a:effectLst/>
                  <a:latin typeface="Times"/>
                </a:rPr>
                <a:t>Commands</a:t>
              </a:r>
              <a:endParaRPr lang="en-US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3391" name="Rectangle 415"/>
            <p:cNvSpPr>
              <a:spLocks noChangeArrowheads="1"/>
            </p:cNvSpPr>
            <p:nvPr/>
          </p:nvSpPr>
          <p:spPr bwMode="auto">
            <a:xfrm>
              <a:off x="4263" y="1960"/>
              <a:ext cx="280" cy="1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i="0" dirty="0">
                  <a:solidFill>
                    <a:srgbClr val="000000"/>
                  </a:solidFill>
                  <a:effectLst/>
                  <a:latin typeface="Times"/>
                </a:rPr>
                <a:t>Path</a:t>
              </a:r>
              <a:endParaRPr lang="en-US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3392" name="Freeform 416"/>
            <p:cNvSpPr>
              <a:spLocks/>
            </p:cNvSpPr>
            <p:nvPr/>
          </p:nvSpPr>
          <p:spPr bwMode="auto">
            <a:xfrm>
              <a:off x="4353" y="1336"/>
              <a:ext cx="72" cy="80"/>
            </a:xfrm>
            <a:custGeom>
              <a:avLst/>
              <a:gdLst>
                <a:gd name="T0" fmla="*/ 24 w 72"/>
                <a:gd name="T1" fmla="*/ 16 h 80"/>
                <a:gd name="T2" fmla="*/ 40 w 72"/>
                <a:gd name="T3" fmla="*/ 0 h 80"/>
                <a:gd name="T4" fmla="*/ 40 w 72"/>
                <a:gd name="T5" fmla="*/ 0 h 80"/>
                <a:gd name="T6" fmla="*/ 40 w 72"/>
                <a:gd name="T7" fmla="*/ 0 h 80"/>
                <a:gd name="T8" fmla="*/ 72 w 72"/>
                <a:gd name="T9" fmla="*/ 72 h 80"/>
                <a:gd name="T10" fmla="*/ 64 w 72"/>
                <a:gd name="T11" fmla="*/ 80 h 80"/>
                <a:gd name="T12" fmla="*/ 64 w 72"/>
                <a:gd name="T13" fmla="*/ 80 h 80"/>
                <a:gd name="T14" fmla="*/ 0 w 72"/>
                <a:gd name="T15" fmla="*/ 32 h 80"/>
                <a:gd name="T16" fmla="*/ 0 w 72"/>
                <a:gd name="T17" fmla="*/ 32 h 80"/>
                <a:gd name="T18" fmla="*/ 8 w 72"/>
                <a:gd name="T19" fmla="*/ 24 h 80"/>
                <a:gd name="T20" fmla="*/ 8 w 72"/>
                <a:gd name="T21" fmla="*/ 24 h 80"/>
                <a:gd name="T22" fmla="*/ 72 w 72"/>
                <a:gd name="T23" fmla="*/ 72 h 80"/>
                <a:gd name="T24" fmla="*/ 72 w 72"/>
                <a:gd name="T25" fmla="*/ 72 h 80"/>
                <a:gd name="T26" fmla="*/ 64 w 72"/>
                <a:gd name="T27" fmla="*/ 80 h 80"/>
                <a:gd name="T28" fmla="*/ 32 w 72"/>
                <a:gd name="T29" fmla="*/ 8 h 80"/>
                <a:gd name="T30" fmla="*/ 40 w 72"/>
                <a:gd name="T31" fmla="*/ 0 h 80"/>
                <a:gd name="T32" fmla="*/ 48 w 72"/>
                <a:gd name="T33" fmla="*/ 8 h 80"/>
                <a:gd name="T34" fmla="*/ 32 w 72"/>
                <a:gd name="T35" fmla="*/ 24 h 80"/>
                <a:gd name="T36" fmla="*/ 24 w 72"/>
                <a:gd name="T37" fmla="*/ 1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80">
                  <a:moveTo>
                    <a:pt x="24" y="16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72" y="72"/>
                  </a:lnTo>
                  <a:lnTo>
                    <a:pt x="64" y="80"/>
                  </a:lnTo>
                  <a:lnTo>
                    <a:pt x="64" y="8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72" y="72"/>
                  </a:lnTo>
                  <a:lnTo>
                    <a:pt x="72" y="72"/>
                  </a:lnTo>
                  <a:lnTo>
                    <a:pt x="64" y="80"/>
                  </a:lnTo>
                  <a:lnTo>
                    <a:pt x="32" y="8"/>
                  </a:lnTo>
                  <a:lnTo>
                    <a:pt x="40" y="0"/>
                  </a:lnTo>
                  <a:lnTo>
                    <a:pt x="48" y="8"/>
                  </a:lnTo>
                  <a:lnTo>
                    <a:pt x="32" y="24"/>
                  </a:lnTo>
                  <a:lnTo>
                    <a:pt x="24" y="1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93" name="Freeform 417"/>
            <p:cNvSpPr>
              <a:spLocks/>
            </p:cNvSpPr>
            <p:nvPr/>
          </p:nvSpPr>
          <p:spPr bwMode="auto">
            <a:xfrm>
              <a:off x="4361" y="1352"/>
              <a:ext cx="24" cy="16"/>
            </a:xfrm>
            <a:custGeom>
              <a:avLst/>
              <a:gdLst>
                <a:gd name="T0" fmla="*/ 0 w 24"/>
                <a:gd name="T1" fmla="*/ 8 h 16"/>
                <a:gd name="T2" fmla="*/ 16 w 24"/>
                <a:gd name="T3" fmla="*/ 0 h 16"/>
                <a:gd name="T4" fmla="*/ 24 w 24"/>
                <a:gd name="T5" fmla="*/ 8 h 16"/>
                <a:gd name="T6" fmla="*/ 24 w 24"/>
                <a:gd name="T7" fmla="*/ 8 h 16"/>
                <a:gd name="T8" fmla="*/ 24 w 24"/>
                <a:gd name="T9" fmla="*/ 8 h 16"/>
                <a:gd name="T10" fmla="*/ 8 w 24"/>
                <a:gd name="T11" fmla="*/ 16 h 16"/>
                <a:gd name="T12" fmla="*/ 0 w 24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6">
                  <a:moveTo>
                    <a:pt x="0" y="8"/>
                  </a:moveTo>
                  <a:lnTo>
                    <a:pt x="16" y="0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0" y="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94" name="Freeform 418"/>
            <p:cNvSpPr>
              <a:spLocks/>
            </p:cNvSpPr>
            <p:nvPr/>
          </p:nvSpPr>
          <p:spPr bwMode="auto">
            <a:xfrm>
              <a:off x="4361" y="1336"/>
              <a:ext cx="64" cy="72"/>
            </a:xfrm>
            <a:custGeom>
              <a:avLst/>
              <a:gdLst>
                <a:gd name="T0" fmla="*/ 16 w 64"/>
                <a:gd name="T1" fmla="*/ 16 h 72"/>
                <a:gd name="T2" fmla="*/ 32 w 64"/>
                <a:gd name="T3" fmla="*/ 0 h 72"/>
                <a:gd name="T4" fmla="*/ 64 w 64"/>
                <a:gd name="T5" fmla="*/ 72 h 72"/>
                <a:gd name="T6" fmla="*/ 0 w 64"/>
                <a:gd name="T7" fmla="*/ 24 h 72"/>
                <a:gd name="T8" fmla="*/ 16 w 64"/>
                <a:gd name="T9" fmla="*/ 1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72">
                  <a:moveTo>
                    <a:pt x="16" y="16"/>
                  </a:moveTo>
                  <a:lnTo>
                    <a:pt x="32" y="0"/>
                  </a:lnTo>
                  <a:lnTo>
                    <a:pt x="64" y="72"/>
                  </a:lnTo>
                  <a:lnTo>
                    <a:pt x="0" y="24"/>
                  </a:lnTo>
                  <a:lnTo>
                    <a:pt x="16" y="1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95" name="Freeform 419"/>
            <p:cNvSpPr>
              <a:spLocks/>
            </p:cNvSpPr>
            <p:nvPr/>
          </p:nvSpPr>
          <p:spPr bwMode="auto">
            <a:xfrm>
              <a:off x="4377" y="1344"/>
              <a:ext cx="8" cy="8"/>
            </a:xfrm>
            <a:custGeom>
              <a:avLst/>
              <a:gdLst>
                <a:gd name="T0" fmla="*/ 0 w 8"/>
                <a:gd name="T1" fmla="*/ 8 h 8"/>
                <a:gd name="T2" fmla="*/ 0 w 8"/>
                <a:gd name="T3" fmla="*/ 8 h 8"/>
                <a:gd name="T4" fmla="*/ 8 w 8"/>
                <a:gd name="T5" fmla="*/ 0 h 8"/>
                <a:gd name="T6" fmla="*/ 8 w 8"/>
                <a:gd name="T7" fmla="*/ 0 h 8"/>
                <a:gd name="T8" fmla="*/ 0 w 8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96" name="Freeform 420"/>
            <p:cNvSpPr>
              <a:spLocks/>
            </p:cNvSpPr>
            <p:nvPr/>
          </p:nvSpPr>
          <p:spPr bwMode="auto">
            <a:xfrm>
              <a:off x="4265" y="1184"/>
              <a:ext cx="8" cy="8"/>
            </a:xfrm>
            <a:custGeom>
              <a:avLst/>
              <a:gdLst>
                <a:gd name="T0" fmla="*/ 0 w 8"/>
                <a:gd name="T1" fmla="*/ 8 h 8"/>
                <a:gd name="T2" fmla="*/ 0 w 8"/>
                <a:gd name="T3" fmla="*/ 8 h 8"/>
                <a:gd name="T4" fmla="*/ 8 w 8"/>
                <a:gd name="T5" fmla="*/ 0 h 8"/>
                <a:gd name="T6" fmla="*/ 8 w 8"/>
                <a:gd name="T7" fmla="*/ 0 h 8"/>
                <a:gd name="T8" fmla="*/ 0 w 8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97" name="Freeform 421"/>
            <p:cNvSpPr>
              <a:spLocks/>
            </p:cNvSpPr>
            <p:nvPr/>
          </p:nvSpPr>
          <p:spPr bwMode="auto">
            <a:xfrm>
              <a:off x="4265" y="1184"/>
              <a:ext cx="120" cy="168"/>
            </a:xfrm>
            <a:custGeom>
              <a:avLst/>
              <a:gdLst>
                <a:gd name="T0" fmla="*/ 112 w 120"/>
                <a:gd name="T1" fmla="*/ 168 h 168"/>
                <a:gd name="T2" fmla="*/ 120 w 120"/>
                <a:gd name="T3" fmla="*/ 160 h 168"/>
                <a:gd name="T4" fmla="*/ 8 w 120"/>
                <a:gd name="T5" fmla="*/ 0 h 168"/>
                <a:gd name="T6" fmla="*/ 0 w 120"/>
                <a:gd name="T7" fmla="*/ 8 h 168"/>
                <a:gd name="T8" fmla="*/ 112 w 120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68">
                  <a:moveTo>
                    <a:pt x="112" y="168"/>
                  </a:moveTo>
                  <a:lnTo>
                    <a:pt x="120" y="160"/>
                  </a:lnTo>
                  <a:lnTo>
                    <a:pt x="8" y="0"/>
                  </a:lnTo>
                  <a:lnTo>
                    <a:pt x="0" y="8"/>
                  </a:lnTo>
                  <a:lnTo>
                    <a:pt x="112" y="16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398" name="Freeform 422"/>
            <p:cNvSpPr>
              <a:spLocks/>
            </p:cNvSpPr>
            <p:nvPr/>
          </p:nvSpPr>
          <p:spPr bwMode="auto">
            <a:xfrm>
              <a:off x="2680" y="3552"/>
              <a:ext cx="1121" cy="568"/>
            </a:xfrm>
            <a:custGeom>
              <a:avLst/>
              <a:gdLst>
                <a:gd name="T0" fmla="*/ 88 w 1121"/>
                <a:gd name="T1" fmla="*/ 56 h 568"/>
                <a:gd name="T2" fmla="*/ 32 w 1121"/>
                <a:gd name="T3" fmla="*/ 56 h 568"/>
                <a:gd name="T4" fmla="*/ 0 w 1121"/>
                <a:gd name="T5" fmla="*/ 72 h 568"/>
                <a:gd name="T6" fmla="*/ 16 w 1121"/>
                <a:gd name="T7" fmla="*/ 224 h 568"/>
                <a:gd name="T8" fmla="*/ 64 w 1121"/>
                <a:gd name="T9" fmla="*/ 376 h 568"/>
                <a:gd name="T10" fmla="*/ 104 w 1121"/>
                <a:gd name="T11" fmla="*/ 424 h 568"/>
                <a:gd name="T12" fmla="*/ 168 w 1121"/>
                <a:gd name="T13" fmla="*/ 488 h 568"/>
                <a:gd name="T14" fmla="*/ 240 w 1121"/>
                <a:gd name="T15" fmla="*/ 544 h 568"/>
                <a:gd name="T16" fmla="*/ 304 w 1121"/>
                <a:gd name="T17" fmla="*/ 568 h 568"/>
                <a:gd name="T18" fmla="*/ 521 w 1121"/>
                <a:gd name="T19" fmla="*/ 552 h 568"/>
                <a:gd name="T20" fmla="*/ 745 w 1121"/>
                <a:gd name="T21" fmla="*/ 520 h 568"/>
                <a:gd name="T22" fmla="*/ 921 w 1121"/>
                <a:gd name="T23" fmla="*/ 472 h 568"/>
                <a:gd name="T24" fmla="*/ 1073 w 1121"/>
                <a:gd name="T25" fmla="*/ 416 h 568"/>
                <a:gd name="T26" fmla="*/ 1097 w 1121"/>
                <a:gd name="T27" fmla="*/ 384 h 568"/>
                <a:gd name="T28" fmla="*/ 1105 w 1121"/>
                <a:gd name="T29" fmla="*/ 336 h 568"/>
                <a:gd name="T30" fmla="*/ 1121 w 1121"/>
                <a:gd name="T31" fmla="*/ 256 h 568"/>
                <a:gd name="T32" fmla="*/ 1121 w 1121"/>
                <a:gd name="T33" fmla="*/ 168 h 568"/>
                <a:gd name="T34" fmla="*/ 1121 w 1121"/>
                <a:gd name="T35" fmla="*/ 88 h 568"/>
                <a:gd name="T36" fmla="*/ 1089 w 1121"/>
                <a:gd name="T37" fmla="*/ 40 h 568"/>
                <a:gd name="T38" fmla="*/ 1065 w 1121"/>
                <a:gd name="T39" fmla="*/ 8 h 568"/>
                <a:gd name="T40" fmla="*/ 1041 w 1121"/>
                <a:gd name="T41" fmla="*/ 0 h 568"/>
                <a:gd name="T42" fmla="*/ 921 w 1121"/>
                <a:gd name="T43" fmla="*/ 16 h 568"/>
                <a:gd name="T44" fmla="*/ 785 w 1121"/>
                <a:gd name="T45" fmla="*/ 48 h 568"/>
                <a:gd name="T46" fmla="*/ 657 w 1121"/>
                <a:gd name="T47" fmla="*/ 40 h 568"/>
                <a:gd name="T48" fmla="*/ 521 w 1121"/>
                <a:gd name="T49" fmla="*/ 24 h 568"/>
                <a:gd name="T50" fmla="*/ 368 w 1121"/>
                <a:gd name="T51" fmla="*/ 16 h 568"/>
                <a:gd name="T52" fmla="*/ 240 w 1121"/>
                <a:gd name="T53" fmla="*/ 24 h 568"/>
                <a:gd name="T54" fmla="*/ 200 w 1121"/>
                <a:gd name="T55" fmla="*/ 40 h 568"/>
                <a:gd name="T56" fmla="*/ 176 w 1121"/>
                <a:gd name="T57" fmla="*/ 48 h 568"/>
                <a:gd name="T58" fmla="*/ 88 w 1121"/>
                <a:gd name="T59" fmla="*/ 56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21" h="568">
                  <a:moveTo>
                    <a:pt x="88" y="56"/>
                  </a:moveTo>
                  <a:lnTo>
                    <a:pt x="32" y="56"/>
                  </a:lnTo>
                  <a:lnTo>
                    <a:pt x="0" y="72"/>
                  </a:lnTo>
                  <a:lnTo>
                    <a:pt x="16" y="224"/>
                  </a:lnTo>
                  <a:lnTo>
                    <a:pt x="64" y="376"/>
                  </a:lnTo>
                  <a:lnTo>
                    <a:pt x="104" y="424"/>
                  </a:lnTo>
                  <a:lnTo>
                    <a:pt x="168" y="488"/>
                  </a:lnTo>
                  <a:lnTo>
                    <a:pt x="240" y="544"/>
                  </a:lnTo>
                  <a:lnTo>
                    <a:pt x="304" y="568"/>
                  </a:lnTo>
                  <a:lnTo>
                    <a:pt x="521" y="552"/>
                  </a:lnTo>
                  <a:lnTo>
                    <a:pt x="745" y="520"/>
                  </a:lnTo>
                  <a:lnTo>
                    <a:pt x="921" y="472"/>
                  </a:lnTo>
                  <a:lnTo>
                    <a:pt x="1073" y="416"/>
                  </a:lnTo>
                  <a:lnTo>
                    <a:pt x="1097" y="384"/>
                  </a:lnTo>
                  <a:lnTo>
                    <a:pt x="1105" y="336"/>
                  </a:lnTo>
                  <a:lnTo>
                    <a:pt x="1121" y="256"/>
                  </a:lnTo>
                  <a:lnTo>
                    <a:pt x="1121" y="168"/>
                  </a:lnTo>
                  <a:lnTo>
                    <a:pt x="1121" y="88"/>
                  </a:lnTo>
                  <a:lnTo>
                    <a:pt x="1089" y="40"/>
                  </a:lnTo>
                  <a:lnTo>
                    <a:pt x="1065" y="8"/>
                  </a:lnTo>
                  <a:lnTo>
                    <a:pt x="1041" y="0"/>
                  </a:lnTo>
                  <a:lnTo>
                    <a:pt x="921" y="16"/>
                  </a:lnTo>
                  <a:lnTo>
                    <a:pt x="785" y="48"/>
                  </a:lnTo>
                  <a:lnTo>
                    <a:pt x="657" y="40"/>
                  </a:lnTo>
                  <a:lnTo>
                    <a:pt x="521" y="24"/>
                  </a:lnTo>
                  <a:lnTo>
                    <a:pt x="368" y="16"/>
                  </a:lnTo>
                  <a:lnTo>
                    <a:pt x="240" y="24"/>
                  </a:lnTo>
                  <a:lnTo>
                    <a:pt x="200" y="40"/>
                  </a:lnTo>
                  <a:lnTo>
                    <a:pt x="176" y="48"/>
                  </a:lnTo>
                  <a:lnTo>
                    <a:pt x="88" y="56"/>
                  </a:lnTo>
                  <a:close/>
                </a:path>
              </a:pathLst>
            </a:cu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383399" name="Rectangle 423"/>
            <p:cNvSpPr>
              <a:spLocks noChangeArrowheads="1"/>
            </p:cNvSpPr>
            <p:nvPr/>
          </p:nvSpPr>
          <p:spPr bwMode="auto">
            <a:xfrm>
              <a:off x="2848" y="3650"/>
              <a:ext cx="79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dirty="0">
                  <a:solidFill>
                    <a:schemeClr val="bg1"/>
                  </a:solidFill>
                  <a:effectLst/>
                  <a:latin typeface="Times"/>
                </a:rPr>
                <a:t>Real World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3400" name="Rectangle 424"/>
            <p:cNvSpPr>
              <a:spLocks noChangeArrowheads="1"/>
            </p:cNvSpPr>
            <p:nvPr/>
          </p:nvSpPr>
          <p:spPr bwMode="auto">
            <a:xfrm>
              <a:off x="2808" y="3820"/>
              <a:ext cx="91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dirty="0">
                  <a:solidFill>
                    <a:schemeClr val="bg1"/>
                  </a:solidFill>
                  <a:effectLst/>
                  <a:latin typeface="Times"/>
                </a:rPr>
                <a:t>Environment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3401" name="Rectangle 425"/>
            <p:cNvSpPr>
              <a:spLocks noChangeArrowheads="1"/>
            </p:cNvSpPr>
            <p:nvPr/>
          </p:nvSpPr>
          <p:spPr bwMode="auto">
            <a:xfrm>
              <a:off x="1670" y="1456"/>
              <a:ext cx="87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dirty="0">
                  <a:solidFill>
                    <a:schemeClr val="bg1"/>
                  </a:solidFill>
                  <a:effectLst/>
                  <a:latin typeface="Times"/>
                </a:rPr>
                <a:t>Localization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3402" name="Rectangle 426"/>
            <p:cNvSpPr>
              <a:spLocks noChangeArrowheads="1"/>
            </p:cNvSpPr>
            <p:nvPr/>
          </p:nvSpPr>
          <p:spPr bwMode="auto">
            <a:xfrm>
              <a:off x="1578" y="1626"/>
              <a:ext cx="97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dirty="0">
                  <a:solidFill>
                    <a:schemeClr val="bg1"/>
                  </a:solidFill>
                  <a:effectLst/>
                  <a:latin typeface="Times"/>
                </a:rPr>
                <a:t>Map Building</a:t>
              </a:r>
              <a:endPara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3403" name="Freeform 427"/>
            <p:cNvSpPr>
              <a:spLocks/>
            </p:cNvSpPr>
            <p:nvPr/>
          </p:nvSpPr>
          <p:spPr bwMode="auto">
            <a:xfrm>
              <a:off x="1584" y="2200"/>
              <a:ext cx="48" cy="72"/>
            </a:xfrm>
            <a:custGeom>
              <a:avLst/>
              <a:gdLst>
                <a:gd name="T0" fmla="*/ 32 w 48"/>
                <a:gd name="T1" fmla="*/ 0 h 72"/>
                <a:gd name="T2" fmla="*/ 48 w 48"/>
                <a:gd name="T3" fmla="*/ 0 h 72"/>
                <a:gd name="T4" fmla="*/ 48 w 48"/>
                <a:gd name="T5" fmla="*/ 0 h 72"/>
                <a:gd name="T6" fmla="*/ 48 w 48"/>
                <a:gd name="T7" fmla="*/ 0 h 72"/>
                <a:gd name="T8" fmla="*/ 40 w 48"/>
                <a:gd name="T9" fmla="*/ 72 h 72"/>
                <a:gd name="T10" fmla="*/ 32 w 48"/>
                <a:gd name="T11" fmla="*/ 72 h 72"/>
                <a:gd name="T12" fmla="*/ 32 w 48"/>
                <a:gd name="T13" fmla="*/ 72 h 72"/>
                <a:gd name="T14" fmla="*/ 0 w 48"/>
                <a:gd name="T15" fmla="*/ 8 h 72"/>
                <a:gd name="T16" fmla="*/ 0 w 48"/>
                <a:gd name="T17" fmla="*/ 8 h 72"/>
                <a:gd name="T18" fmla="*/ 8 w 48"/>
                <a:gd name="T19" fmla="*/ 8 h 72"/>
                <a:gd name="T20" fmla="*/ 8 w 48"/>
                <a:gd name="T21" fmla="*/ 8 h 72"/>
                <a:gd name="T22" fmla="*/ 40 w 48"/>
                <a:gd name="T23" fmla="*/ 72 h 72"/>
                <a:gd name="T24" fmla="*/ 32 w 48"/>
                <a:gd name="T25" fmla="*/ 72 h 72"/>
                <a:gd name="T26" fmla="*/ 32 w 48"/>
                <a:gd name="T27" fmla="*/ 72 h 72"/>
                <a:gd name="T28" fmla="*/ 40 w 48"/>
                <a:gd name="T29" fmla="*/ 0 h 72"/>
                <a:gd name="T30" fmla="*/ 48 w 48"/>
                <a:gd name="T31" fmla="*/ 0 h 72"/>
                <a:gd name="T32" fmla="*/ 48 w 48"/>
                <a:gd name="T33" fmla="*/ 8 h 72"/>
                <a:gd name="T34" fmla="*/ 32 w 48"/>
                <a:gd name="T35" fmla="*/ 8 h 72"/>
                <a:gd name="T36" fmla="*/ 32 w 48"/>
                <a:gd name="T3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72">
                  <a:moveTo>
                    <a:pt x="32" y="0"/>
                  </a:move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0" y="72"/>
                  </a:lnTo>
                  <a:lnTo>
                    <a:pt x="32" y="72"/>
                  </a:lnTo>
                  <a:lnTo>
                    <a:pt x="32" y="72"/>
                  </a:lnTo>
                  <a:lnTo>
                    <a:pt x="0" y="8"/>
                  </a:lnTo>
                  <a:lnTo>
                    <a:pt x="0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40" y="72"/>
                  </a:lnTo>
                  <a:lnTo>
                    <a:pt x="32" y="72"/>
                  </a:lnTo>
                  <a:lnTo>
                    <a:pt x="32" y="72"/>
                  </a:lnTo>
                  <a:lnTo>
                    <a:pt x="40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32" y="8"/>
                  </a:lnTo>
                  <a:lnTo>
                    <a:pt x="32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404" name="Freeform 428"/>
            <p:cNvSpPr>
              <a:spLocks/>
            </p:cNvSpPr>
            <p:nvPr/>
          </p:nvSpPr>
          <p:spPr bwMode="auto">
            <a:xfrm>
              <a:off x="1592" y="2200"/>
              <a:ext cx="24" cy="16"/>
            </a:xfrm>
            <a:custGeom>
              <a:avLst/>
              <a:gdLst>
                <a:gd name="T0" fmla="*/ 0 w 24"/>
                <a:gd name="T1" fmla="*/ 8 h 16"/>
                <a:gd name="T2" fmla="*/ 24 w 24"/>
                <a:gd name="T3" fmla="*/ 0 h 16"/>
                <a:gd name="T4" fmla="*/ 24 w 24"/>
                <a:gd name="T5" fmla="*/ 0 h 16"/>
                <a:gd name="T6" fmla="*/ 24 w 24"/>
                <a:gd name="T7" fmla="*/ 0 h 16"/>
                <a:gd name="T8" fmla="*/ 24 w 24"/>
                <a:gd name="T9" fmla="*/ 8 h 16"/>
                <a:gd name="T10" fmla="*/ 0 w 24"/>
                <a:gd name="T11" fmla="*/ 16 h 16"/>
                <a:gd name="T12" fmla="*/ 0 w 24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6">
                  <a:moveTo>
                    <a:pt x="0" y="8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8"/>
                  </a:lnTo>
                  <a:lnTo>
                    <a:pt x="0" y="16"/>
                  </a:lnTo>
                  <a:lnTo>
                    <a:pt x="0" y="8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83407" name="Rectangle 431"/>
            <p:cNvSpPr>
              <a:spLocks noChangeArrowheads="1"/>
            </p:cNvSpPr>
            <p:nvPr/>
          </p:nvSpPr>
          <p:spPr bwMode="auto">
            <a:xfrm rot="16200000">
              <a:off x="4662" y="2791"/>
              <a:ext cx="100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dirty="0">
                  <a:solidFill>
                    <a:srgbClr val="000000"/>
                  </a:solidFill>
                  <a:effectLst/>
                  <a:latin typeface="Times"/>
                </a:rPr>
                <a:t>Motion Control</a:t>
              </a:r>
              <a:endPara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3408" name="Rectangle 432"/>
            <p:cNvSpPr>
              <a:spLocks noChangeArrowheads="1"/>
            </p:cNvSpPr>
            <p:nvPr/>
          </p:nvSpPr>
          <p:spPr bwMode="auto">
            <a:xfrm rot="16200000">
              <a:off x="1027" y="2761"/>
              <a:ext cx="69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dirty="0">
                  <a:solidFill>
                    <a:srgbClr val="000000"/>
                  </a:solidFill>
                  <a:effectLst/>
                  <a:latin typeface="Times"/>
                </a:rPr>
                <a:t>Perception</a:t>
              </a:r>
              <a:endParaRPr lang="en-US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cxnSp>
        <p:nvCxnSpPr>
          <p:cNvPr id="3" name="Rechte verbindingslijn met pijl 2"/>
          <p:cNvCxnSpPr>
            <a:stCxn id="383365" idx="3"/>
            <a:endCxn id="383361" idx="1"/>
          </p:cNvCxnSpPr>
          <p:nvPr/>
        </p:nvCxnSpPr>
        <p:spPr>
          <a:xfrm flipV="1">
            <a:off x="3672672" y="4027488"/>
            <a:ext cx="1979734" cy="47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393"/>
          <p:cNvSpPr>
            <a:spLocks noChangeArrowheads="1"/>
          </p:cNvSpPr>
          <p:nvPr/>
        </p:nvSpPr>
        <p:spPr bwMode="auto">
          <a:xfrm>
            <a:off x="2514547" y="3206949"/>
            <a:ext cx="867225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i="0" dirty="0" smtClean="0">
                <a:solidFill>
                  <a:srgbClr val="000000"/>
                </a:solidFill>
                <a:effectLst/>
                <a:latin typeface="Times"/>
              </a:rPr>
              <a:t>Features</a:t>
            </a: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cxnSp>
        <p:nvCxnSpPr>
          <p:cNvPr id="120" name="Rechte verbindingslijn met pijl 119"/>
          <p:cNvCxnSpPr/>
          <p:nvPr/>
        </p:nvCxnSpPr>
        <p:spPr>
          <a:xfrm flipV="1">
            <a:off x="3672386" y="2708920"/>
            <a:ext cx="1979734" cy="47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38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Control </a:t>
            </a:r>
            <a:r>
              <a:rPr lang="en-US" dirty="0"/>
              <a:t>Trade-offs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r>
              <a:rPr lang="en-US" i="1" dirty="0"/>
              <a:t>Thinking enables </a:t>
            </a:r>
            <a:r>
              <a:rPr lang="en-US" i="1" dirty="0" smtClean="0"/>
              <a:t>planning to reach complex goals efficiently and to learn from the past</a:t>
            </a:r>
          </a:p>
          <a:p>
            <a:endParaRPr lang="en-US" dirty="0" smtClean="0"/>
          </a:p>
          <a:p>
            <a:r>
              <a:rPr lang="en-US" dirty="0" smtClean="0"/>
              <a:t>BUT</a:t>
            </a:r>
            <a:endParaRPr lang="en-US" dirty="0"/>
          </a:p>
          <a:p>
            <a:pPr lvl="1"/>
            <a:r>
              <a:rPr lang="en-US" dirty="0"/>
              <a:t>To think, the robot needs </a:t>
            </a:r>
            <a:r>
              <a:rPr lang="en-US" dirty="0" smtClean="0"/>
              <a:t>a </a:t>
            </a:r>
            <a:r>
              <a:rPr lang="en-US" dirty="0"/>
              <a:t>lot </a:t>
            </a:r>
            <a:r>
              <a:rPr lang="en-US" dirty="0" smtClean="0"/>
              <a:t>of information storage and </a:t>
            </a:r>
            <a:r>
              <a:rPr lang="en-US" dirty="0"/>
              <a:t>processing power</a:t>
            </a:r>
          </a:p>
          <a:p>
            <a:pPr lvl="1"/>
            <a:r>
              <a:rPr lang="en-US" dirty="0" smtClean="0"/>
              <a:t>Thinking </a:t>
            </a:r>
            <a:r>
              <a:rPr lang="en-US" dirty="0"/>
              <a:t>is </a:t>
            </a:r>
            <a:r>
              <a:rPr lang="en-US" dirty="0" smtClean="0"/>
              <a:t>relatively slow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Thinking </a:t>
            </a:r>
            <a:r>
              <a:rPr lang="en-US" dirty="0"/>
              <a:t>too long can be dangerous (e.g., falling off a cliff, </a:t>
            </a:r>
            <a:r>
              <a:rPr lang="en-US" dirty="0" smtClean="0"/>
              <a:t>collisions, etc.).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52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FA61-9F69-40CC-83C7-1B188C9E6404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319490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093788" y="260728"/>
            <a:ext cx="7289800" cy="67710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Small Robot</a:t>
            </a:r>
            <a:endParaRPr lang="en-GB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What if we have no smart sensors?</a:t>
            </a:r>
          </a:p>
          <a:p>
            <a:pPr lvl="1"/>
            <a:r>
              <a:rPr lang="en-US" dirty="0"/>
              <a:t>No </a:t>
            </a:r>
            <a:r>
              <a:rPr lang="en-US" dirty="0" smtClean="0"/>
              <a:t>Laser Range Finder</a:t>
            </a:r>
            <a:endParaRPr lang="en-US" dirty="0"/>
          </a:p>
          <a:p>
            <a:pPr lvl="1"/>
            <a:r>
              <a:rPr lang="en-US" dirty="0" smtClean="0"/>
              <a:t>No Kinect</a:t>
            </a:r>
          </a:p>
          <a:p>
            <a:pPr lvl="1"/>
            <a:r>
              <a:rPr lang="en-US" dirty="0" smtClean="0"/>
              <a:t>Not even a Webcam</a:t>
            </a:r>
          </a:p>
          <a:p>
            <a:pPr lvl="1"/>
            <a:r>
              <a:rPr lang="en-US" dirty="0" smtClean="0"/>
              <a:t>Only: contact </a:t>
            </a:r>
            <a:r>
              <a:rPr lang="en-US" dirty="0"/>
              <a:t>(bumper, </a:t>
            </a:r>
            <a:r>
              <a:rPr lang="en-US" dirty="0" smtClean="0"/>
              <a:t>whiskers), </a:t>
            </a:r>
            <a:r>
              <a:rPr lang="en-US" dirty="0"/>
              <a:t>light, </a:t>
            </a:r>
            <a:r>
              <a:rPr lang="en-US" dirty="0" smtClean="0"/>
              <a:t>sound,…</a:t>
            </a:r>
          </a:p>
          <a:p>
            <a:r>
              <a:rPr lang="en-US" b="1" dirty="0" smtClean="0"/>
              <a:t>What if we have “small brains” ?</a:t>
            </a:r>
          </a:p>
          <a:p>
            <a:pPr lvl="1"/>
            <a:r>
              <a:rPr lang="en-US" dirty="0" smtClean="0"/>
              <a:t>Can not maintain a Map</a:t>
            </a:r>
          </a:p>
          <a:p>
            <a:pPr lvl="1"/>
            <a:r>
              <a:rPr lang="en-US" dirty="0" smtClean="0"/>
              <a:t>Can not Localize</a:t>
            </a:r>
          </a:p>
          <a:p>
            <a:pPr lvl="1"/>
            <a:r>
              <a:rPr lang="en-US" dirty="0" smtClean="0"/>
              <a:t>Can not Plan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7637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Behavior</a:t>
            </a:r>
            <a:r>
              <a:rPr lang="nl-NL" dirty="0" smtClean="0"/>
              <a:t> </a:t>
            </a:r>
            <a:r>
              <a:rPr lang="nl-NL" dirty="0" err="1" smtClean="0"/>
              <a:t>Based</a:t>
            </a:r>
            <a:r>
              <a:rPr lang="nl-NL" dirty="0" smtClean="0"/>
              <a:t> Control</a:t>
            </a:r>
            <a:endParaRPr lang="nl-NL" dirty="0"/>
          </a:p>
        </p:txBody>
      </p:sp>
      <p:grpSp>
        <p:nvGrpSpPr>
          <p:cNvPr id="6" name="Groep 5"/>
          <p:cNvGrpSpPr/>
          <p:nvPr/>
        </p:nvGrpSpPr>
        <p:grpSpPr>
          <a:xfrm>
            <a:off x="774948" y="1626443"/>
            <a:ext cx="7613475" cy="5114925"/>
            <a:chOff x="774948" y="1268760"/>
            <a:chExt cx="7613475" cy="5114925"/>
          </a:xfrm>
        </p:grpSpPr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948" y="1268760"/>
              <a:ext cx="7485063" cy="5114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Ovaal 3"/>
            <p:cNvSpPr/>
            <p:nvPr/>
          </p:nvSpPr>
          <p:spPr>
            <a:xfrm>
              <a:off x="796156" y="4869160"/>
              <a:ext cx="1636812" cy="72008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400" dirty="0" smtClean="0">
                  <a:solidFill>
                    <a:schemeClr val="tx1"/>
                  </a:solidFill>
                </a:rPr>
                <a:t>Sensors</a:t>
              </a:r>
              <a:endParaRPr lang="nl-NL" sz="2400" dirty="0">
                <a:solidFill>
                  <a:schemeClr val="tx1"/>
                </a:solidFill>
              </a:endParaRPr>
            </a:p>
          </p:txBody>
        </p:sp>
        <p:sp>
          <p:nvSpPr>
            <p:cNvPr id="5" name="Ovaal 4"/>
            <p:cNvSpPr/>
            <p:nvPr/>
          </p:nvSpPr>
          <p:spPr>
            <a:xfrm>
              <a:off x="6444208" y="4941168"/>
              <a:ext cx="1944215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400" dirty="0" err="1" smtClean="0">
                  <a:solidFill>
                    <a:schemeClr val="tx1"/>
                  </a:solidFill>
                </a:rPr>
                <a:t>Actuators</a:t>
              </a:r>
              <a:endParaRPr lang="nl-NL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Tekstvak 6"/>
          <p:cNvSpPr txBox="1"/>
          <p:nvPr/>
        </p:nvSpPr>
        <p:spPr>
          <a:xfrm>
            <a:off x="755576" y="1340768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i="1" dirty="0" err="1" smtClean="0">
                <a:solidFill>
                  <a:schemeClr val="accent1">
                    <a:lumMod val="75000"/>
                  </a:schemeClr>
                </a:solidFill>
              </a:rPr>
              <a:t>Behaviors</a:t>
            </a:r>
            <a:endParaRPr lang="nl-NL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2771800" y="1402188"/>
            <a:ext cx="3600400" cy="3971028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214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Behavior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Control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Concurrent behaviors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 smtClean="0"/>
              <a:t>Simple but extendable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eact fast using concurrent behaviors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 complex tasks and store world models using a network of behaviors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3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Network of </a:t>
            </a:r>
            <a:r>
              <a:rPr lang="nl-NL" dirty="0" err="1" smtClean="0"/>
              <a:t>Behaviors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2617000" y="2420888"/>
            <a:ext cx="1656184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dirty="0" err="1" smtClean="0">
                <a:solidFill>
                  <a:schemeClr val="tx2"/>
                </a:solidFill>
              </a:rPr>
              <a:t>Behavior</a:t>
            </a:r>
            <a:endParaRPr lang="nl-NL" dirty="0">
              <a:solidFill>
                <a:schemeClr val="tx2"/>
              </a:solidFill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2647156" y="3861048"/>
            <a:ext cx="1656184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dirty="0" err="1" smtClean="0">
                <a:solidFill>
                  <a:schemeClr val="tx2"/>
                </a:solidFill>
              </a:rPr>
              <a:t>Behavior</a:t>
            </a:r>
            <a:endParaRPr lang="nl-NL" dirty="0">
              <a:solidFill>
                <a:schemeClr val="tx2"/>
              </a:solidFill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4970784" y="3861048"/>
            <a:ext cx="1656184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dirty="0" err="1" smtClean="0">
                <a:solidFill>
                  <a:schemeClr val="tx2"/>
                </a:solidFill>
              </a:rPr>
              <a:t>Behavior</a:t>
            </a:r>
            <a:endParaRPr lang="nl-NL" dirty="0">
              <a:solidFill>
                <a:schemeClr val="tx2"/>
              </a:solidFill>
            </a:endParaRPr>
          </a:p>
        </p:txBody>
      </p:sp>
      <p:cxnSp>
        <p:nvCxnSpPr>
          <p:cNvPr id="12" name="Rechte verbindingslijn met pijl 11"/>
          <p:cNvCxnSpPr>
            <a:stCxn id="9" idx="3"/>
            <a:endCxn id="10" idx="1"/>
          </p:cNvCxnSpPr>
          <p:nvPr/>
        </p:nvCxnSpPr>
        <p:spPr>
          <a:xfrm>
            <a:off x="4303340" y="4293096"/>
            <a:ext cx="6674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bogen verbindingslijn 15"/>
          <p:cNvCxnSpPr>
            <a:stCxn id="7" idx="3"/>
            <a:endCxn id="10" idx="1"/>
          </p:cNvCxnSpPr>
          <p:nvPr/>
        </p:nvCxnSpPr>
        <p:spPr>
          <a:xfrm>
            <a:off x="4273184" y="2852936"/>
            <a:ext cx="697600" cy="144016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al 10"/>
          <p:cNvSpPr/>
          <p:nvPr/>
        </p:nvSpPr>
        <p:spPr>
          <a:xfrm>
            <a:off x="7039644" y="3933056"/>
            <a:ext cx="178082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>
                <a:solidFill>
                  <a:schemeClr val="tx1"/>
                </a:solidFill>
              </a:rPr>
              <a:t>Actuator</a:t>
            </a:r>
            <a:endParaRPr lang="nl-NL" sz="2400" dirty="0">
              <a:solidFill>
                <a:schemeClr val="tx1"/>
              </a:solidFill>
            </a:endParaRPr>
          </a:p>
        </p:txBody>
      </p:sp>
      <p:cxnSp>
        <p:nvCxnSpPr>
          <p:cNvPr id="4" name="Rechte verbindingslijn met pijl 3"/>
          <p:cNvCxnSpPr>
            <a:stCxn id="10" idx="3"/>
            <a:endCxn id="11" idx="2"/>
          </p:cNvCxnSpPr>
          <p:nvPr/>
        </p:nvCxnSpPr>
        <p:spPr>
          <a:xfrm>
            <a:off x="6626968" y="4293096"/>
            <a:ext cx="4126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al 16"/>
          <p:cNvSpPr/>
          <p:nvPr/>
        </p:nvSpPr>
        <p:spPr>
          <a:xfrm>
            <a:off x="414908" y="2492896"/>
            <a:ext cx="1636812" cy="7200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>
                <a:solidFill>
                  <a:schemeClr val="tx1"/>
                </a:solidFill>
              </a:rPr>
              <a:t>Sensor</a:t>
            </a:r>
            <a:endParaRPr lang="nl-NL" sz="2400" dirty="0">
              <a:solidFill>
                <a:schemeClr val="tx1"/>
              </a:solidFill>
            </a:endParaRPr>
          </a:p>
        </p:txBody>
      </p:sp>
      <p:sp>
        <p:nvSpPr>
          <p:cNvPr id="18" name="Ovaal 17"/>
          <p:cNvSpPr/>
          <p:nvPr/>
        </p:nvSpPr>
        <p:spPr>
          <a:xfrm>
            <a:off x="450066" y="3933056"/>
            <a:ext cx="1636812" cy="7200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>
                <a:solidFill>
                  <a:schemeClr val="tx1"/>
                </a:solidFill>
              </a:rPr>
              <a:t>Sensor</a:t>
            </a:r>
            <a:endParaRPr lang="nl-NL" sz="2400" dirty="0">
              <a:solidFill>
                <a:schemeClr val="tx1"/>
              </a:solidFill>
            </a:endParaRPr>
          </a:p>
        </p:txBody>
      </p:sp>
      <p:cxnSp>
        <p:nvCxnSpPr>
          <p:cNvPr id="19" name="Rechte verbindingslijn met pijl 18"/>
          <p:cNvCxnSpPr>
            <a:stCxn id="17" idx="6"/>
            <a:endCxn id="7" idx="1"/>
          </p:cNvCxnSpPr>
          <p:nvPr/>
        </p:nvCxnSpPr>
        <p:spPr>
          <a:xfrm>
            <a:off x="2051720" y="2852936"/>
            <a:ext cx="565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>
            <a:stCxn id="18" idx="6"/>
            <a:endCxn id="9" idx="1"/>
          </p:cNvCxnSpPr>
          <p:nvPr/>
        </p:nvCxnSpPr>
        <p:spPr>
          <a:xfrm>
            <a:off x="2086878" y="4293096"/>
            <a:ext cx="5602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hoek 21"/>
          <p:cNvSpPr/>
          <p:nvPr/>
        </p:nvSpPr>
        <p:spPr>
          <a:xfrm>
            <a:off x="2647156" y="5229200"/>
            <a:ext cx="1656184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dirty="0" err="1" smtClean="0">
                <a:solidFill>
                  <a:schemeClr val="tx2"/>
                </a:solidFill>
              </a:rPr>
              <a:t>Behavior</a:t>
            </a:r>
            <a:endParaRPr lang="nl-NL" dirty="0">
              <a:solidFill>
                <a:schemeClr val="tx2"/>
              </a:solidFill>
            </a:endParaRPr>
          </a:p>
        </p:txBody>
      </p:sp>
      <p:sp>
        <p:nvSpPr>
          <p:cNvPr id="23" name="Ovaal 22"/>
          <p:cNvSpPr/>
          <p:nvPr/>
        </p:nvSpPr>
        <p:spPr>
          <a:xfrm>
            <a:off x="7039644" y="5301208"/>
            <a:ext cx="178082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>
                <a:solidFill>
                  <a:schemeClr val="tx1"/>
                </a:solidFill>
              </a:rPr>
              <a:t>Actuator</a:t>
            </a:r>
            <a:endParaRPr lang="nl-NL" sz="2400" dirty="0">
              <a:solidFill>
                <a:schemeClr val="tx1"/>
              </a:solidFill>
            </a:endParaRPr>
          </a:p>
        </p:txBody>
      </p:sp>
      <p:cxnSp>
        <p:nvCxnSpPr>
          <p:cNvPr id="25" name="Rechte verbindingslijn met pijl 24"/>
          <p:cNvCxnSpPr>
            <a:stCxn id="22" idx="3"/>
            <a:endCxn id="23" idx="2"/>
          </p:cNvCxnSpPr>
          <p:nvPr/>
        </p:nvCxnSpPr>
        <p:spPr>
          <a:xfrm>
            <a:off x="4303340" y="5661248"/>
            <a:ext cx="2736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bogen verbindingslijn 27"/>
          <p:cNvCxnSpPr>
            <a:stCxn id="18" idx="6"/>
            <a:endCxn id="22" idx="1"/>
          </p:cNvCxnSpPr>
          <p:nvPr/>
        </p:nvCxnSpPr>
        <p:spPr>
          <a:xfrm>
            <a:off x="2086878" y="4293096"/>
            <a:ext cx="560278" cy="136815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7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E3EB54B45C8B469EAB18F01D06EA8B" ma:contentTypeVersion="0" ma:contentTypeDescription="Create a new document." ma:contentTypeScope="" ma:versionID="9db5d5f7750c961d11795ba653a476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67e30616eeadeb776f014c5fbcfd81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495B80-7F20-4E70-ABF5-883F9CFC8ADD}"/>
</file>

<file path=customXml/itemProps2.xml><?xml version="1.0" encoding="utf-8"?>
<ds:datastoreItem xmlns:ds="http://schemas.openxmlformats.org/officeDocument/2006/customXml" ds:itemID="{5D546A27-76E9-4809-960B-5E9B297E95D0}"/>
</file>

<file path=customXml/itemProps3.xml><?xml version="1.0" encoding="utf-8"?>
<ds:datastoreItem xmlns:ds="http://schemas.openxmlformats.org/officeDocument/2006/customXml" ds:itemID="{E84E1269-B57B-41C6-8768-E91E987F2036}"/>
</file>

<file path=docProps/app.xml><?xml version="1.0" encoding="utf-8"?>
<Properties xmlns="http://schemas.openxmlformats.org/officeDocument/2006/extended-properties" xmlns:vt="http://schemas.openxmlformats.org/officeDocument/2006/docPropsVTypes">
  <TotalTime>4639</TotalTime>
  <Words>432</Words>
  <Application>Microsoft Office PowerPoint</Application>
  <PresentationFormat>Diavoorstelling (4:3)</PresentationFormat>
  <Paragraphs>148</Paragraphs>
  <Slides>18</Slides>
  <Notes>3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19" baseType="lpstr">
      <vt:lpstr>Office-thema</vt:lpstr>
      <vt:lpstr>Robotics</vt:lpstr>
      <vt:lpstr>Robot Control Architecture</vt:lpstr>
      <vt:lpstr>Deliberative Control</vt:lpstr>
      <vt:lpstr>Big Robot Control Architecture</vt:lpstr>
      <vt:lpstr>Control Trade-offs</vt:lpstr>
      <vt:lpstr>Small Robot</vt:lpstr>
      <vt:lpstr>Behavior Based Control</vt:lpstr>
      <vt:lpstr>Behavior Based Control</vt:lpstr>
      <vt:lpstr>Network of Behaviors</vt:lpstr>
      <vt:lpstr>Behavior</vt:lpstr>
      <vt:lpstr>Emergent Behavior</vt:lpstr>
      <vt:lpstr>An Example</vt:lpstr>
      <vt:lpstr>Problem</vt:lpstr>
      <vt:lpstr>Arbiter</vt:lpstr>
      <vt:lpstr>Problem</vt:lpstr>
      <vt:lpstr>Small Robot BBC Implementation</vt:lpstr>
      <vt:lpstr>Small Robot BBC Implementation</vt:lpstr>
      <vt:lpstr>ROS Implementation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week 15</dc:title>
  <dc:creator>Eric</dc:creator>
  <cp:lastModifiedBy>Dortmans,Eric H.M.J.M.</cp:lastModifiedBy>
  <cp:revision>859</cp:revision>
  <dcterms:created xsi:type="dcterms:W3CDTF">2012-08-27T13:43:15Z</dcterms:created>
  <dcterms:modified xsi:type="dcterms:W3CDTF">2016-01-07T11:10:36Z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0x010100CCE3EB54B45C8B469EAB18F01D06EA8B</vt:lpwstr>
  </property>
</Properties>
</file>