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343" r:id="rId3"/>
    <p:sldId id="350" r:id="rId4"/>
    <p:sldId id="351" r:id="rId5"/>
    <p:sldId id="352" r:id="rId6"/>
    <p:sldId id="353" r:id="rId7"/>
    <p:sldId id="355" r:id="rId8"/>
    <p:sldId id="347" r:id="rId9"/>
    <p:sldId id="298" r:id="rId10"/>
    <p:sldId id="275" r:id="rId11"/>
    <p:sldId id="305" r:id="rId12"/>
    <p:sldId id="344" r:id="rId13"/>
    <p:sldId id="348" r:id="rId14"/>
    <p:sldId id="349" r:id="rId15"/>
    <p:sldId id="284" r:id="rId16"/>
    <p:sldId id="345" r:id="rId17"/>
    <p:sldId id="285" r:id="rId18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1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50E59-91FA-400F-9B65-5FF464248520}" type="datetimeFigureOut">
              <a:rPr lang="nl-NL" smtClean="0"/>
              <a:t>22-11-2016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4C3C0-D75F-4D5F-9A90-96E4C18E7D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5063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4328C88-E0F5-4241-ADF0-FF4ECDAFA55B}" type="slidenum">
              <a:rPr lang="en-US" smtClean="0"/>
              <a:pPr eaLnBrk="1" hangingPunct="1"/>
              <a:t>9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1813"/>
            <a:ext cx="5026025" cy="4116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NL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984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22-11-2016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22-11-2016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22-11-2016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8C4E33-8FE0-4292-9598-8D5C268DBE70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70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9B8DC1-E76F-4432-A84C-7D43BE684A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89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8629CF-0EB5-4FCE-87E4-ECEE933F00CA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72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22-11-2016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22-11-2016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22-11-2016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22-11-2016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22-11-2016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22-11-2016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22-11-2016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22-11-2016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36C07-7E76-46D3-B86B-6AF7C60E533E}" type="datetimeFigureOut">
              <a:rPr lang="nl-NL" smtClean="0"/>
              <a:t>22-11-2016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os.org/wiki/gmappin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s.org/wiki/pointcloud_to_laserscan" TargetMode="External"/><Relationship Id="rId2" Type="http://schemas.openxmlformats.org/officeDocument/2006/relationships/hyperlink" Target="http://ros.org/wiki/openni_camer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os.org/wiki/gmapp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Robotics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 smtClean="0"/>
              <a:t>Localization</a:t>
            </a:r>
            <a:r>
              <a:rPr lang="nl-NL" dirty="0" smtClean="0"/>
              <a:t> &amp; </a:t>
            </a:r>
            <a:r>
              <a:rPr lang="nl-NL" dirty="0" err="1" smtClean="0"/>
              <a:t>Mapping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7448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6" descr="global-floorRHINO_MCL"/>
          <p:cNvPicPr>
            <a:picLocks noChangeAspect="1" noChangeArrowheads="1" noCrop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057400"/>
            <a:ext cx="6057900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 dirty="0">
                <a:latin typeface="+mj-lt"/>
                <a:ea typeface="+mj-ea"/>
                <a:cs typeface="+mj-cs"/>
              </a:rPr>
              <a:t>Monte Carlo Localization (MCL)</a:t>
            </a:r>
          </a:p>
        </p:txBody>
      </p:sp>
    </p:spTree>
    <p:extLst>
      <p:ext uri="{BB962C8B-B14F-4D97-AF65-F5344CB8AC3E}">
        <p14:creationId xmlns:p14="http://schemas.microsoft.com/office/powerpoint/2010/main" val="393307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AMCL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Adaptive</a:t>
            </a:r>
            <a:r>
              <a:rPr lang="nl-NL" dirty="0"/>
              <a:t> Monte </a:t>
            </a:r>
            <a:r>
              <a:rPr lang="nl-NL" dirty="0" smtClean="0"/>
              <a:t>Carlo </a:t>
            </a:r>
            <a:r>
              <a:rPr lang="nl-NL" dirty="0" err="1" smtClean="0"/>
              <a:t>Localization</a:t>
            </a:r>
            <a:endParaRPr lang="nl-NL" dirty="0"/>
          </a:p>
        </p:txBody>
      </p:sp>
      <p:sp>
        <p:nvSpPr>
          <p:cNvPr id="4" name="Rechthoek 3"/>
          <p:cNvSpPr/>
          <p:nvPr/>
        </p:nvSpPr>
        <p:spPr>
          <a:xfrm>
            <a:off x="2699792" y="1052736"/>
            <a:ext cx="3555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dirty="0">
                <a:hlinkClick r:id="rId2"/>
              </a:rPr>
              <a:t>http://</a:t>
            </a:r>
            <a:r>
              <a:rPr lang="nl-NL" dirty="0" smtClean="0">
                <a:hlinkClick r:id="rId2"/>
              </a:rPr>
              <a:t>www.ros.org/wiki/gmapping</a:t>
            </a:r>
            <a:r>
              <a:rPr lang="nl-NL" dirty="0" smtClean="0"/>
              <a:t> </a:t>
            </a:r>
            <a:endParaRPr lang="nl-NL" dirty="0"/>
          </a:p>
        </p:txBody>
      </p:sp>
      <p:sp>
        <p:nvSpPr>
          <p:cNvPr id="5" name="Tekstvak 4"/>
          <p:cNvSpPr txBox="1"/>
          <p:nvPr/>
        </p:nvSpPr>
        <p:spPr>
          <a:xfrm>
            <a:off x="1109005" y="4245990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chemeClr val="accent1"/>
                </a:solidFill>
              </a:rPr>
              <a:t>/scan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sp>
        <p:nvSpPr>
          <p:cNvPr id="6" name="Ovaal 5"/>
          <p:cNvSpPr/>
          <p:nvPr/>
        </p:nvSpPr>
        <p:spPr>
          <a:xfrm>
            <a:off x="3341253" y="3717032"/>
            <a:ext cx="2088232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b="1" dirty="0" smtClean="0"/>
              <a:t>AMCL</a:t>
            </a:r>
            <a:endParaRPr lang="nl-NL" sz="1400" b="1" dirty="0"/>
          </a:p>
        </p:txBody>
      </p:sp>
      <p:cxnSp>
        <p:nvCxnSpPr>
          <p:cNvPr id="7" name="Rechte verbindingslijn met pijl 6"/>
          <p:cNvCxnSpPr>
            <a:endCxn id="6" idx="2"/>
          </p:cNvCxnSpPr>
          <p:nvPr/>
        </p:nvCxnSpPr>
        <p:spPr>
          <a:xfrm>
            <a:off x="2477157" y="4509119"/>
            <a:ext cx="864096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met pijl 7"/>
          <p:cNvCxnSpPr>
            <a:stCxn id="6" idx="6"/>
          </p:cNvCxnSpPr>
          <p:nvPr/>
        </p:nvCxnSpPr>
        <p:spPr>
          <a:xfrm flipV="1">
            <a:off x="5429485" y="4134271"/>
            <a:ext cx="962316" cy="3748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kstvak 8"/>
          <p:cNvSpPr txBox="1"/>
          <p:nvPr/>
        </p:nvSpPr>
        <p:spPr>
          <a:xfrm>
            <a:off x="6221573" y="3903439"/>
            <a:ext cx="2310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>
                <a:solidFill>
                  <a:schemeClr val="accent1"/>
                </a:solidFill>
              </a:rPr>
              <a:t>/</a:t>
            </a:r>
            <a:r>
              <a:rPr lang="nl-NL" sz="2400" b="1" dirty="0" err="1">
                <a:solidFill>
                  <a:schemeClr val="accent1"/>
                </a:solidFill>
              </a:rPr>
              <a:t>particlecloud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cxnSp>
        <p:nvCxnSpPr>
          <p:cNvPr id="10" name="Rechte verbindingslijn met pijl 9"/>
          <p:cNvCxnSpPr/>
          <p:nvPr/>
        </p:nvCxnSpPr>
        <p:spPr>
          <a:xfrm>
            <a:off x="4565388" y="2666529"/>
            <a:ext cx="1" cy="1013835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4000927" y="2204864"/>
            <a:ext cx="747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chemeClr val="accent1"/>
                </a:solidFill>
              </a:rPr>
              <a:t>/</a:t>
            </a:r>
            <a:r>
              <a:rPr lang="nl-NL" sz="2400" b="1" dirty="0" err="1" smtClean="0">
                <a:solidFill>
                  <a:schemeClr val="accent1"/>
                </a:solidFill>
              </a:rPr>
              <a:t>tf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sp>
        <p:nvSpPr>
          <p:cNvPr id="12" name="Tekstvak 11"/>
          <p:cNvSpPr txBox="1"/>
          <p:nvPr/>
        </p:nvSpPr>
        <p:spPr>
          <a:xfrm>
            <a:off x="6348293" y="4221088"/>
            <a:ext cx="1745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>
                <a:solidFill>
                  <a:schemeClr val="accent1"/>
                </a:solidFill>
              </a:rPr>
              <a:t>/</a:t>
            </a:r>
            <a:r>
              <a:rPr lang="nl-NL" sz="2400" b="1" dirty="0" err="1">
                <a:solidFill>
                  <a:schemeClr val="accent1"/>
                </a:solidFill>
              </a:rPr>
              <a:t>amcl_pose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cxnSp>
        <p:nvCxnSpPr>
          <p:cNvPr id="13" name="Rechte verbindingslijn met pijl 12"/>
          <p:cNvCxnSpPr/>
          <p:nvPr/>
        </p:nvCxnSpPr>
        <p:spPr>
          <a:xfrm>
            <a:off x="4205348" y="2666529"/>
            <a:ext cx="1" cy="10138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met pijl 24"/>
          <p:cNvCxnSpPr>
            <a:stCxn id="6" idx="6"/>
            <a:endCxn id="12" idx="1"/>
          </p:cNvCxnSpPr>
          <p:nvPr/>
        </p:nvCxnSpPr>
        <p:spPr>
          <a:xfrm flipV="1">
            <a:off x="5429485" y="4451921"/>
            <a:ext cx="918808" cy="571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Tekstvak 38"/>
          <p:cNvSpPr txBox="1"/>
          <p:nvPr/>
        </p:nvSpPr>
        <p:spPr>
          <a:xfrm>
            <a:off x="4565388" y="2780928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>
                <a:solidFill>
                  <a:srgbClr val="FF0000"/>
                </a:solidFill>
              </a:rPr>
              <a:t>map → </a:t>
            </a:r>
            <a:r>
              <a:rPr lang="nl-NL" sz="2400" b="1" dirty="0" err="1">
                <a:solidFill>
                  <a:srgbClr val="FF0000"/>
                </a:solidFill>
              </a:rPr>
              <a:t>odom</a:t>
            </a:r>
            <a:endParaRPr lang="nl-NL" sz="2400" b="1" dirty="0">
              <a:solidFill>
                <a:srgbClr val="FF0000"/>
              </a:solidFill>
            </a:endParaRPr>
          </a:p>
        </p:txBody>
      </p:sp>
      <p:cxnSp>
        <p:nvCxnSpPr>
          <p:cNvPr id="18" name="Rechte verbindingslijn met pijl 17"/>
          <p:cNvCxnSpPr>
            <a:stCxn id="6" idx="4"/>
            <a:endCxn id="26" idx="0"/>
          </p:cNvCxnSpPr>
          <p:nvPr/>
        </p:nvCxnSpPr>
        <p:spPr>
          <a:xfrm flipH="1">
            <a:off x="4381376" y="5301208"/>
            <a:ext cx="3993" cy="648072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kstvak 26"/>
          <p:cNvSpPr txBox="1"/>
          <p:nvPr/>
        </p:nvSpPr>
        <p:spPr>
          <a:xfrm>
            <a:off x="4421373" y="5415607"/>
            <a:ext cx="836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chemeClr val="accent1"/>
                </a:solidFill>
              </a:rPr>
              <a:t>map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sp>
        <p:nvSpPr>
          <p:cNvPr id="29" name="Tekstvak 28"/>
          <p:cNvSpPr txBox="1"/>
          <p:nvPr/>
        </p:nvSpPr>
        <p:spPr>
          <a:xfrm>
            <a:off x="460933" y="5271591"/>
            <a:ext cx="3060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err="1" smtClean="0">
                <a:solidFill>
                  <a:schemeClr val="accent1"/>
                </a:solidFill>
              </a:rPr>
              <a:t>laser_drivers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sp>
        <p:nvSpPr>
          <p:cNvPr id="35" name="Tekstvak 34"/>
          <p:cNvSpPr txBox="1"/>
          <p:nvPr/>
        </p:nvSpPr>
        <p:spPr>
          <a:xfrm>
            <a:off x="6340189" y="5229200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err="1">
                <a:solidFill>
                  <a:schemeClr val="accent1"/>
                </a:solidFill>
              </a:rPr>
              <a:t>rviz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sp>
        <p:nvSpPr>
          <p:cNvPr id="26" name="Tekstvak 25"/>
          <p:cNvSpPr txBox="1"/>
          <p:nvPr/>
        </p:nvSpPr>
        <p:spPr>
          <a:xfrm>
            <a:off x="3517280" y="5949280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err="1">
                <a:solidFill>
                  <a:schemeClr val="accent1"/>
                </a:solidFill>
              </a:rPr>
              <a:t>map_server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cxnSp>
        <p:nvCxnSpPr>
          <p:cNvPr id="32" name="Rechte verbindingslijn met pijl 31"/>
          <p:cNvCxnSpPr/>
          <p:nvPr/>
        </p:nvCxnSpPr>
        <p:spPr>
          <a:xfrm>
            <a:off x="2002258" y="4709244"/>
            <a:ext cx="0" cy="575333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met pijl 33"/>
          <p:cNvCxnSpPr/>
          <p:nvPr/>
        </p:nvCxnSpPr>
        <p:spPr>
          <a:xfrm flipV="1">
            <a:off x="7197141" y="4739952"/>
            <a:ext cx="0" cy="575333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84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AMCL </a:t>
            </a:r>
            <a:r>
              <a:rPr lang="nl-NL" dirty="0" err="1" smtClean="0"/>
              <a:t>visualization</a:t>
            </a:r>
            <a:r>
              <a:rPr lang="nl-NL" dirty="0" smtClean="0"/>
              <a:t> in RVIZ</a:t>
            </a:r>
            <a:endParaRPr lang="nl-NL" dirty="0"/>
          </a:p>
        </p:txBody>
      </p:sp>
      <p:pic>
        <p:nvPicPr>
          <p:cNvPr id="2050" name="Picture 2" descr="D:\Downloads\Turtlebot_estim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01150"/>
            <a:ext cx="8136904" cy="519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81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Turtlebot</a:t>
            </a:r>
            <a:r>
              <a:rPr lang="nl-NL" dirty="0" smtClean="0"/>
              <a:t>: </a:t>
            </a:r>
            <a:r>
              <a:rPr lang="nl-NL" dirty="0" err="1" smtClean="0"/>
              <a:t>Faking</a:t>
            </a:r>
            <a:r>
              <a:rPr lang="nl-NL" dirty="0" smtClean="0"/>
              <a:t> </a:t>
            </a:r>
            <a:r>
              <a:rPr lang="nl-NL" dirty="0"/>
              <a:t>a Laser Scanner</a:t>
            </a:r>
          </a:p>
        </p:txBody>
      </p:sp>
      <p:sp>
        <p:nvSpPr>
          <p:cNvPr id="4" name="Rechthoek 3"/>
          <p:cNvSpPr/>
          <p:nvPr/>
        </p:nvSpPr>
        <p:spPr>
          <a:xfrm>
            <a:off x="2654229" y="1196752"/>
            <a:ext cx="3547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dirty="0">
                <a:hlinkClick r:id="rId2"/>
              </a:rPr>
              <a:t>http://</a:t>
            </a:r>
            <a:r>
              <a:rPr lang="nl-NL" dirty="0" smtClean="0">
                <a:hlinkClick r:id="rId2"/>
              </a:rPr>
              <a:t>ros.org/wiki/openni_camera</a:t>
            </a:r>
            <a:r>
              <a:rPr lang="nl-NL" dirty="0" smtClean="0"/>
              <a:t> </a:t>
            </a:r>
            <a:endParaRPr lang="nl-NL" dirty="0"/>
          </a:p>
        </p:txBody>
      </p:sp>
      <p:sp>
        <p:nvSpPr>
          <p:cNvPr id="6" name="Rechthoek 5"/>
          <p:cNvSpPr/>
          <p:nvPr/>
        </p:nvSpPr>
        <p:spPr>
          <a:xfrm>
            <a:off x="2861112" y="5055567"/>
            <a:ext cx="43510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3200" b="1" dirty="0" err="1">
                <a:solidFill>
                  <a:schemeClr val="accent1"/>
                </a:solidFill>
              </a:rPr>
              <a:t>pointcloud_to_laserscan</a:t>
            </a:r>
            <a:endParaRPr lang="nl-NL" sz="3200" b="1" dirty="0">
              <a:solidFill>
                <a:schemeClr val="accent1"/>
              </a:solidFill>
            </a:endParaRPr>
          </a:p>
        </p:txBody>
      </p:sp>
      <p:sp>
        <p:nvSpPr>
          <p:cNvPr id="7" name="Rechthoek 6"/>
          <p:cNvSpPr/>
          <p:nvPr/>
        </p:nvSpPr>
        <p:spPr>
          <a:xfrm>
            <a:off x="1986572" y="1556792"/>
            <a:ext cx="49502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NL" dirty="0">
                <a:hlinkClick r:id="rId3"/>
              </a:rPr>
              <a:t>http://</a:t>
            </a:r>
            <a:r>
              <a:rPr lang="nl-NL" dirty="0" smtClean="0">
                <a:hlinkClick r:id="rId3"/>
              </a:rPr>
              <a:t>www.ros.org/wiki/pointcloud_to_laserscan</a:t>
            </a:r>
            <a:r>
              <a:rPr lang="nl-NL" dirty="0" smtClean="0"/>
              <a:t> </a:t>
            </a:r>
            <a:endParaRPr lang="nl-NL" dirty="0"/>
          </a:p>
        </p:txBody>
      </p:sp>
      <p:sp>
        <p:nvSpPr>
          <p:cNvPr id="9" name="Rechthoek 8"/>
          <p:cNvSpPr/>
          <p:nvPr/>
        </p:nvSpPr>
        <p:spPr>
          <a:xfrm>
            <a:off x="3409443" y="3903439"/>
            <a:ext cx="28277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3200" b="1" dirty="0" err="1">
                <a:solidFill>
                  <a:schemeClr val="accent1"/>
                </a:solidFill>
              </a:rPr>
              <a:t>openni_camera</a:t>
            </a:r>
            <a:endParaRPr lang="nl-NL" sz="3200" b="1" dirty="0">
              <a:solidFill>
                <a:schemeClr val="accent1"/>
              </a:solidFill>
            </a:endParaRPr>
          </a:p>
        </p:txBody>
      </p:sp>
      <p:cxnSp>
        <p:nvCxnSpPr>
          <p:cNvPr id="11" name="Rechte verbindingslijn met pijl 10"/>
          <p:cNvCxnSpPr/>
          <p:nvPr/>
        </p:nvCxnSpPr>
        <p:spPr>
          <a:xfrm flipV="1">
            <a:off x="4840377" y="3471391"/>
            <a:ext cx="0" cy="575333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/>
          <p:cNvCxnSpPr/>
          <p:nvPr/>
        </p:nvCxnSpPr>
        <p:spPr>
          <a:xfrm flipV="1">
            <a:off x="4842054" y="4509851"/>
            <a:ext cx="0" cy="575333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2"/>
          <p:cNvCxnSpPr/>
          <p:nvPr/>
        </p:nvCxnSpPr>
        <p:spPr>
          <a:xfrm flipV="1">
            <a:off x="4870808" y="5640342"/>
            <a:ext cx="0" cy="575333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kstvak 14"/>
          <p:cNvSpPr txBox="1"/>
          <p:nvPr/>
        </p:nvSpPr>
        <p:spPr>
          <a:xfrm>
            <a:off x="4006712" y="6135687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chemeClr val="accent1"/>
                </a:solidFill>
              </a:rPr>
              <a:t>/scan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pic>
        <p:nvPicPr>
          <p:cNvPr id="4098" name="Picture 2" descr="http://graphics.stanford.edu/~mdfisher/Images/Kinec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251" y="2154433"/>
            <a:ext cx="4351063" cy="147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hthoek 15"/>
          <p:cNvSpPr/>
          <p:nvPr/>
        </p:nvSpPr>
        <p:spPr>
          <a:xfrm>
            <a:off x="4885599" y="4551511"/>
            <a:ext cx="30707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400" b="1" dirty="0">
                <a:solidFill>
                  <a:schemeClr val="accent1"/>
                </a:solidFill>
              </a:rPr>
              <a:t>/camera/</a:t>
            </a:r>
            <a:r>
              <a:rPr lang="nl-NL" sz="2400" b="1" dirty="0" err="1">
                <a:solidFill>
                  <a:schemeClr val="accent1"/>
                </a:solidFill>
              </a:rPr>
              <a:t>depth</a:t>
            </a:r>
            <a:r>
              <a:rPr lang="nl-NL" sz="2400" b="1" dirty="0">
                <a:solidFill>
                  <a:schemeClr val="accent1"/>
                </a:solidFill>
              </a:rPr>
              <a:t>/points</a:t>
            </a:r>
          </a:p>
        </p:txBody>
      </p:sp>
    </p:spTree>
    <p:extLst>
      <p:ext uri="{BB962C8B-B14F-4D97-AF65-F5344CB8AC3E}">
        <p14:creationId xmlns:p14="http://schemas.microsoft.com/office/powerpoint/2010/main" val="383735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Mapping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How </a:t>
            </a:r>
            <a:r>
              <a:rPr lang="nl-NL" dirty="0" err="1" smtClean="0"/>
              <a:t>to</a:t>
            </a:r>
            <a:r>
              <a:rPr lang="nl-NL" dirty="0" smtClean="0"/>
              <a:t> make a map?</a:t>
            </a:r>
            <a:endParaRPr lang="nl-NL" dirty="0"/>
          </a:p>
        </p:txBody>
      </p:sp>
      <p:pic>
        <p:nvPicPr>
          <p:cNvPr id="6" name="Picture 3" descr="fr079-complete-occpro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686998"/>
            <a:ext cx="4926177" cy="2076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429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What</a:t>
            </a:r>
            <a:r>
              <a:rPr lang="nl-NL" dirty="0" smtClean="0"/>
              <a:t> </a:t>
            </a:r>
            <a:r>
              <a:rPr lang="nl-NL" dirty="0" err="1" smtClean="0"/>
              <a:t>if</a:t>
            </a:r>
            <a:r>
              <a:rPr lang="nl-NL" dirty="0" smtClean="0"/>
              <a:t> we do </a:t>
            </a:r>
            <a:r>
              <a:rPr lang="nl-NL" dirty="0" err="1" smtClean="0"/>
              <a:t>not</a:t>
            </a:r>
            <a:r>
              <a:rPr lang="nl-NL" dirty="0" smtClean="0"/>
              <a:t> have a map?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Let the robot make </a:t>
            </a:r>
            <a:r>
              <a:rPr lang="nl-NL" dirty="0" err="1" smtClean="0"/>
              <a:t>one</a:t>
            </a:r>
            <a:endParaRPr lang="nl-NL" dirty="0" smtClean="0"/>
          </a:p>
          <a:p>
            <a:pPr lvl="1"/>
            <a:r>
              <a:rPr lang="nl-NL" dirty="0" smtClean="0"/>
              <a:t>Drive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around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learn</a:t>
            </a:r>
            <a:endParaRPr lang="nl-NL" dirty="0" smtClean="0"/>
          </a:p>
          <a:p>
            <a:pPr lvl="2"/>
            <a:r>
              <a:rPr lang="nl-NL" dirty="0" smtClean="0"/>
              <a:t>Random walk</a:t>
            </a:r>
          </a:p>
          <a:p>
            <a:pPr lvl="2"/>
            <a:r>
              <a:rPr lang="nl-NL" dirty="0" err="1"/>
              <a:t>T</a:t>
            </a:r>
            <a:r>
              <a:rPr lang="nl-NL" dirty="0" err="1" smtClean="0"/>
              <a:t>eleoperated</a:t>
            </a:r>
            <a:endParaRPr lang="nl-NL" dirty="0" smtClean="0"/>
          </a:p>
          <a:p>
            <a:endParaRPr lang="nl-NL" dirty="0"/>
          </a:p>
          <a:p>
            <a:r>
              <a:rPr lang="nl-NL" dirty="0" err="1" smtClean="0"/>
              <a:t>Problem</a:t>
            </a:r>
            <a:endParaRPr lang="nl-NL" dirty="0" smtClean="0"/>
          </a:p>
          <a:p>
            <a:pPr lvl="1"/>
            <a:r>
              <a:rPr lang="nl-NL" dirty="0" err="1"/>
              <a:t>T</a:t>
            </a:r>
            <a:r>
              <a:rPr lang="nl-NL" dirty="0" err="1" smtClean="0"/>
              <a:t>o</a:t>
            </a:r>
            <a:r>
              <a:rPr lang="nl-NL" dirty="0" smtClean="0"/>
              <a:t> make a map we </a:t>
            </a:r>
            <a:r>
              <a:rPr lang="nl-NL" dirty="0" err="1" smtClean="0"/>
              <a:t>need</a:t>
            </a:r>
            <a:r>
              <a:rPr lang="nl-NL" dirty="0" smtClean="0"/>
              <a:t> the robots </a:t>
            </a:r>
            <a:r>
              <a:rPr lang="nl-NL" dirty="0" err="1" smtClean="0"/>
              <a:t>location</a:t>
            </a:r>
            <a:endParaRPr lang="nl-NL" dirty="0" smtClean="0"/>
          </a:p>
          <a:p>
            <a:pPr lvl="1"/>
            <a:r>
              <a:rPr lang="nl-NL" dirty="0" smtClean="0"/>
              <a:t>But…</a:t>
            </a:r>
            <a:r>
              <a:rPr lang="nl-NL" dirty="0" err="1"/>
              <a:t>t</a:t>
            </a:r>
            <a:r>
              <a:rPr lang="nl-NL" dirty="0" err="1" smtClean="0"/>
              <a:t>o</a:t>
            </a:r>
            <a:r>
              <a:rPr lang="nl-NL" dirty="0" smtClean="0"/>
              <a:t> </a:t>
            </a:r>
            <a:r>
              <a:rPr lang="nl-NL" dirty="0" err="1" smtClean="0"/>
              <a:t>localize</a:t>
            </a:r>
            <a:r>
              <a:rPr lang="nl-NL" dirty="0" smtClean="0"/>
              <a:t> we </a:t>
            </a:r>
            <a:r>
              <a:rPr lang="nl-NL" dirty="0" err="1" smtClean="0"/>
              <a:t>need</a:t>
            </a:r>
            <a:r>
              <a:rPr lang="nl-NL" dirty="0" smtClean="0"/>
              <a:t> a map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1604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SLAM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Simultaneous</a:t>
            </a:r>
            <a:r>
              <a:rPr lang="nl-NL" dirty="0"/>
              <a:t> </a:t>
            </a:r>
            <a:r>
              <a:rPr lang="nl-NL" dirty="0" err="1"/>
              <a:t>Localization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 smtClean="0"/>
              <a:t>Mapping</a:t>
            </a:r>
            <a:endParaRPr lang="nl-NL" dirty="0" smtClean="0"/>
          </a:p>
          <a:p>
            <a:pPr lvl="1"/>
            <a:r>
              <a:rPr lang="nl-NL" dirty="0" err="1" smtClean="0"/>
              <a:t>Statistically</a:t>
            </a:r>
            <a:r>
              <a:rPr lang="nl-NL" dirty="0" smtClean="0"/>
              <a:t> </a:t>
            </a:r>
            <a:r>
              <a:rPr lang="nl-NL" dirty="0" err="1" smtClean="0"/>
              <a:t>estimate</a:t>
            </a:r>
            <a:r>
              <a:rPr lang="nl-NL" dirty="0" smtClean="0"/>
              <a:t> P(</a:t>
            </a:r>
            <a:r>
              <a:rPr lang="nl-NL" dirty="0" err="1"/>
              <a:t>X</a:t>
            </a:r>
            <a:r>
              <a:rPr lang="nl-NL" dirty="0" err="1" smtClean="0"/>
              <a:t>,m|U,Z</a:t>
            </a:r>
            <a:r>
              <a:rPr lang="nl-NL" dirty="0" smtClean="0"/>
              <a:t>)</a:t>
            </a:r>
          </a:p>
          <a:p>
            <a:pPr lvl="1"/>
            <a:endParaRPr lang="nl-NL" dirty="0"/>
          </a:p>
          <a:p>
            <a:r>
              <a:rPr lang="nl-NL" dirty="0" err="1" smtClean="0"/>
              <a:t>Bayes</a:t>
            </a:r>
            <a:r>
              <a:rPr lang="nl-NL" dirty="0" smtClean="0"/>
              <a:t> filter</a:t>
            </a:r>
          </a:p>
          <a:p>
            <a:pPr lvl="1"/>
            <a:r>
              <a:rPr lang="nl-NL" dirty="0" err="1" smtClean="0"/>
              <a:t>Each</a:t>
            </a:r>
            <a:r>
              <a:rPr lang="nl-NL" dirty="0" smtClean="0"/>
              <a:t> </a:t>
            </a:r>
            <a:r>
              <a:rPr lang="nl-NL" dirty="0" err="1" smtClean="0"/>
              <a:t>particle</a:t>
            </a:r>
            <a:r>
              <a:rPr lang="nl-NL" dirty="0" smtClean="0"/>
              <a:t> </a:t>
            </a:r>
            <a:r>
              <a:rPr lang="nl-NL" dirty="0" err="1" smtClean="0"/>
              <a:t>represents</a:t>
            </a:r>
            <a:r>
              <a:rPr lang="nl-NL" dirty="0" smtClean="0"/>
              <a:t> a </a:t>
            </a:r>
            <a:r>
              <a:rPr lang="nl-NL" dirty="0" err="1" smtClean="0"/>
              <a:t>possible</a:t>
            </a:r>
            <a:r>
              <a:rPr lang="nl-NL" dirty="0" smtClean="0"/>
              <a:t> map</a:t>
            </a:r>
          </a:p>
          <a:p>
            <a:pPr lvl="1"/>
            <a:r>
              <a:rPr lang="nl-NL" dirty="0" smtClean="0"/>
              <a:t>Survival of the </a:t>
            </a:r>
            <a:r>
              <a:rPr lang="nl-NL" dirty="0" err="1" smtClean="0"/>
              <a:t>fittest</a:t>
            </a:r>
            <a:endParaRPr lang="nl-NL" dirty="0" smtClean="0"/>
          </a:p>
          <a:p>
            <a:pPr lvl="1"/>
            <a:endParaRPr lang="nl-NL" dirty="0" smtClean="0"/>
          </a:p>
          <a:p>
            <a:pPr lvl="2"/>
            <a:endParaRPr lang="nl-NL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709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GMAPPING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SLAM</a:t>
            </a:r>
            <a:endParaRPr lang="nl-NL" dirty="0"/>
          </a:p>
        </p:txBody>
      </p:sp>
      <p:sp>
        <p:nvSpPr>
          <p:cNvPr id="4" name="Rechthoek 3"/>
          <p:cNvSpPr/>
          <p:nvPr/>
        </p:nvSpPr>
        <p:spPr>
          <a:xfrm>
            <a:off x="2699792" y="1052736"/>
            <a:ext cx="3555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dirty="0">
                <a:hlinkClick r:id="rId2"/>
              </a:rPr>
              <a:t>http://</a:t>
            </a:r>
            <a:r>
              <a:rPr lang="nl-NL" dirty="0" smtClean="0">
                <a:hlinkClick r:id="rId2"/>
              </a:rPr>
              <a:t>www.ros.org/wiki/gmapping</a:t>
            </a:r>
            <a:r>
              <a:rPr lang="nl-NL" dirty="0" smtClean="0"/>
              <a:t> </a:t>
            </a:r>
            <a:endParaRPr lang="nl-NL" dirty="0"/>
          </a:p>
        </p:txBody>
      </p:sp>
      <p:sp>
        <p:nvSpPr>
          <p:cNvPr id="21" name="Tekstvak 20"/>
          <p:cNvSpPr txBox="1"/>
          <p:nvPr/>
        </p:nvSpPr>
        <p:spPr>
          <a:xfrm>
            <a:off x="971600" y="4462014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chemeClr val="accent1"/>
                </a:solidFill>
              </a:rPr>
              <a:t>/scan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sp>
        <p:nvSpPr>
          <p:cNvPr id="22" name="Ovaal 21"/>
          <p:cNvSpPr/>
          <p:nvPr/>
        </p:nvSpPr>
        <p:spPr>
          <a:xfrm>
            <a:off x="3059831" y="3933056"/>
            <a:ext cx="2376263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800" b="1" dirty="0" smtClean="0"/>
              <a:t>slam_</a:t>
            </a:r>
            <a:br>
              <a:rPr lang="nl-NL" sz="2800" b="1" dirty="0" smtClean="0"/>
            </a:br>
            <a:r>
              <a:rPr lang="nl-NL" sz="2800" b="1" dirty="0" err="1" smtClean="0"/>
              <a:t>gmapping</a:t>
            </a:r>
            <a:endParaRPr lang="nl-NL" sz="1400" b="1" dirty="0"/>
          </a:p>
        </p:txBody>
      </p:sp>
      <p:cxnSp>
        <p:nvCxnSpPr>
          <p:cNvPr id="23" name="Rechte verbindingslijn met pijl 22"/>
          <p:cNvCxnSpPr>
            <a:endCxn id="22" idx="2"/>
          </p:cNvCxnSpPr>
          <p:nvPr/>
        </p:nvCxnSpPr>
        <p:spPr>
          <a:xfrm>
            <a:off x="2339752" y="4725143"/>
            <a:ext cx="720079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/>
          <p:cNvCxnSpPr>
            <a:stCxn id="22" idx="6"/>
          </p:cNvCxnSpPr>
          <p:nvPr/>
        </p:nvCxnSpPr>
        <p:spPr>
          <a:xfrm flipV="1">
            <a:off x="5436094" y="4437112"/>
            <a:ext cx="818302" cy="288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kstvak 25"/>
          <p:cNvSpPr txBox="1"/>
          <p:nvPr/>
        </p:nvSpPr>
        <p:spPr>
          <a:xfrm>
            <a:off x="6234924" y="4119463"/>
            <a:ext cx="2310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chemeClr val="accent1"/>
                </a:solidFill>
              </a:rPr>
              <a:t>/</a:t>
            </a:r>
            <a:r>
              <a:rPr lang="nl-NL" sz="2400" b="1" dirty="0" err="1" smtClean="0">
                <a:solidFill>
                  <a:schemeClr val="accent1"/>
                </a:solidFill>
              </a:rPr>
              <a:t>map_metadata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cxnSp>
        <p:nvCxnSpPr>
          <p:cNvPr id="27" name="Rechte verbindingslijn met pijl 26"/>
          <p:cNvCxnSpPr/>
          <p:nvPr/>
        </p:nvCxnSpPr>
        <p:spPr>
          <a:xfrm>
            <a:off x="4427983" y="2882553"/>
            <a:ext cx="1" cy="1013835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kstvak 27"/>
          <p:cNvSpPr txBox="1"/>
          <p:nvPr/>
        </p:nvSpPr>
        <p:spPr>
          <a:xfrm>
            <a:off x="3863522" y="2420888"/>
            <a:ext cx="747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chemeClr val="accent1"/>
                </a:solidFill>
              </a:rPr>
              <a:t>/</a:t>
            </a:r>
            <a:r>
              <a:rPr lang="nl-NL" sz="2400" b="1" dirty="0" err="1" smtClean="0">
                <a:solidFill>
                  <a:schemeClr val="accent1"/>
                </a:solidFill>
              </a:rPr>
              <a:t>tf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sp>
        <p:nvSpPr>
          <p:cNvPr id="29" name="Tekstvak 28"/>
          <p:cNvSpPr txBox="1"/>
          <p:nvPr/>
        </p:nvSpPr>
        <p:spPr>
          <a:xfrm>
            <a:off x="6210888" y="4494311"/>
            <a:ext cx="1037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rgbClr val="FF0000"/>
                </a:solidFill>
              </a:rPr>
              <a:t>/map</a:t>
            </a:r>
            <a:endParaRPr lang="nl-NL" sz="2400" b="1" dirty="0">
              <a:solidFill>
                <a:srgbClr val="FF0000"/>
              </a:solidFill>
            </a:endParaRPr>
          </a:p>
        </p:txBody>
      </p:sp>
      <p:cxnSp>
        <p:nvCxnSpPr>
          <p:cNvPr id="30" name="Rechte verbindingslijn met pijl 29"/>
          <p:cNvCxnSpPr/>
          <p:nvPr/>
        </p:nvCxnSpPr>
        <p:spPr>
          <a:xfrm>
            <a:off x="4067943" y="2882553"/>
            <a:ext cx="1" cy="10138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met pijl 30"/>
          <p:cNvCxnSpPr>
            <a:stCxn id="22" idx="6"/>
          </p:cNvCxnSpPr>
          <p:nvPr/>
        </p:nvCxnSpPr>
        <p:spPr>
          <a:xfrm>
            <a:off x="5436094" y="4725144"/>
            <a:ext cx="819351" cy="15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kstvak 32"/>
          <p:cNvSpPr txBox="1"/>
          <p:nvPr/>
        </p:nvSpPr>
        <p:spPr>
          <a:xfrm>
            <a:off x="4427983" y="2996952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>
                <a:solidFill>
                  <a:srgbClr val="FF0000"/>
                </a:solidFill>
              </a:rPr>
              <a:t>map → </a:t>
            </a:r>
            <a:r>
              <a:rPr lang="nl-NL" sz="2400" b="1" dirty="0" err="1">
                <a:solidFill>
                  <a:srgbClr val="FF0000"/>
                </a:solidFill>
              </a:rPr>
              <a:t>odom</a:t>
            </a:r>
            <a:endParaRPr lang="nl-NL" sz="2400" b="1" dirty="0">
              <a:solidFill>
                <a:srgbClr val="FF0000"/>
              </a:solidFill>
            </a:endParaRPr>
          </a:p>
        </p:txBody>
      </p:sp>
      <p:sp>
        <p:nvSpPr>
          <p:cNvPr id="19" name="Tekstvak 18"/>
          <p:cNvSpPr txBox="1"/>
          <p:nvPr/>
        </p:nvSpPr>
        <p:spPr>
          <a:xfrm>
            <a:off x="406128" y="5631631"/>
            <a:ext cx="3060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err="1">
                <a:solidFill>
                  <a:schemeClr val="accent1"/>
                </a:solidFill>
              </a:rPr>
              <a:t>l</a:t>
            </a:r>
            <a:r>
              <a:rPr lang="nl-NL" sz="2400" b="1" dirty="0" err="1" smtClean="0">
                <a:solidFill>
                  <a:schemeClr val="accent1"/>
                </a:solidFill>
              </a:rPr>
              <a:t>aser_drivers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cxnSp>
        <p:nvCxnSpPr>
          <p:cNvPr id="20" name="Rechte verbindingslijn met pijl 19"/>
          <p:cNvCxnSpPr/>
          <p:nvPr/>
        </p:nvCxnSpPr>
        <p:spPr>
          <a:xfrm flipV="1">
            <a:off x="6820654" y="4941168"/>
            <a:ext cx="0" cy="575333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kstvak 34"/>
          <p:cNvSpPr txBox="1"/>
          <p:nvPr/>
        </p:nvSpPr>
        <p:spPr>
          <a:xfrm>
            <a:off x="5981470" y="5589240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err="1" smtClean="0">
                <a:solidFill>
                  <a:schemeClr val="accent1"/>
                </a:solidFill>
              </a:rPr>
              <a:t>map_saver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cxnSp>
        <p:nvCxnSpPr>
          <p:cNvPr id="37" name="Rechte verbindingslijn met pijl 36"/>
          <p:cNvCxnSpPr/>
          <p:nvPr/>
        </p:nvCxnSpPr>
        <p:spPr>
          <a:xfrm>
            <a:off x="1907704" y="4941168"/>
            <a:ext cx="0" cy="575333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58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LOCALIZATION (</a:t>
            </a:r>
            <a:r>
              <a:rPr lang="nl-NL" dirty="0" err="1" smtClean="0"/>
              <a:t>continued</a:t>
            </a:r>
            <a:r>
              <a:rPr lang="nl-NL" dirty="0" smtClean="0"/>
              <a:t>)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Where</a:t>
            </a:r>
            <a:r>
              <a:rPr lang="nl-NL" dirty="0" smtClean="0"/>
              <a:t> </a:t>
            </a:r>
            <a:r>
              <a:rPr lang="nl-NL" dirty="0" err="1" smtClean="0"/>
              <a:t>am</a:t>
            </a:r>
            <a:r>
              <a:rPr lang="nl-NL" dirty="0" smtClean="0"/>
              <a:t> I?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362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Pose </a:t>
            </a:r>
            <a:r>
              <a:rPr lang="nl-NL" dirty="0" err="1" smtClean="0"/>
              <a:t>Estimation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Calculate</a:t>
            </a:r>
            <a:r>
              <a:rPr lang="nl-NL" dirty="0" smtClean="0"/>
              <a:t> </a:t>
            </a:r>
            <a:r>
              <a:rPr lang="nl-NL" b="1" dirty="0" err="1" smtClean="0"/>
              <a:t>Believe</a:t>
            </a:r>
            <a:r>
              <a:rPr lang="nl-NL" dirty="0" smtClean="0"/>
              <a:t> of the robot </a:t>
            </a:r>
            <a:r>
              <a:rPr lang="nl-NL" dirty="0" err="1" smtClean="0"/>
              <a:t>about</a:t>
            </a:r>
            <a:r>
              <a:rPr lang="nl-NL" dirty="0" smtClean="0"/>
              <a:t> </a:t>
            </a:r>
            <a:r>
              <a:rPr lang="nl-NL" dirty="0" err="1" smtClean="0"/>
              <a:t>its</a:t>
            </a:r>
            <a:r>
              <a:rPr lang="nl-NL" dirty="0" smtClean="0"/>
              <a:t> pose </a:t>
            </a:r>
            <a:r>
              <a:rPr lang="nl-NL" b="1" dirty="0" smtClean="0"/>
              <a:t>x</a:t>
            </a:r>
            <a:r>
              <a:rPr lang="nl-NL" dirty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its</a:t>
            </a:r>
            <a:r>
              <a:rPr lang="nl-NL" dirty="0" smtClean="0"/>
              <a:t> </a:t>
            </a:r>
            <a:r>
              <a:rPr lang="nl-NL" dirty="0" err="1" smtClean="0"/>
              <a:t>recorded</a:t>
            </a:r>
            <a:r>
              <a:rPr lang="nl-NL" dirty="0" smtClean="0"/>
              <a:t> </a:t>
            </a:r>
            <a:r>
              <a:rPr lang="nl-NL" b="1" dirty="0" smtClean="0"/>
              <a:t>motions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the </a:t>
            </a:r>
            <a:r>
              <a:rPr lang="nl-NL" b="1" dirty="0" err="1" smtClean="0"/>
              <a:t>measurements</a:t>
            </a:r>
            <a:r>
              <a:rPr lang="nl-NL" dirty="0" smtClean="0"/>
              <a:t>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makes</a:t>
            </a:r>
            <a:r>
              <a:rPr lang="nl-NL" dirty="0" smtClean="0"/>
              <a:t> in </a:t>
            </a:r>
            <a:r>
              <a:rPr lang="nl-NL" dirty="0" err="1" smtClean="0"/>
              <a:t>its</a:t>
            </a:r>
            <a:r>
              <a:rPr lang="nl-NL" dirty="0" smtClean="0"/>
              <a:t> environment</a:t>
            </a:r>
          </a:p>
          <a:p>
            <a:endParaRPr lang="nl-NL" b="1" dirty="0">
              <a:solidFill>
                <a:schemeClr val="tx2"/>
              </a:solidFill>
            </a:endParaRPr>
          </a:p>
          <a:p>
            <a:r>
              <a:rPr lang="nl-NL" b="1" dirty="0" smtClean="0">
                <a:solidFill>
                  <a:schemeClr val="tx2"/>
                </a:solidFill>
              </a:rPr>
              <a:t>BEL(x) = P(</a:t>
            </a:r>
            <a:r>
              <a:rPr lang="nl-NL" b="1" dirty="0" err="1" smtClean="0">
                <a:solidFill>
                  <a:schemeClr val="tx2"/>
                </a:solidFill>
              </a:rPr>
              <a:t>x|U,Z</a:t>
            </a:r>
            <a:r>
              <a:rPr lang="nl-NL" b="1" dirty="0" smtClean="0">
                <a:solidFill>
                  <a:schemeClr val="tx2"/>
                </a:solidFill>
              </a:rPr>
              <a:t>)</a:t>
            </a:r>
          </a:p>
          <a:p>
            <a:pPr lvl="1"/>
            <a:r>
              <a:rPr lang="en-US" dirty="0" smtClean="0"/>
              <a:t>U: motions (</a:t>
            </a:r>
            <a:r>
              <a:rPr lang="en-US" dirty="0" err="1" smtClean="0"/>
              <a:t>odometry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Z</a:t>
            </a:r>
            <a:r>
              <a:rPr lang="en-US" dirty="0" smtClean="0"/>
              <a:t>: measurements </a:t>
            </a:r>
            <a:r>
              <a:rPr lang="en-US" dirty="0"/>
              <a:t>(</a:t>
            </a:r>
            <a:r>
              <a:rPr lang="en-US" dirty="0" smtClean="0"/>
              <a:t>distances, features/landmarks)</a:t>
            </a:r>
            <a:endParaRPr lang="en-US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7550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Bayes</a:t>
            </a:r>
            <a:r>
              <a:rPr lang="nl-NL" dirty="0" smtClean="0"/>
              <a:t> filter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Motion model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chemeClr val="tx2"/>
                </a:solidFill>
              </a:rPr>
              <a:t>P(x</a:t>
            </a:r>
            <a:r>
              <a:rPr lang="en-US" b="1" baseline="-25000" dirty="0" smtClean="0">
                <a:solidFill>
                  <a:schemeClr val="tx2"/>
                </a:solidFill>
              </a:rPr>
              <a:t>t</a:t>
            </a:r>
            <a:r>
              <a:rPr lang="en-US" b="1" dirty="0" smtClean="0">
                <a:solidFill>
                  <a:schemeClr val="tx2"/>
                </a:solidFill>
              </a:rPr>
              <a:t>|u</a:t>
            </a:r>
            <a:r>
              <a:rPr lang="en-US" b="1" baseline="-25000" dirty="0" smtClean="0">
                <a:solidFill>
                  <a:schemeClr val="tx2"/>
                </a:solidFill>
              </a:rPr>
              <a:t>t</a:t>
            </a:r>
            <a:r>
              <a:rPr lang="en-US" b="1" dirty="0" smtClean="0">
                <a:solidFill>
                  <a:schemeClr val="tx2"/>
                </a:solidFill>
              </a:rPr>
              <a:t>, x</a:t>
            </a:r>
            <a:r>
              <a:rPr lang="en-US" b="1" baseline="-25000" dirty="0" smtClean="0">
                <a:solidFill>
                  <a:schemeClr val="tx2"/>
                </a:solidFill>
              </a:rPr>
              <a:t>t-1</a:t>
            </a:r>
            <a:r>
              <a:rPr lang="en-US" b="1" dirty="0" smtClean="0">
                <a:solidFill>
                  <a:schemeClr val="tx2"/>
                </a:solidFill>
              </a:rPr>
              <a:t>)</a:t>
            </a:r>
          </a:p>
          <a:p>
            <a:pPr lvl="1"/>
            <a:r>
              <a:rPr lang="en-US" dirty="0" smtClean="0"/>
              <a:t>Probability of </a:t>
            </a:r>
            <a:r>
              <a:rPr lang="en-US" dirty="0" smtClean="0"/>
              <a:t>x, </a:t>
            </a:r>
            <a:r>
              <a:rPr lang="en-US" dirty="0" smtClean="0"/>
              <a:t>given previous x and motion u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b="1" dirty="0" smtClean="0"/>
              <a:t>Measurement model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chemeClr val="tx2"/>
                </a:solidFill>
              </a:rPr>
              <a:t>P(z</a:t>
            </a:r>
            <a:r>
              <a:rPr lang="en-US" b="1" baseline="-25000" dirty="0" smtClean="0">
                <a:solidFill>
                  <a:schemeClr val="tx2"/>
                </a:solidFill>
              </a:rPr>
              <a:t>t</a:t>
            </a:r>
            <a:r>
              <a:rPr lang="en-US" b="1" dirty="0" smtClean="0">
                <a:solidFill>
                  <a:schemeClr val="tx2"/>
                </a:solidFill>
              </a:rPr>
              <a:t>|x</a:t>
            </a:r>
            <a:r>
              <a:rPr lang="en-US" b="1" baseline="-25000" dirty="0" smtClean="0">
                <a:solidFill>
                  <a:schemeClr val="tx2"/>
                </a:solidFill>
              </a:rPr>
              <a:t>t</a:t>
            </a:r>
            <a:r>
              <a:rPr lang="en-US" b="1" dirty="0" smtClean="0">
                <a:solidFill>
                  <a:schemeClr val="tx2"/>
                </a:solidFill>
              </a:rPr>
              <a:t>)</a:t>
            </a:r>
            <a:endParaRPr lang="en-US" b="1" dirty="0">
              <a:solidFill>
                <a:schemeClr val="tx2"/>
              </a:solidFill>
            </a:endParaRPr>
          </a:p>
          <a:p>
            <a:pPr lvl="1"/>
            <a:r>
              <a:rPr lang="en-US" dirty="0"/>
              <a:t>P</a:t>
            </a:r>
            <a:r>
              <a:rPr lang="en-US" dirty="0" smtClean="0"/>
              <a:t>robability of measuring </a:t>
            </a:r>
            <a:r>
              <a:rPr lang="en-US" dirty="0" smtClean="0"/>
              <a:t>z </a:t>
            </a:r>
            <a:r>
              <a:rPr lang="en-US" dirty="0" smtClean="0"/>
              <a:t>when in position x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852862" y="2604244"/>
          <a:ext cx="1724247" cy="1688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Immagine bitmap" r:id="rId3" imgW="6923810" imgH="6780952" progId="PBrush">
                  <p:embed/>
                </p:oleObj>
              </mc:Choice>
              <mc:Fallback>
                <p:oleObj name="Immagine bitmap" r:id="rId3" imgW="6923810" imgH="678095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862" y="2604244"/>
                        <a:ext cx="1724247" cy="16888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ep 20"/>
          <p:cNvGrpSpPr/>
          <p:nvPr/>
        </p:nvGrpSpPr>
        <p:grpSpPr>
          <a:xfrm>
            <a:off x="2066913" y="5445844"/>
            <a:ext cx="3513199" cy="1079500"/>
            <a:chOff x="1850169" y="5329907"/>
            <a:chExt cx="3513199" cy="1079500"/>
          </a:xfrm>
        </p:grpSpPr>
        <p:pic>
          <p:nvPicPr>
            <p:cNvPr id="11" name="Picture 1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9181" y="5472782"/>
              <a:ext cx="820737" cy="86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7" descr="Punti sparsi"/>
            <p:cNvSpPr>
              <a:spLocks noChangeArrowheads="1"/>
            </p:cNvSpPr>
            <p:nvPr/>
          </p:nvSpPr>
          <p:spPr bwMode="auto">
            <a:xfrm>
              <a:off x="4858543" y="5329907"/>
              <a:ext cx="504825" cy="1079500"/>
            </a:xfrm>
            <a:prstGeom prst="rect">
              <a:avLst/>
            </a:prstGeom>
            <a:pattFill prst="lgConfetti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>
              <a:off x="3059906" y="5833145"/>
              <a:ext cx="1871662" cy="0"/>
            </a:xfrm>
            <a:prstGeom prst="line">
              <a:avLst/>
            </a:prstGeom>
            <a:noFill/>
            <a:ln w="38100">
              <a:solidFill>
                <a:srgbClr val="FD2C09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14" name="Freeform 19"/>
            <p:cNvSpPr>
              <a:spLocks/>
            </p:cNvSpPr>
            <p:nvPr/>
          </p:nvSpPr>
          <p:spPr bwMode="auto">
            <a:xfrm>
              <a:off x="4488656" y="5534695"/>
              <a:ext cx="720725" cy="300037"/>
            </a:xfrm>
            <a:custGeom>
              <a:avLst/>
              <a:gdLst>
                <a:gd name="T0" fmla="*/ 0 w 1588"/>
                <a:gd name="T1" fmla="*/ 300037 h 371"/>
                <a:gd name="T2" fmla="*/ 206051 w 1588"/>
                <a:gd name="T3" fmla="*/ 190050 h 371"/>
                <a:gd name="T4" fmla="*/ 288199 w 1588"/>
                <a:gd name="T5" fmla="*/ 80064 h 371"/>
                <a:gd name="T6" fmla="*/ 370347 w 1588"/>
                <a:gd name="T7" fmla="*/ 6470 h 371"/>
                <a:gd name="T8" fmla="*/ 452949 w 1588"/>
                <a:gd name="T9" fmla="*/ 42862 h 371"/>
                <a:gd name="T10" fmla="*/ 535097 w 1588"/>
                <a:gd name="T11" fmla="*/ 190050 h 371"/>
                <a:gd name="T12" fmla="*/ 720725 w 1588"/>
                <a:gd name="T13" fmla="*/ 262836 h 3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88"/>
                <a:gd name="T22" fmla="*/ 0 h 371"/>
                <a:gd name="T23" fmla="*/ 1588 w 1588"/>
                <a:gd name="T24" fmla="*/ 371 h 37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88" h="371">
                  <a:moveTo>
                    <a:pt x="0" y="371"/>
                  </a:moveTo>
                  <a:cubicBezTo>
                    <a:pt x="174" y="325"/>
                    <a:pt x="348" y="280"/>
                    <a:pt x="454" y="235"/>
                  </a:cubicBezTo>
                  <a:cubicBezTo>
                    <a:pt x="560" y="190"/>
                    <a:pt x="575" y="137"/>
                    <a:pt x="635" y="99"/>
                  </a:cubicBezTo>
                  <a:cubicBezTo>
                    <a:pt x="695" y="61"/>
                    <a:pt x="756" y="16"/>
                    <a:pt x="816" y="8"/>
                  </a:cubicBezTo>
                  <a:cubicBezTo>
                    <a:pt x="876" y="0"/>
                    <a:pt x="938" y="15"/>
                    <a:pt x="998" y="53"/>
                  </a:cubicBezTo>
                  <a:cubicBezTo>
                    <a:pt x="1058" y="91"/>
                    <a:pt x="1081" y="190"/>
                    <a:pt x="1179" y="235"/>
                  </a:cubicBezTo>
                  <a:cubicBezTo>
                    <a:pt x="1277" y="280"/>
                    <a:pt x="1520" y="310"/>
                    <a:pt x="1588" y="325"/>
                  </a:cubicBezTo>
                </a:path>
              </a:pathLst>
            </a:custGeom>
            <a:noFill/>
            <a:ln w="28575">
              <a:solidFill>
                <a:srgbClr val="FD2C0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17" name="Tekstvak 16"/>
            <p:cNvSpPr txBox="1"/>
            <p:nvPr/>
          </p:nvSpPr>
          <p:spPr>
            <a:xfrm>
              <a:off x="3719834" y="5337432"/>
              <a:ext cx="4535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3200" b="1" dirty="0" smtClean="0"/>
                <a:t>z</a:t>
              </a:r>
              <a:r>
                <a:rPr lang="nl-NL" sz="3200" b="1" baseline="-25000" dirty="0" smtClean="0"/>
                <a:t>t</a:t>
              </a:r>
              <a:endParaRPr lang="nl-NL" b="1" baseline="-25000" dirty="0"/>
            </a:p>
          </p:txBody>
        </p:sp>
        <p:sp>
          <p:nvSpPr>
            <p:cNvPr id="18" name="Tekstvak 17"/>
            <p:cNvSpPr txBox="1"/>
            <p:nvPr/>
          </p:nvSpPr>
          <p:spPr>
            <a:xfrm>
              <a:off x="1850169" y="5542344"/>
              <a:ext cx="5040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x</a:t>
              </a:r>
              <a:r>
                <a:rPr lang="en-US" sz="3200" b="1" baseline="-25000" dirty="0"/>
                <a:t>t</a:t>
              </a:r>
              <a:endParaRPr lang="nl-NL" dirty="0"/>
            </a:p>
          </p:txBody>
        </p:sp>
      </p:grpSp>
      <p:sp>
        <p:nvSpPr>
          <p:cNvPr id="19" name="Tekstvak 18"/>
          <p:cNvSpPr txBox="1"/>
          <p:nvPr/>
        </p:nvSpPr>
        <p:spPr>
          <a:xfrm>
            <a:off x="4390168" y="2924944"/>
            <a:ext cx="504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x</a:t>
            </a:r>
            <a:r>
              <a:rPr lang="en-US" sz="3200" b="1" baseline="-25000" dirty="0"/>
              <a:t>t</a:t>
            </a:r>
            <a:endParaRPr lang="nl-NL" dirty="0"/>
          </a:p>
        </p:txBody>
      </p:sp>
      <p:sp>
        <p:nvSpPr>
          <p:cNvPr id="20" name="Tekstvak 19"/>
          <p:cNvSpPr txBox="1"/>
          <p:nvPr/>
        </p:nvSpPr>
        <p:spPr>
          <a:xfrm>
            <a:off x="2256630" y="3501008"/>
            <a:ext cx="705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x</a:t>
            </a:r>
            <a:r>
              <a:rPr lang="en-US" sz="3200" b="1" baseline="-25000" dirty="0" smtClean="0"/>
              <a:t>t-1</a:t>
            </a:r>
            <a:endParaRPr lang="nl-NL" dirty="0"/>
          </a:p>
        </p:txBody>
      </p:sp>
      <p:sp>
        <p:nvSpPr>
          <p:cNvPr id="22" name="Tekstvak 21"/>
          <p:cNvSpPr txBox="1"/>
          <p:nvPr/>
        </p:nvSpPr>
        <p:spPr>
          <a:xfrm>
            <a:off x="3376662" y="3068960"/>
            <a:ext cx="559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dirty="0" smtClean="0"/>
              <a:t>u</a:t>
            </a:r>
            <a:r>
              <a:rPr lang="nl-NL" sz="3200" b="1" baseline="-25000" dirty="0" smtClean="0"/>
              <a:t>t</a:t>
            </a:r>
            <a:endParaRPr lang="nl-NL" b="1" baseline="-25000" dirty="0"/>
          </a:p>
        </p:txBody>
      </p:sp>
    </p:spTree>
    <p:extLst>
      <p:ext uri="{BB962C8B-B14F-4D97-AF65-F5344CB8AC3E}">
        <p14:creationId xmlns:p14="http://schemas.microsoft.com/office/powerpoint/2010/main" val="332652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Bayes</a:t>
            </a:r>
            <a:r>
              <a:rPr lang="nl-NL" dirty="0" smtClean="0"/>
              <a:t> filter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 err="1" smtClean="0"/>
              <a:t>Prediction</a:t>
            </a:r>
            <a:r>
              <a:rPr lang="nl-NL" dirty="0" smtClean="0"/>
              <a:t> </a:t>
            </a:r>
            <a:r>
              <a:rPr lang="nl-NL" dirty="0" err="1" smtClean="0"/>
              <a:t>using</a:t>
            </a:r>
            <a:r>
              <a:rPr lang="nl-NL" dirty="0" smtClean="0"/>
              <a:t> </a:t>
            </a:r>
            <a:r>
              <a:rPr lang="nl-NL" i="1" dirty="0" smtClean="0"/>
              <a:t>motion model</a:t>
            </a:r>
          </a:p>
          <a:p>
            <a:r>
              <a:rPr lang="nl-NL" b="1" dirty="0" err="1" smtClean="0"/>
              <a:t>Correction</a:t>
            </a:r>
            <a:r>
              <a:rPr lang="nl-NL" dirty="0" smtClean="0"/>
              <a:t> </a:t>
            </a:r>
            <a:r>
              <a:rPr lang="nl-NL" dirty="0" err="1" smtClean="0"/>
              <a:t>using</a:t>
            </a:r>
            <a:r>
              <a:rPr lang="nl-NL" dirty="0" smtClean="0"/>
              <a:t> </a:t>
            </a:r>
            <a:r>
              <a:rPr lang="nl-NL" i="1" dirty="0" err="1" smtClean="0"/>
              <a:t>measurement</a:t>
            </a:r>
            <a:r>
              <a:rPr lang="nl-NL" i="1" dirty="0" smtClean="0"/>
              <a:t> model</a:t>
            </a:r>
          </a:p>
        </p:txBody>
      </p:sp>
      <p:sp>
        <p:nvSpPr>
          <p:cNvPr id="21" name="Tekstvak 20"/>
          <p:cNvSpPr txBox="1"/>
          <p:nvPr/>
        </p:nvSpPr>
        <p:spPr>
          <a:xfrm>
            <a:off x="12621914" y="6423719"/>
            <a:ext cx="951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dirty="0" smtClean="0"/>
              <a:t>BEL(x)</a:t>
            </a:r>
            <a:endParaRPr lang="nl-NL" dirty="0"/>
          </a:p>
        </p:txBody>
      </p:sp>
      <p:grpSp>
        <p:nvGrpSpPr>
          <p:cNvPr id="44" name="Groep 43"/>
          <p:cNvGrpSpPr/>
          <p:nvPr/>
        </p:nvGrpSpPr>
        <p:grpSpPr>
          <a:xfrm>
            <a:off x="539552" y="3501008"/>
            <a:ext cx="5616624" cy="3020416"/>
            <a:chOff x="2699792" y="3429000"/>
            <a:chExt cx="5616624" cy="3020416"/>
          </a:xfrm>
        </p:grpSpPr>
        <p:sp>
          <p:nvSpPr>
            <p:cNvPr id="4" name="Rechthoek 3"/>
            <p:cNvSpPr/>
            <p:nvPr/>
          </p:nvSpPr>
          <p:spPr>
            <a:xfrm>
              <a:off x="5861087" y="3429000"/>
              <a:ext cx="2304256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3200" dirty="0" err="1" smtClean="0"/>
                <a:t>Prediction</a:t>
              </a:r>
              <a:endParaRPr lang="nl-NL" sz="3200" dirty="0"/>
            </a:p>
          </p:txBody>
        </p:sp>
        <p:sp>
          <p:nvSpPr>
            <p:cNvPr id="5" name="Rechthoek 4"/>
            <p:cNvSpPr/>
            <p:nvPr/>
          </p:nvSpPr>
          <p:spPr>
            <a:xfrm>
              <a:off x="5861087" y="4739084"/>
              <a:ext cx="2304256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3200" dirty="0" err="1" smtClean="0"/>
                <a:t>Correction</a:t>
              </a:r>
              <a:endParaRPr lang="nl-NL" sz="2800" dirty="0"/>
            </a:p>
          </p:txBody>
        </p:sp>
        <p:cxnSp>
          <p:nvCxnSpPr>
            <p:cNvPr id="7" name="Rechte verbindingslijn met pijl 6"/>
            <p:cNvCxnSpPr>
              <a:stCxn id="4" idx="2"/>
              <a:endCxn id="5" idx="0"/>
            </p:cNvCxnSpPr>
            <p:nvPr/>
          </p:nvCxnSpPr>
          <p:spPr>
            <a:xfrm>
              <a:off x="7013215" y="4293096"/>
              <a:ext cx="0" cy="4459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Gebogen verbindingslijn 9"/>
            <p:cNvCxnSpPr>
              <a:stCxn id="5" idx="2"/>
              <a:endCxn id="4" idx="0"/>
            </p:cNvCxnSpPr>
            <p:nvPr/>
          </p:nvCxnSpPr>
          <p:spPr>
            <a:xfrm rot="5400000" flipH="1">
              <a:off x="5926125" y="4516090"/>
              <a:ext cx="2174180" cy="12700"/>
            </a:xfrm>
            <a:prstGeom prst="bentConnector5">
              <a:avLst>
                <a:gd name="adj1" fmla="val -10514"/>
                <a:gd name="adj2" fmla="val -12728126"/>
                <a:gd name="adj3" fmla="val 118692"/>
              </a:avLst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Rechte verbindingslijn met pijl 35"/>
            <p:cNvCxnSpPr>
              <a:endCxn id="5" idx="1"/>
            </p:cNvCxnSpPr>
            <p:nvPr/>
          </p:nvCxnSpPr>
          <p:spPr>
            <a:xfrm>
              <a:off x="5285023" y="5171132"/>
              <a:ext cx="5760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Rechte verbindingslijn met pijl 36"/>
            <p:cNvCxnSpPr/>
            <p:nvPr/>
          </p:nvCxnSpPr>
          <p:spPr>
            <a:xfrm>
              <a:off x="5285023" y="3861048"/>
              <a:ext cx="5760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Rechte verbindingslijn met pijl 38"/>
            <p:cNvCxnSpPr>
              <a:stCxn id="5" idx="2"/>
            </p:cNvCxnSpPr>
            <p:nvPr/>
          </p:nvCxnSpPr>
          <p:spPr>
            <a:xfrm>
              <a:off x="7013215" y="5603180"/>
              <a:ext cx="6350" cy="62292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kstvak 39"/>
            <p:cNvSpPr txBox="1"/>
            <p:nvPr/>
          </p:nvSpPr>
          <p:spPr>
            <a:xfrm>
              <a:off x="6876256" y="5987751"/>
              <a:ext cx="1440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400" b="1" dirty="0" smtClean="0">
                  <a:solidFill>
                    <a:schemeClr val="tx2"/>
                  </a:solidFill>
                </a:rPr>
                <a:t>Bel(x)</a:t>
              </a:r>
              <a:endParaRPr lang="nl-NL" b="1" dirty="0">
                <a:solidFill>
                  <a:schemeClr val="tx2"/>
                </a:solidFill>
              </a:endParaRPr>
            </a:p>
          </p:txBody>
        </p:sp>
        <p:sp>
          <p:nvSpPr>
            <p:cNvPr id="41" name="Tekstvak 40"/>
            <p:cNvSpPr txBox="1"/>
            <p:nvPr/>
          </p:nvSpPr>
          <p:spPr>
            <a:xfrm>
              <a:off x="2843808" y="3630215"/>
              <a:ext cx="2551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400" b="1" dirty="0"/>
                <a:t>m</a:t>
              </a:r>
              <a:r>
                <a:rPr lang="nl-NL" sz="2400" b="1" dirty="0" smtClean="0"/>
                <a:t>otion action: </a:t>
              </a:r>
              <a:r>
                <a:rPr lang="nl-NL" sz="2400" b="1" dirty="0" smtClean="0">
                  <a:solidFill>
                    <a:schemeClr val="tx2"/>
                  </a:solidFill>
                </a:rPr>
                <a:t>u</a:t>
              </a:r>
              <a:endParaRPr lang="nl-NL" b="1" dirty="0">
                <a:solidFill>
                  <a:schemeClr val="tx2"/>
                </a:solidFill>
              </a:endParaRPr>
            </a:p>
          </p:txBody>
        </p:sp>
        <p:sp>
          <p:nvSpPr>
            <p:cNvPr id="42" name="Tekstvak 41"/>
            <p:cNvSpPr txBox="1"/>
            <p:nvPr/>
          </p:nvSpPr>
          <p:spPr>
            <a:xfrm>
              <a:off x="2699792" y="4945360"/>
              <a:ext cx="26950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400" b="1" dirty="0" err="1" smtClean="0"/>
                <a:t>measurement</a:t>
              </a:r>
              <a:r>
                <a:rPr lang="nl-NL" sz="2400" b="1" dirty="0" smtClean="0"/>
                <a:t>: </a:t>
              </a:r>
              <a:r>
                <a:rPr lang="nl-NL" sz="2400" b="1" dirty="0" err="1" smtClean="0">
                  <a:solidFill>
                    <a:schemeClr val="tx2"/>
                  </a:solidFill>
                </a:rPr>
                <a:t>z</a:t>
              </a:r>
              <a:endParaRPr lang="nl-NL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7" name="Tekstvak 16"/>
          <p:cNvSpPr txBox="1"/>
          <p:nvPr/>
        </p:nvSpPr>
        <p:spPr>
          <a:xfrm>
            <a:off x="4716016" y="437028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chemeClr val="tx2"/>
                </a:solidFill>
              </a:rPr>
              <a:t>Bel’(x)</a:t>
            </a:r>
            <a:endParaRPr lang="nl-NL" b="1" dirty="0">
              <a:solidFill>
                <a:schemeClr val="tx2"/>
              </a:solidFill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6516216" y="3666281"/>
            <a:ext cx="2555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err="1" smtClean="0"/>
              <a:t>Increases</a:t>
            </a:r>
            <a:r>
              <a:rPr lang="nl-NL" sz="2000" dirty="0" smtClean="0"/>
              <a:t> </a:t>
            </a:r>
            <a:r>
              <a:rPr lang="nl-NL" sz="2000" dirty="0" err="1"/>
              <a:t>u</a:t>
            </a:r>
            <a:r>
              <a:rPr lang="nl-NL" sz="2000" dirty="0" err="1" smtClean="0"/>
              <a:t>ncertainty</a:t>
            </a:r>
            <a:endParaRPr lang="nl-NL" sz="2000" dirty="0"/>
          </a:p>
        </p:txBody>
      </p:sp>
      <p:sp>
        <p:nvSpPr>
          <p:cNvPr id="18" name="Tekstvak 17"/>
          <p:cNvSpPr txBox="1"/>
          <p:nvPr/>
        </p:nvSpPr>
        <p:spPr>
          <a:xfrm>
            <a:off x="6516216" y="5013349"/>
            <a:ext cx="2555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err="1" smtClean="0"/>
              <a:t>Decreases</a:t>
            </a:r>
            <a:r>
              <a:rPr lang="nl-NL" sz="2000" dirty="0" smtClean="0"/>
              <a:t> </a:t>
            </a:r>
            <a:r>
              <a:rPr lang="nl-NL" sz="2000" dirty="0" err="1"/>
              <a:t>u</a:t>
            </a:r>
            <a:r>
              <a:rPr lang="nl-NL" sz="2000" dirty="0" err="1" smtClean="0"/>
              <a:t>ncertainty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402510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750" name="Rectangle 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4000" b="1" dirty="0"/>
              <a:t>Prediction</a:t>
            </a:r>
          </a:p>
          <a:p>
            <a:endParaRPr lang="en-US" sz="4000" dirty="0"/>
          </a:p>
          <a:p>
            <a:endParaRPr lang="en-US" sz="4000" dirty="0"/>
          </a:p>
          <a:p>
            <a:r>
              <a:rPr lang="en-US" sz="4000" b="1" dirty="0"/>
              <a:t>Correction</a:t>
            </a:r>
          </a:p>
        </p:txBody>
      </p:sp>
      <p:sp>
        <p:nvSpPr>
          <p:cNvPr id="1140739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20675"/>
            <a:ext cx="8424863" cy="701675"/>
          </a:xfrm>
        </p:spPr>
        <p:txBody>
          <a:bodyPr/>
          <a:lstStyle/>
          <a:p>
            <a:r>
              <a:rPr lang="en-US" sz="4000" dirty="0"/>
              <a:t>Bayes </a:t>
            </a:r>
            <a:r>
              <a:rPr lang="en-US" sz="4000" dirty="0" smtClean="0"/>
              <a:t>Filter</a:t>
            </a:r>
            <a:endParaRPr lang="en-US" sz="4000" dirty="0"/>
          </a:p>
        </p:txBody>
      </p:sp>
      <p:graphicFrame>
        <p:nvGraphicFramePr>
          <p:cNvPr id="1140748" name="Object 12"/>
          <p:cNvGraphicFramePr>
            <a:graphicFrameLocks noChangeAspect="1"/>
          </p:cNvGraphicFramePr>
          <p:nvPr/>
        </p:nvGraphicFramePr>
        <p:xfrm>
          <a:off x="1003300" y="2262188"/>
          <a:ext cx="7053263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3" imgW="2286000" imgH="279360" progId="Equation.3">
                  <p:embed/>
                </p:oleObj>
              </mc:Choice>
              <mc:Fallback>
                <p:oleObj name="Equation" r:id="rId3" imgW="22860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2262188"/>
                        <a:ext cx="7053263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0749" name="Object 13"/>
          <p:cNvGraphicFramePr>
            <a:graphicFrameLocks noChangeAspect="1"/>
          </p:cNvGraphicFramePr>
          <p:nvPr/>
        </p:nvGraphicFramePr>
        <p:xfrm>
          <a:off x="1074738" y="4411663"/>
          <a:ext cx="5389562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5" imgW="1663560" imgH="253800" progId="Equation.3">
                  <p:embed/>
                </p:oleObj>
              </mc:Choice>
              <mc:Fallback>
                <p:oleObj name="Equation" r:id="rId5" imgW="16635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738" y="4411663"/>
                        <a:ext cx="5389562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hoek 1"/>
          <p:cNvSpPr/>
          <p:nvPr/>
        </p:nvSpPr>
        <p:spPr>
          <a:xfrm>
            <a:off x="3347864" y="4509120"/>
            <a:ext cx="1656184" cy="72008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/>
        </p:nvSpPr>
        <p:spPr>
          <a:xfrm>
            <a:off x="3059832" y="2348880"/>
            <a:ext cx="2448272" cy="72008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Tekstvak 7"/>
          <p:cNvSpPr txBox="1"/>
          <p:nvPr/>
        </p:nvSpPr>
        <p:spPr>
          <a:xfrm>
            <a:off x="3383868" y="306896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smtClean="0">
                <a:solidFill>
                  <a:srgbClr val="FF0000"/>
                </a:solidFill>
              </a:rPr>
              <a:t>Motion model</a:t>
            </a:r>
            <a:endParaRPr lang="nl-NL" sz="2000" dirty="0">
              <a:solidFill>
                <a:srgbClr val="FF0000"/>
              </a:solidFill>
            </a:endParaRPr>
          </a:p>
        </p:txBody>
      </p:sp>
      <p:sp>
        <p:nvSpPr>
          <p:cNvPr id="13" name="Tekstvak 12"/>
          <p:cNvSpPr txBox="1"/>
          <p:nvPr/>
        </p:nvSpPr>
        <p:spPr>
          <a:xfrm>
            <a:off x="3023828" y="5229200"/>
            <a:ext cx="2484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dirty="0" err="1" smtClean="0">
                <a:solidFill>
                  <a:srgbClr val="FF0000"/>
                </a:solidFill>
              </a:rPr>
              <a:t>Measurement</a:t>
            </a:r>
            <a:r>
              <a:rPr lang="nl-NL" sz="2000" dirty="0" smtClean="0">
                <a:solidFill>
                  <a:srgbClr val="FF0000"/>
                </a:solidFill>
              </a:rPr>
              <a:t> model</a:t>
            </a:r>
            <a:endParaRPr lang="nl-NL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92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6CC33-6130-48CC-ABD8-9044DDEE1D21}" type="slidenum">
              <a:rPr lang="en-US"/>
              <a:pPr/>
              <a:t>7</a:t>
            </a:fld>
            <a:endParaRPr lang="en-US"/>
          </a:p>
        </p:txBody>
      </p:sp>
      <p:sp>
        <p:nvSpPr>
          <p:cNvPr id="1101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ypes of Bayes filters</a:t>
            </a:r>
            <a:endParaRPr lang="en-US" dirty="0"/>
          </a:p>
        </p:txBody>
      </p:sp>
      <p:sp>
        <p:nvSpPr>
          <p:cNvPr id="1101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700808"/>
            <a:ext cx="8410575" cy="4824535"/>
          </a:xfrm>
        </p:spPr>
        <p:txBody>
          <a:bodyPr>
            <a:normAutofit/>
          </a:bodyPr>
          <a:lstStyle/>
          <a:p>
            <a:r>
              <a:rPr lang="en-US" sz="2800" dirty="0" err="1"/>
              <a:t>Kalman</a:t>
            </a:r>
            <a:r>
              <a:rPr lang="en-US" sz="2800" dirty="0"/>
              <a:t> </a:t>
            </a:r>
            <a:r>
              <a:rPr lang="en-US" sz="2800" dirty="0" smtClean="0"/>
              <a:t>filters (EKF, UKF)</a:t>
            </a:r>
          </a:p>
          <a:p>
            <a:pPr lvl="1"/>
            <a:r>
              <a:rPr lang="en-US" sz="2400" dirty="0" smtClean="0"/>
              <a:t>Limited to linear, Gaussian models</a:t>
            </a:r>
          </a:p>
          <a:p>
            <a:pPr lvl="1"/>
            <a:r>
              <a:rPr lang="en-US" sz="2400" dirty="0" smtClean="0"/>
              <a:t>Continuous. No jumps (“kidnapping”) allowed</a:t>
            </a:r>
          </a:p>
          <a:p>
            <a:pPr lvl="1"/>
            <a:endParaRPr lang="en-US" sz="2400" dirty="0"/>
          </a:p>
          <a:p>
            <a:r>
              <a:rPr lang="en-US" sz="2800" dirty="0"/>
              <a:t>Particle </a:t>
            </a:r>
            <a:r>
              <a:rPr lang="en-US" sz="2800" dirty="0" smtClean="0"/>
              <a:t>filters (Monte Carlo filters)</a:t>
            </a:r>
            <a:endParaRPr lang="en-US" sz="2800" dirty="0"/>
          </a:p>
          <a:p>
            <a:pPr lvl="1"/>
            <a:r>
              <a:rPr lang="en-US" sz="2400" dirty="0" smtClean="0"/>
              <a:t>Any linear or non-linear model</a:t>
            </a:r>
          </a:p>
          <a:p>
            <a:pPr lvl="1"/>
            <a:r>
              <a:rPr lang="en-US" sz="2400" dirty="0" smtClean="0"/>
              <a:t>Jumps (“kidnapping”) </a:t>
            </a:r>
            <a:r>
              <a:rPr lang="en-US" sz="2400" dirty="0" smtClean="0"/>
              <a:t>allowed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2833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Particle filter</a:t>
            </a:r>
          </a:p>
        </p:txBody>
      </p:sp>
      <p:sp>
        <p:nvSpPr>
          <p:cNvPr id="108547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1600200"/>
            <a:ext cx="8308975" cy="15240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/>
              <a:t>Represent </a:t>
            </a:r>
            <a:r>
              <a:rPr lang="en-US" sz="2800" dirty="0" smtClean="0"/>
              <a:t>Probability Density Function </a:t>
            </a:r>
            <a:r>
              <a:rPr lang="en-US" sz="2800" dirty="0"/>
              <a:t>by </a:t>
            </a:r>
            <a:r>
              <a:rPr lang="en-US" sz="2800" i="1" dirty="0" smtClean="0"/>
              <a:t>particles</a:t>
            </a:r>
            <a:endParaRPr lang="en-US" sz="2800" dirty="0"/>
          </a:p>
          <a:p>
            <a:pPr>
              <a:defRPr/>
            </a:pPr>
            <a:r>
              <a:rPr lang="en-US" sz="2800" dirty="0" smtClean="0"/>
              <a:t>Each particle is a sample</a:t>
            </a:r>
          </a:p>
          <a:p>
            <a:pPr>
              <a:defRPr/>
            </a:pPr>
            <a:r>
              <a:rPr lang="en-US" sz="2800" dirty="0" smtClean="0"/>
              <a:t>Higher probability </a:t>
            </a:r>
            <a:r>
              <a:rPr lang="en-US" sz="2800" dirty="0" smtClean="0">
                <a:sym typeface="Wingdings" panose="05000000000000000000" pitchFamily="2" charset="2"/>
              </a:rPr>
              <a:t> more samples</a:t>
            </a:r>
            <a:endParaRPr lang="en-US" sz="2800" dirty="0"/>
          </a:p>
        </p:txBody>
      </p:sp>
      <p:pic>
        <p:nvPicPr>
          <p:cNvPr id="3127" name="Picture 55" descr="MultivariateNorm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036" y="3124719"/>
            <a:ext cx="4869188" cy="3683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45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Monte Carlo Localization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nl-NL" dirty="0" err="1" smtClean="0"/>
              <a:t>Particle</a:t>
            </a:r>
            <a:r>
              <a:rPr lang="nl-NL" dirty="0" smtClean="0"/>
              <a:t> filter</a:t>
            </a:r>
          </a:p>
          <a:p>
            <a:pPr lvl="1"/>
            <a:r>
              <a:rPr lang="nl-NL" dirty="0" err="1" smtClean="0"/>
              <a:t>Each</a:t>
            </a:r>
            <a:r>
              <a:rPr lang="nl-NL" dirty="0" smtClean="0"/>
              <a:t> </a:t>
            </a:r>
            <a:r>
              <a:rPr lang="nl-NL" dirty="0" err="1" smtClean="0"/>
              <a:t>particle</a:t>
            </a:r>
            <a:r>
              <a:rPr lang="nl-NL" dirty="0" smtClean="0"/>
              <a:t> is a hypothesis </a:t>
            </a:r>
            <a:r>
              <a:rPr lang="nl-NL" dirty="0" err="1" smtClean="0"/>
              <a:t>about</a:t>
            </a:r>
            <a:r>
              <a:rPr lang="nl-NL" dirty="0" smtClean="0"/>
              <a:t> the robots pose</a:t>
            </a:r>
          </a:p>
          <a:p>
            <a:endParaRPr lang="nl-NL" dirty="0"/>
          </a:p>
          <a:p>
            <a:r>
              <a:rPr lang="nl-NL" dirty="0" err="1" smtClean="0"/>
              <a:t>Bayes</a:t>
            </a:r>
            <a:r>
              <a:rPr lang="nl-NL" dirty="0" smtClean="0"/>
              <a:t> filter: “survival of the </a:t>
            </a:r>
            <a:r>
              <a:rPr lang="nl-NL" dirty="0" err="1" smtClean="0"/>
              <a:t>fittest</a:t>
            </a:r>
            <a:r>
              <a:rPr lang="nl-NL" dirty="0" smtClean="0"/>
              <a:t>”</a:t>
            </a:r>
          </a:p>
          <a:p>
            <a:pPr lvl="1"/>
            <a:r>
              <a:rPr lang="nl-NL" dirty="0" smtClean="0"/>
              <a:t>Move </a:t>
            </a:r>
            <a:r>
              <a:rPr lang="nl-NL" dirty="0" err="1" smtClean="0"/>
              <a:t>each</a:t>
            </a:r>
            <a:r>
              <a:rPr lang="nl-NL" dirty="0" smtClean="0"/>
              <a:t> </a:t>
            </a:r>
            <a:r>
              <a:rPr lang="nl-NL" dirty="0" err="1" smtClean="0"/>
              <a:t>particle</a:t>
            </a:r>
            <a:r>
              <a:rPr lang="nl-NL" dirty="0" smtClean="0"/>
              <a:t> </a:t>
            </a:r>
            <a:r>
              <a:rPr lang="nl-NL" dirty="0" err="1" smtClean="0"/>
              <a:t>using</a:t>
            </a:r>
            <a:r>
              <a:rPr lang="nl-NL" dirty="0" smtClean="0"/>
              <a:t> the Motion model</a:t>
            </a:r>
          </a:p>
          <a:p>
            <a:pPr lvl="1"/>
            <a:r>
              <a:rPr lang="nl-NL" dirty="0" err="1" smtClean="0"/>
              <a:t>Measurement</a:t>
            </a:r>
            <a:r>
              <a:rPr lang="nl-NL" dirty="0" smtClean="0"/>
              <a:t> model </a:t>
            </a:r>
            <a:r>
              <a:rPr lang="nl-NL" dirty="0" err="1" smtClean="0"/>
              <a:t>gives</a:t>
            </a:r>
            <a:r>
              <a:rPr lang="nl-NL" dirty="0" smtClean="0"/>
              <a:t> </a:t>
            </a:r>
            <a:r>
              <a:rPr lang="nl-NL" dirty="0" err="1" smtClean="0"/>
              <a:t>each</a:t>
            </a:r>
            <a:r>
              <a:rPr lang="nl-NL" dirty="0" smtClean="0"/>
              <a:t> </a:t>
            </a:r>
            <a:r>
              <a:rPr lang="nl-NL" dirty="0" err="1" smtClean="0"/>
              <a:t>particle</a:t>
            </a:r>
            <a:r>
              <a:rPr lang="nl-NL" dirty="0" smtClean="0"/>
              <a:t> a </a:t>
            </a:r>
            <a:r>
              <a:rPr lang="nl-NL" dirty="0" err="1" smtClean="0"/>
              <a:t>weight</a:t>
            </a:r>
            <a:endParaRPr lang="nl-NL" dirty="0" smtClean="0"/>
          </a:p>
          <a:p>
            <a:pPr lvl="1"/>
            <a:r>
              <a:rPr lang="nl-NL" dirty="0" err="1" smtClean="0"/>
              <a:t>Resample</a:t>
            </a:r>
            <a:r>
              <a:rPr lang="nl-NL" dirty="0" smtClean="0"/>
              <a:t> (=select &amp; </a:t>
            </a:r>
            <a:r>
              <a:rPr lang="nl-NL" dirty="0" err="1" smtClean="0"/>
              <a:t>clone</a:t>
            </a:r>
            <a:r>
              <a:rPr lang="nl-NL" dirty="0" smtClean="0"/>
              <a:t>) </a:t>
            </a:r>
            <a:r>
              <a:rPr lang="nl-NL" dirty="0" err="1" smtClean="0"/>
              <a:t>particles</a:t>
            </a:r>
            <a:r>
              <a:rPr lang="nl-NL" dirty="0" smtClean="0"/>
              <a:t> </a:t>
            </a:r>
            <a:r>
              <a:rPr lang="nl-NL" dirty="0" err="1" smtClean="0"/>
              <a:t>based</a:t>
            </a:r>
            <a:r>
              <a:rPr lang="nl-NL" dirty="0" smtClean="0"/>
              <a:t> on </a:t>
            </a:r>
            <a:r>
              <a:rPr lang="nl-NL" dirty="0" err="1" smtClean="0"/>
              <a:t>weight</a:t>
            </a:r>
            <a:endParaRPr lang="nl-NL" dirty="0"/>
          </a:p>
          <a:p>
            <a:pPr lvl="2"/>
            <a:r>
              <a:rPr lang="nl-NL" dirty="0" err="1"/>
              <a:t>P</a:t>
            </a:r>
            <a:r>
              <a:rPr lang="nl-NL" dirty="0" err="1" smtClean="0"/>
              <a:t>robable</a:t>
            </a:r>
            <a:r>
              <a:rPr lang="nl-NL" dirty="0" smtClean="0"/>
              <a:t> </a:t>
            </a:r>
            <a:r>
              <a:rPr lang="nl-NL" dirty="0" err="1" smtClean="0"/>
              <a:t>particles</a:t>
            </a:r>
            <a:r>
              <a:rPr lang="nl-NL" dirty="0" smtClean="0"/>
              <a:t> have </a:t>
            </a:r>
            <a:r>
              <a:rPr lang="nl-NL" dirty="0" err="1" smtClean="0"/>
              <a:t>highest</a:t>
            </a:r>
            <a:r>
              <a:rPr lang="nl-NL" dirty="0" smtClean="0"/>
              <a:t> chance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survive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50703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E3EB54B45C8B469EAB18F01D06EA8B" ma:contentTypeVersion="0" ma:contentTypeDescription="Create a new document." ma:contentTypeScope="" ma:versionID="9db5d5f7750c961d11795ba653a4762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67e30616eeadeb776f014c5fbcfd81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CC4FCCA-71EC-46DF-801A-A505D2ACD796}"/>
</file>

<file path=customXml/itemProps2.xml><?xml version="1.0" encoding="utf-8"?>
<ds:datastoreItem xmlns:ds="http://schemas.openxmlformats.org/officeDocument/2006/customXml" ds:itemID="{8479908C-2CAF-410B-9DB9-758AFEF10D6A}"/>
</file>

<file path=customXml/itemProps3.xml><?xml version="1.0" encoding="utf-8"?>
<ds:datastoreItem xmlns:ds="http://schemas.openxmlformats.org/officeDocument/2006/customXml" ds:itemID="{41E1B81A-DB59-48E7-AE38-5B01D3C10D27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385</Words>
  <Application>Microsoft Office PowerPoint</Application>
  <PresentationFormat>Diavoorstelling (4:3)</PresentationFormat>
  <Paragraphs>117</Paragraphs>
  <Slides>17</Slides>
  <Notes>1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2</vt:i4>
      </vt:variant>
      <vt:variant>
        <vt:lpstr>Diatitels</vt:lpstr>
      </vt:variant>
      <vt:variant>
        <vt:i4>17</vt:i4>
      </vt:variant>
    </vt:vector>
  </HeadingPairs>
  <TitlesOfParts>
    <vt:vector size="23" baseType="lpstr">
      <vt:lpstr>Arial</vt:lpstr>
      <vt:lpstr>Calibri</vt:lpstr>
      <vt:lpstr>Wingdings</vt:lpstr>
      <vt:lpstr>Office-thema</vt:lpstr>
      <vt:lpstr>Immagine bitmap</vt:lpstr>
      <vt:lpstr>Equation</vt:lpstr>
      <vt:lpstr>Robotics</vt:lpstr>
      <vt:lpstr>LOCALIZATION (continued)</vt:lpstr>
      <vt:lpstr>Pose Estimation</vt:lpstr>
      <vt:lpstr>Bayes filter</vt:lpstr>
      <vt:lpstr>Bayes filter</vt:lpstr>
      <vt:lpstr>Bayes Filter</vt:lpstr>
      <vt:lpstr>Types of Bayes filters</vt:lpstr>
      <vt:lpstr>Particle filter</vt:lpstr>
      <vt:lpstr>Monte Carlo Localization</vt:lpstr>
      <vt:lpstr>PowerPoint-presentatie</vt:lpstr>
      <vt:lpstr>AMCL</vt:lpstr>
      <vt:lpstr>AMCL visualization in RVIZ</vt:lpstr>
      <vt:lpstr>Turtlebot: Faking a Laser Scanner</vt:lpstr>
      <vt:lpstr>Mapping</vt:lpstr>
      <vt:lpstr>What if we do not have a map?</vt:lpstr>
      <vt:lpstr>SLAM</vt:lpstr>
      <vt:lpstr>GMAPPING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 week 13</dc:title>
  <dc:creator>Eric</dc:creator>
  <cp:lastModifiedBy>Dortmans,Eric H.M.J.M.</cp:lastModifiedBy>
  <cp:revision>898</cp:revision>
  <dcterms:created xsi:type="dcterms:W3CDTF">2012-08-27T13:43:15Z</dcterms:created>
  <dcterms:modified xsi:type="dcterms:W3CDTF">2016-11-22T09:33:55Z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0x010100CCE3EB54B45C8B469EAB18F01D06EA8B</vt:lpwstr>
  </property>
</Properties>
</file>