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gNUhlVRfkTcNPn0DQXKXoAkSMD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C08EE8-9533-49B3-8050-A5CDD3AFAF4D}">
  <a:tblStyle styleId="{1AC08EE8-9533-49B3-8050-A5CDD3AFA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Average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a2e6bdf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3ba2e6bdf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3ba2e6bdf8_1_805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g33ba2e6bdf8_1_80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3ba2e6bdf8_1_80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3ba2e6bdf8_1_80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3ba2e6bdf8_1_805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3ba2e6bdf8_1_805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3ba2e6bdf8_1_80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ba2e6bdf8_1_845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33ba2e6bdf8_1_845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3ba2e6bdf8_1_84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ba2e6bdf8_1_84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ba2e6bdf8_1_8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g33ba2e6bdf8_1_8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3ba2e6bdf8_1_8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3ba2e6bdf8_1_8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3ba2e6bdf8_1_8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3ba2e6bdf8_1_81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33ba2e6bdf8_1_81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3ba2e6bdf8_1_8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3ba2e6bdf8_1_8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3ba2e6bdf8_1_81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3ba2e6bdf8_1_8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3ba2e6bdf8_1_820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3ba2e6bdf8_1_820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3ba2e6bdf8_1_82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ba2e6bdf8_1_8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3ba2e6bdf8_1_82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ba2e6bdf8_1_82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3ba2e6bdf8_1_82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3ba2e6bdf8_1_82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ba2e6bdf8_1_832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3ba2e6bdf8_1_83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ba2e6bdf8_1_83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3ba2e6bdf8_1_835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3ba2e6bdf8_1_835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33ba2e6bdf8_1_835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3ba2e6bdf8_1_83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3ba2e6bdf8_1_83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ba2e6bdf8_1_84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3ba2e6bdf8_1_84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ba2e6bdf8_1_8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3ba2e6bdf8_1_80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3ba2e6bdf8_1_80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Programación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Orientada a Objetos(POO)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Es un paradigma de programación basado en el uso de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, los cuales son instancias de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clases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Este enfoque permite organizar el código de manera más estructurada y reutilizable.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Tiene cuatro pilares: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Abstraccion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, Encapsulamiento, Herencia y Polimorfismo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Clases y Objetos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La clase es el m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 o </a:t>
            </a:r>
            <a:r>
              <a:rPr lang="en-US" sz="2900">
                <a:latin typeface="Arial"/>
                <a:ea typeface="Arial"/>
                <a:cs typeface="Arial"/>
                <a:sym typeface="Arial"/>
              </a:rPr>
              <a:t>plantilla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sirve para crear los objetos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Los objetos son la instancia (creacion ó inicializacion) de una clase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Persona: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def __init__(self, nombre, edad):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self.nombre = nombre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80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self.edad = edad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Abstraccion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Se enfoca en el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análisis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de un objeto de la vida real para poder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obtener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sus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principales, las cuales se denominan como atributos y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métodos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/>
              <a:t> </a:t>
            </a:r>
            <a:endParaRPr sz="3000"/>
          </a:p>
        </p:txBody>
      </p:sp>
      <p:graphicFrame>
        <p:nvGraphicFramePr>
          <p:cNvPr id="79" name="Google Shape;79;p4"/>
          <p:cNvGraphicFramePr/>
          <p:nvPr/>
        </p:nvGraphicFramePr>
        <p:xfrm>
          <a:off x="3008400" y="377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{1AC08EE8-9533-49B3-8050-A5CDD3AFAF4D}</a:tableStyleId>
              </a:tblPr>
              <a:tblGrid>
                <a:gridCol w="2496925"/>
              </a:tblGrid>
              <a:tr h="38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Gato</a:t>
                      </a:r>
                      <a:endParaRPr sz="16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9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Pelo            Color</a:t>
                      </a:r>
                      <a:br>
                        <a:rPr lang="en-US" sz="1600"/>
                      </a:br>
                      <a:r>
                        <a:rPr lang="en-US" sz="1600"/>
                        <a:t>Peso           Tamaño</a:t>
                      </a:r>
                      <a:endParaRPr sz="16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Mauyar()     Ronronear()</a:t>
                      </a:r>
                      <a:br>
                        <a:rPr lang="en-US" sz="1600"/>
                      </a:br>
                      <a:r>
                        <a:rPr lang="en-US" sz="1600"/>
                        <a:t>Caminar()   Correr()</a:t>
                      </a:r>
                      <a:br>
                        <a:rPr lang="en-US" sz="1600"/>
                      </a:br>
                      <a:r>
                        <a:rPr lang="en-US" sz="1600"/>
                        <a:t>Dormir()      Comer()</a:t>
                      </a:r>
                      <a:endParaRPr sz="16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ba2e6bdf8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Encapsulamiento</a:t>
            </a:r>
            <a:endParaRPr/>
          </a:p>
        </p:txBody>
      </p:sp>
      <p:sp>
        <p:nvSpPr>
          <p:cNvPr id="85" name="Google Shape;85;g33ba2e6bdf8_0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Es la </a:t>
            </a:r>
            <a:r>
              <a:rPr lang="en-US" sz="2900">
                <a:latin typeface="Arial"/>
                <a:ea typeface="Arial"/>
                <a:cs typeface="Arial"/>
                <a:sym typeface="Arial"/>
              </a:rPr>
              <a:t>restricción</a:t>
            </a:r>
            <a:r>
              <a:rPr lang="en-US" sz="29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acceso a </a:t>
            </a:r>
            <a:r>
              <a:rPr lang="en-US" sz="2900">
                <a:latin typeface="Arial"/>
                <a:ea typeface="Arial"/>
                <a:cs typeface="Arial"/>
                <a:sym typeface="Arial"/>
              </a:rPr>
              <a:t>los 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y permite modificarlos mediante métodos específicos.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class Gato():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	self.nombre =  “Tulio”       ←</a:t>
            </a:r>
            <a:r>
              <a:rPr lang="en-US" sz="2900">
                <a:latin typeface="Arial"/>
                <a:ea typeface="Arial"/>
                <a:cs typeface="Arial"/>
                <a:sym typeface="Arial"/>
              </a:rPr>
              <a:t>Público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	self.__nombre =  “Tulio”   ←Privado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	Self._nombre = “Tulio”      ←Protegido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que una clase padre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hereda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sus atributos y métodos de otra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, denominada clase hijo o subclase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2" name="Google Shape;92;p5"/>
          <p:cNvGraphicFramePr/>
          <p:nvPr/>
        </p:nvGraphicFramePr>
        <p:xfrm>
          <a:off x="9525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{1AC08EE8-9533-49B3-8050-A5CDD3AFAF4D}</a:tableStyleId>
              </a:tblPr>
              <a:tblGrid>
                <a:gridCol w="2797075"/>
              </a:tblGrid>
              <a:tr h="62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Animal</a:t>
                      </a:r>
                      <a:endParaRPr sz="1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66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Nombre      Raza</a:t>
                      </a:r>
                      <a:br>
                        <a:rPr lang="en-US" sz="1500"/>
                      </a:br>
                      <a:endParaRPr sz="1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2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Sonido</a:t>
                      </a:r>
                      <a:endParaRPr sz="1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3" name="Google Shape;93;p5"/>
          <p:cNvGraphicFramePr/>
          <p:nvPr/>
        </p:nvGraphicFramePr>
        <p:xfrm>
          <a:off x="5364450" y="365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{1AC08EE8-9533-49B3-8050-A5CDD3AFAF4D}</a:tableStyleId>
              </a:tblPr>
              <a:tblGrid>
                <a:gridCol w="2797075"/>
              </a:tblGrid>
              <a:tr h="600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Gato</a:t>
                      </a:r>
                      <a:endParaRPr sz="1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Nombre = “Ringo”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Raza = “Siames”</a:t>
                      </a:r>
                      <a:endParaRPr sz="1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Sonido(“GRRRRRR”)</a:t>
                      </a:r>
                      <a:endParaRPr sz="1500"/>
                    </a:p>
                  </a:txBody>
                  <a:tcPr marT="91425" marB="91425" marR="91425" marL="91425">
                    <a:lnL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cxnSp>
        <p:nvCxnSpPr>
          <p:cNvPr id="94" name="Google Shape;94;p5"/>
          <p:cNvCxnSpPr/>
          <p:nvPr/>
        </p:nvCxnSpPr>
        <p:spPr>
          <a:xfrm>
            <a:off x="3964363" y="4214750"/>
            <a:ext cx="1275900" cy="563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57200" y="157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Permite a las diferentes clases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tener métodos con el mismo nombre pero cada uno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con diferentes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implementaciones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class Animal:			class Perro:				class Gato: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def sonido(self):		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def sonido(self):		    def sonido(self):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 "Sonido”	     		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return "Guau!"                 return "Miau!"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