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4B249-9D9C-A839-D59A-F856D31C6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49B0A4-1BF6-43E9-110E-1A4A50264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FFD4F-F251-F506-137C-F8546B91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31E086-E479-30D8-CF7A-E7D886F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B1BAC-7FBF-2E3F-397F-39D3A651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719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CDE01-E22E-DEC8-D879-D9A5D6EC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53862-45B8-C222-63AC-9C5A01F5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3C1CA-86BC-B73C-2E7D-9F0AACCF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0025C-148B-3A38-51A0-A362171E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01F0C-04CD-6A84-C6AD-ABC54A30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593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71B04F-331A-0688-8FE5-21B6E1812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7FBC49-DF54-CE7F-BE67-77FA2F3F7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74244-5B8D-80EB-0E65-843E163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0AFD7-DF87-2133-6F4D-B939E026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C478B-B5BA-2008-2BA8-1BDDCA64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2354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5DA6D-BD97-994D-5340-41B13C42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D327E-E9AD-149C-95DC-5378839A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E8D68-116A-8C5B-82B0-8EA447DB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507E3-2B70-27A9-2D12-DEF53736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424E4-D0AA-AA72-517A-04162E9E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2479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50B1C-69DB-D02C-5601-390C6493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94C602-95CA-C092-9737-67506D6B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88FEB-1FDF-43BA-2A73-7632CFAE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F8AD2-252E-DCD1-F1C0-E59706A2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BED5F-22BF-A792-328F-1FFA59AF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2945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94A6A-DDCC-BDDA-6892-27D4857F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9F0BA-AB75-9F92-0766-8FD1EC69C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089FF8-EA94-358B-27A8-49C448D0A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156D5C-1349-D153-F525-622114B8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657948-83D4-5672-8665-A3011F0F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6D719-4FB3-F41B-8B28-5224F86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92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C27F2-8572-28BF-C7FC-C252CB8B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443CE-3715-6818-EF7B-1D08B155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F9057D-E00F-E29D-2B50-7A0A6C5A2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311310-0B84-4CC9-AC54-D01ED57A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398287-CC1D-A8B6-838F-6324FD31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A9E266-DBBF-BA97-A55D-CA847286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E4C9EF-3442-DEEA-DC0D-933D6B82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8B309E-DCD4-7DBF-5330-F71443A7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125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445BE-694C-44AB-A854-994739F6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20810B-E905-A832-DFB7-E79005FE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98666-C947-CA73-2279-2EA350CB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47BF-31EB-AE10-C91F-17FC5DAE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2203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7DD056-5136-3F6A-4C25-85C7CFE7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E04378-4A8E-91D9-E024-49CDFFB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AC7040-975C-2794-9955-9831235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152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EA91E-6442-180F-60D8-11782852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46A7C-FD17-0588-EF2E-068E3EE15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07D6A1-9EBB-14EB-A1CB-2B447A86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0DE19-33FB-6337-8A8C-1F8FCF2C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F4603-77CF-AB55-CE8E-5E4626B7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48D36-A157-7C0F-650D-58438782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2393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268C-96A2-0B74-B670-A3454E10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A8B4F2-B327-97C3-18AD-B487F0A02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FC42FF-2195-F834-3EDA-3D2888FA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8FC3DB-3E20-15B6-E252-488DF06B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9D03B3-A223-B476-9AD9-1561499B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3433-E3F4-E596-7086-3A750010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191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E74F0-7FD6-347E-F333-F673F330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9C06A-FA91-E0B4-CF0E-905B23A2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CF56C-B5E5-F9F3-250D-40B47618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47ECD-02B6-450D-9401-16CB4A89AD0A}" type="datetimeFigureOut">
              <a:rPr lang="ru-KZ" smtClean="0"/>
              <a:t>04.05.2024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BC920-1A00-E77F-392B-737243813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B99BE-0205-D7AA-C3D6-2AD9DBCD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20711-2D52-4A0B-A3B2-C1B60457313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464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303FC0-E3C2-EC50-A28A-28E78C1E2386}"/>
              </a:ext>
            </a:extLst>
          </p:cNvPr>
          <p:cNvSpPr txBox="1">
            <a:spLocks/>
          </p:cNvSpPr>
          <p:nvPr/>
        </p:nvSpPr>
        <p:spPr>
          <a:xfrm>
            <a:off x="1524000" y="2455"/>
            <a:ext cx="9144000" cy="1637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МИНИСТЕРСТВО НАУКИ И ВЫСШЕГО ОБРАЗОВАНИЯ РЕСПУБЛИКИ КАЗАХСТАН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СЕВЕРО-КАЗАХСТАНСКИЙ УНИВЕРСИТЕТ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ИМ. М. КОЗЫБАЕВА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ФАКУЛЬТЕТ ИНЖЕНЕРИИ И ЦИФРОВЫХ ТЕХНОЛОГИЙ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КАФЕДРА "ИНФОРМАЦИОННО-КОММУНИКАЦИОННЫЕ ТЕХНОЛОГИИ"</a:t>
            </a:r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C71F596-CB35-0612-49CA-017EF1FCB405}"/>
              </a:ext>
            </a:extLst>
          </p:cNvPr>
          <p:cNvSpPr txBox="1">
            <a:spLocks/>
          </p:cNvSpPr>
          <p:nvPr/>
        </p:nvSpPr>
        <p:spPr>
          <a:xfrm>
            <a:off x="1524000" y="2516766"/>
            <a:ext cx="9144000" cy="916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>
                <a:latin typeface="Times New Roman"/>
                <a:cs typeface="Times New Roman"/>
              </a:rPr>
              <a:t>ТВОРЧЕСКИЙ ЭКЗАМЕН</a:t>
            </a:r>
            <a:endParaRPr lang="ru-RU">
              <a:latin typeface="Calibri" panose="020F0502020204030204"/>
              <a:cs typeface="Calibri" panose="020F0502020204030204"/>
            </a:endParaRPr>
          </a:p>
          <a:p>
            <a:r>
              <a:rPr lang="ru-RU" sz="1800">
                <a:latin typeface="Times New Roman"/>
                <a:cs typeface="Times New Roman"/>
              </a:rPr>
              <a:t>ПО ДИСЦИПЛИНЕ "ПРОТОКОЛЫ И ИНТЕРФЕЙСЫ КОМПЬЮТЕРНЫХ СИСТЕМ"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A7CD6-AA19-41BA-66C4-F72CE7289499}"/>
              </a:ext>
            </a:extLst>
          </p:cNvPr>
          <p:cNvSpPr txBox="1"/>
          <p:nvPr/>
        </p:nvSpPr>
        <p:spPr>
          <a:xfrm>
            <a:off x="906410" y="4179547"/>
            <a:ext cx="10631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Выполнил: студент группы ИС-22                                                                                                    </a:t>
            </a:r>
            <a:r>
              <a:rPr lang="ru-RU" dirty="0" err="1">
                <a:latin typeface="Times New Roman"/>
                <a:cs typeface="Times New Roman"/>
              </a:rPr>
              <a:t>Трищ</a:t>
            </a:r>
            <a:r>
              <a:rPr lang="ru-RU" dirty="0">
                <a:latin typeface="Times New Roman"/>
                <a:cs typeface="Times New Roman"/>
              </a:rPr>
              <a:t> К. П.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DEB5B-C0C8-0874-858C-CB5EEC437CA6}"/>
              </a:ext>
            </a:extLst>
          </p:cNvPr>
          <p:cNvSpPr txBox="1"/>
          <p:nvPr/>
        </p:nvSpPr>
        <p:spPr>
          <a:xfrm>
            <a:off x="5062030" y="6210989"/>
            <a:ext cx="2314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  <a:cs typeface="Times New Roman"/>
              </a:rPr>
              <a:t>Петропавловск, 2024</a:t>
            </a:r>
            <a:endParaRPr lang="ru-RU"/>
          </a:p>
          <a:p>
            <a:pPr algn="l"/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56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A2105F50-7739-7065-BABC-ED88216D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880" y="6160407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10</a:t>
            </a:fld>
            <a:endParaRPr lang="ru-RU" sz="1400" dirty="0">
              <a:latin typeface="Times New Roman"/>
              <a:cs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30FBBF-6310-224C-34EB-A9BA00BA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423460"/>
            <a:ext cx="9088118" cy="5706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98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A57427AB-F30C-2777-0976-4664C08C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880" y="6160407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11</a:t>
            </a:fld>
            <a:endParaRPr lang="ru-RU" sz="1400" dirty="0">
              <a:latin typeface="Times New Roman"/>
              <a:cs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04E4A0-9FA3-CBB4-5C46-6B450ACE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190048"/>
            <a:ext cx="9050013" cy="5970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612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A9B436CB-F16C-0CF7-E64F-31FA5FA4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880" y="6160407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12</a:t>
            </a:fld>
            <a:endParaRPr lang="ru-RU" sz="1400" dirty="0">
              <a:latin typeface="Times New Roman"/>
              <a:cs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CD66DD-FAE2-DBDC-FD05-068CA48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282574"/>
            <a:ext cx="8992855" cy="5748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19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923F33-C9B8-5A07-AD3C-14C58164C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93" y="400837"/>
            <a:ext cx="9865814" cy="5695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DE3659C0-E0A2-26D6-EB78-7F1A150D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880" y="6160407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13</a:t>
            </a:fld>
            <a:endParaRPr lang="ru-RU" sz="1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82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5E4324-CB52-10E3-3EB2-93046A5B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1960"/>
            <a:ext cx="10905066" cy="4894078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9F644759-8D8C-4404-322C-6E534C79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880" y="6160407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14</a:t>
            </a:fld>
            <a:endParaRPr lang="ru-RU" sz="1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93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409515-FAA3-B6DE-4465-B708BCB5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44"/>
            <a:ext cx="10515600" cy="71365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Times New Roman"/>
                <a:cs typeface="Times New Roman"/>
              </a:rPr>
              <a:t>Актуальность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8B19DA4-AF07-2E65-781B-AD526B79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617"/>
            <a:ext cx="10515600" cy="52753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Последние несколько лет жизнь в Казахстане ощущается несколько тяжелее, начиная с пандемии во время 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COVID-19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, митингами и заканчивая паводками на севере страны.</a:t>
            </a:r>
            <a:endParaRPr lang="ru-RU" sz="2000" dirty="0">
              <a:cs typeface="Calibri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Несмотря на острую необходимость постоянного вклада финансов в свое здоровье и спокойную стабильную жизнь, большая часть населения страны не может справиться с постоянными социальными и стихийными форсмажорами и вынуждено рисковать своим духовным благополучием в постоянном поиске дополнительного источника заработка ресурсов.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Возможность в любой момент получить необходимую сумму денег на карту или наличными дало бы людям ощущение спокойствия. Пришлось бы меньше думать в том, чтобы отложить как можно большую часть своей зарплаты «под подушку», ожидая очередных бед.</a:t>
            </a:r>
            <a:endParaRPr lang="ru-RU" sz="2000" dirty="0">
              <a:latin typeface="Times New Roman"/>
              <a:cs typeface="Times New Roman"/>
            </a:endParaRPr>
          </a:p>
          <a:p>
            <a:pPr marL="0" algn="just">
              <a:buNone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Прежде всего, необходимо создать удобный и максимально выгодный сервис по выдаче денег населению в кредит, на условиях, которые не были бы способны загнать кредитора в кредитную яму. Кроме того, сервис должен быть доступен абсолютно всем потенциальным клиентам, а это значит что это должна быть не только онлайн платформа, а так же и физический банк, в который в любой момент с любыми вопросами могли бы обратиться клиенты с возможностью получить кредитный заем, и получить консультацию по условиям и тарифам.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12A26712-4917-2BF2-0FB2-238DA668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6963"/>
            <a:ext cx="2743200" cy="365125"/>
          </a:xfrm>
        </p:spPr>
        <p:txBody>
          <a:bodyPr/>
          <a:lstStyle/>
          <a:p>
            <a:pPr algn="ctr"/>
            <a:r>
              <a:rPr lang="ru-RU" sz="1400" dirty="0"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12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4E693419-3AC9-F002-4B25-DE98A30C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109"/>
            <a:ext cx="10515600" cy="53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cs typeface="Calibri"/>
              </a:rPr>
              <a:t>Помимо прочего необходимо обеспечить качество услуг путем получения лицензий и разрешений, обеспечить обучение работающих с людьми специалистов, и разработки алгоритма оказания услуг. Это поможет гарантировать, что клиенты получат качественную помощь при консультациях по всем вопросам, а так же в случае необходимости, получат деньги быстро, и без лишней «головной боли».</a:t>
            </a:r>
            <a:endParaRPr lang="ru-RU" sz="2000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cs typeface="Calibri"/>
              </a:rPr>
              <a:t>Исследование МФО в Казахстане в 2024 году показало, что огромное количество человек пользуются сервисами быстрого кредитования. Так же исследование позволило выявить предпочтения по выбору МФО для взятия кредита, лидерами являются МФО с самыми низкими процентами по кредиту, так же с льготами для тех, кто берет кредит не первый раз и возвращает вовремя. 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cs typeface="Calibri"/>
              </a:rPr>
              <a:t>Интересный факт, чаще всего люди попадают на сайты МФО намеренно вводя в поиск ссылку именно этого сайта, исходя из этого можно сделать вывод успеха работы «сарафанного радио», люди услышав от знакомых о МФО, идут пробовать взять кредит себе, это можно обернуть в свою пользу, установив поощрения за приглашенных клиентов.</a:t>
            </a:r>
            <a:endParaRPr lang="ru-RU" sz="2000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cs typeface="Calibri"/>
              </a:rPr>
              <a:t>Наше исследование направлено на поиск самых привлекательных для клиентов условий кредитования, разработку системы поощрений клиентов, а так же возможность обеспечить деньгами всех желающих.</a:t>
            </a:r>
            <a:endParaRPr lang="ru-RU" sz="2000" dirty="0">
              <a:latin typeface="Times New Roman"/>
              <a:cs typeface="Calibri" panose="020F050202020403020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F714C9-D081-C79D-A865-C72AA8E1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6963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3</a:t>
            </a:fld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80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B6691D5-1F8F-1105-7E85-109C1E4D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62"/>
            <a:ext cx="10515600" cy="840652"/>
          </a:xfrm>
        </p:spPr>
        <p:txBody>
          <a:bodyPr/>
          <a:lstStyle/>
          <a:p>
            <a:r>
              <a:rPr lang="ru-RU" sz="2400">
                <a:latin typeface="Times New Roman"/>
                <a:cs typeface="Times New Roman"/>
              </a:rPr>
              <a:t>2. Цель и задачи</a:t>
            </a:r>
            <a:endParaRPr lang="ru-RU"/>
          </a:p>
        </p:txBody>
      </p:sp>
      <p:graphicFrame>
        <p:nvGraphicFramePr>
          <p:cNvPr id="5" name="Объект 5">
            <a:extLst>
              <a:ext uri="{FF2B5EF4-FFF2-40B4-BE49-F238E27FC236}">
                <a16:creationId xmlns:a16="http://schemas.microsoft.com/office/drawing/2014/main" id="{A64D0B3D-53AC-36BA-8412-DE5FAF790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231588"/>
              </p:ext>
            </p:extLst>
          </p:nvPr>
        </p:nvGraphicFramePr>
        <p:xfrm>
          <a:off x="835741" y="897193"/>
          <a:ext cx="10945766" cy="4196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0282">
                  <a:extLst>
                    <a:ext uri="{9D8B030D-6E8A-4147-A177-3AD203B41FA5}">
                      <a16:colId xmlns:a16="http://schemas.microsoft.com/office/drawing/2014/main" val="1371501160"/>
                    </a:ext>
                  </a:extLst>
                </a:gridCol>
                <a:gridCol w="7335484">
                  <a:extLst>
                    <a:ext uri="{9D8B030D-6E8A-4147-A177-3AD203B41FA5}">
                      <a16:colId xmlns:a16="http://schemas.microsoft.com/office/drawing/2014/main" val="2636959555"/>
                    </a:ext>
                  </a:extLst>
                </a:gridCol>
              </a:tblGrid>
              <a:tr h="447049">
                <a:tc>
                  <a:txBody>
                    <a:bodyPr/>
                    <a:lstStyle/>
                    <a:p>
                      <a:pPr algn="just"/>
                      <a:r>
                        <a:rPr lang="ru-RU" sz="1800" b="1" dirty="0">
                          <a:latin typeface="Times New Roman"/>
                        </a:rPr>
                        <a:t>Цель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1" dirty="0">
                          <a:latin typeface="Times New Roman"/>
                        </a:rPr>
                        <a:t>Задачи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197814"/>
                  </a:ext>
                </a:extLst>
              </a:tr>
              <a:tr h="211114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D0D0D"/>
                          </a:solidFill>
                          <a:latin typeface="Times New Roman"/>
                        </a:rPr>
                        <a:t>Создать сервис, позволяющий всем желающим получить финансовую помощь на условиях выгодных не только нам, но и клиентам. Помимо этого сервис должен быть компетентным оказывать консультации и помощь клиентам всех возрастов, достигших совершеннолетнего возраста.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AutoNum type="arabicParenR"/>
                      </a:pPr>
                      <a:r>
                        <a:rPr lang="ru-RU" sz="1600" b="0" dirty="0">
                          <a:latin typeface="Times New Roman"/>
                        </a:rPr>
                        <a:t>Выделить и проанализировать основные расходы населения.</a:t>
                      </a:r>
                    </a:p>
                    <a:p>
                      <a:pPr marL="342900" lvl="0" indent="-342900" algn="just">
                        <a:buAutoNum type="arabicParenR"/>
                      </a:pPr>
                      <a:r>
                        <a:rPr lang="ru-RU" sz="1600" b="0" dirty="0">
                          <a:latin typeface="Times New Roman"/>
                        </a:rPr>
                        <a:t>Выявить и проанализировать аудиторию, преимущественно предрасположенную к финансовым проблемам.</a:t>
                      </a:r>
                    </a:p>
                    <a:p>
                      <a:pPr marL="342900" lvl="0" indent="-342900" algn="just">
                        <a:buAutoNum type="arabicParenR"/>
                      </a:pPr>
                      <a:r>
                        <a:rPr lang="ru-RU" sz="1600" b="0" dirty="0">
                          <a:latin typeface="Times New Roman"/>
                        </a:rPr>
                        <a:t>Разработать соглашения и условия, которые будут наиболее выгодны нашим клиентам.</a:t>
                      </a:r>
                    </a:p>
                    <a:p>
                      <a:pPr marL="342900" lvl="0" indent="-342900" algn="just">
                        <a:buAutoNum type="arabicParenR"/>
                      </a:pPr>
                      <a:r>
                        <a:rPr lang="ru-RU" sz="1600" b="0" dirty="0">
                          <a:latin typeface="Times New Roman"/>
                        </a:rPr>
                        <a:t>Установить набор инструкций по привлечению и консультированию клиентов.</a:t>
                      </a:r>
                    </a:p>
                    <a:p>
                      <a:pPr marL="342900" lvl="0" indent="-342900" algn="just">
                        <a:buAutoNum type="arabicParenR"/>
                      </a:pPr>
                      <a:r>
                        <a:rPr lang="ru-RU" sz="1600" b="0" dirty="0">
                          <a:latin typeface="Times New Roman"/>
                        </a:rPr>
                        <a:t>Разработать систему привилегий и поощрений для клиентов выполняющих условия кредитования.</a:t>
                      </a:r>
                    </a:p>
                    <a:p>
                      <a:pPr marL="342900" lvl="0" indent="-342900" algn="just">
                        <a:buAutoNum type="arabicParenR"/>
                      </a:pPr>
                      <a:r>
                        <a:rPr lang="ru-RU" sz="1600" b="0" dirty="0">
                          <a:latin typeface="Times New Roman"/>
                        </a:rPr>
                        <a:t>Разработать программу бонусов для клиентов, привлекающих еще больше клиентов.</a:t>
                      </a:r>
                    </a:p>
                    <a:p>
                      <a:pPr marL="342900" lvl="0" indent="-342900" algn="just">
                        <a:buAutoNum type="arabicParenR"/>
                      </a:pPr>
                      <a:r>
                        <a:rPr lang="ru-RU" sz="1600" b="0" dirty="0">
                          <a:latin typeface="Times New Roman"/>
                        </a:rPr>
                        <a:t>Установить взаимосвязь между сотрудниками банка и потенциальными клиентами, обеспечить клиентов информацией и ответами на все возникающие вопросы по условиям сделок.</a:t>
                      </a:r>
                    </a:p>
                    <a:p>
                      <a:pPr marL="342900" lvl="0" indent="-342900" algn="just">
                        <a:buAutoNum type="arabicParenR"/>
                      </a:pPr>
                      <a:r>
                        <a:rPr lang="ru-RU" sz="1600" b="0" dirty="0">
                          <a:latin typeface="Times New Roman"/>
                        </a:rPr>
                        <a:t>Обеспечить постоянное обучение работников компании.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62769"/>
                  </a:ext>
                </a:extLst>
              </a:tr>
            </a:tbl>
          </a:graphicData>
        </a:graphic>
      </p:graphicFrame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5560B784-6CCD-C97C-94E7-D6977E02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49522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4</a:t>
            </a:fld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63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BD0604-15D6-DBBA-6F9E-295EEB32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3. П</a:t>
            </a:r>
            <a:r>
              <a:rPr lang="ru-RU" sz="2400">
                <a:latin typeface="Times New Roman"/>
                <a:cs typeface="Times New Roman"/>
              </a:rPr>
              <a:t>рактическая значимость</a:t>
            </a:r>
            <a:endParaRPr lang="ru-RU" sz="240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237F30A-F810-5B0B-4889-B8287ABF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432"/>
            <a:ext cx="10515600" cy="5248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 algn="just">
              <a:buFont typeface=""/>
              <a:buAutoNum type="arabicPeriod"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Охват всего населения: исследование позволят найти подход к всем потенциальным клиентам, выявить тенденции и направить предложения исходя из предпочтений и возможностей потенциальных клиентов.</a:t>
            </a:r>
            <a:endParaRPr lang="ru-RU" sz="2000" dirty="0">
              <a:latin typeface="Times New Roman"/>
              <a:cs typeface="Calibri" panose="020F0502020204030204"/>
            </a:endParaRPr>
          </a:p>
          <a:p>
            <a:pPr marL="0" indent="228600" algn="just">
              <a:buFont typeface=""/>
              <a:buAutoNum type="arabicPeriod"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Повышение качества услуг: исследование позволят выявить страхи и опасения потенциальных клиентов, повышение качества оказываемых услуг путем поиска путей развития выгоды предложений, прозрачности сделок, а так же обучения сотрудников.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3.Духовное благополучие: люди будут иметь более стабильное психологическое состояние от того, что будут уверенны в том, что в случае возникновения финансовых проблем, им будет откуда взять ресурсы.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/>
                <a:cs typeface="Calibri" panose="020F0502020204030204"/>
              </a:rPr>
              <a:t>4.Финансовое благополучие: возможности клиентов по развитию на пути предпринимательства и стартапов заметно растут, если раньше для того чтобы начать собственный бизнес нужно было собирать начальный капитал долгие годы, откладывая с зарплаты, или брать кредит в банке под немыслимо высокие проценты, то сейчас достаточно обратиться в нашу компанию.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56157483-8379-77D6-7164-12A9EBCC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6963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5</a:t>
            </a:fld>
            <a:endParaRPr lang="ru-RU" sz="14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770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95F08A-B9BE-CEBF-A9EA-0571D9F8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>
                <a:latin typeface="Times New Roman"/>
                <a:cs typeface="Calibri Light"/>
              </a:rPr>
              <a:t>4. С</a:t>
            </a:r>
            <a:r>
              <a:rPr lang="ru-RU" sz="2400">
                <a:latin typeface="Times New Roman"/>
                <a:cs typeface="Times New Roman"/>
              </a:rPr>
              <a:t>равнительный анализ аналогичных проектов</a:t>
            </a:r>
            <a:endParaRPr lang="ru-RU" sz="240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BBA14-4088-93DC-3F66-90555BC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880" y="6160407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6</a:t>
            </a:fld>
            <a:endParaRPr lang="ru-RU" sz="1400" dirty="0">
              <a:latin typeface="Times New Roman"/>
              <a:cs typeface="Calibri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B940CFC-77E3-FC81-079C-6AD571F9D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22750"/>
              </p:ext>
            </p:extLst>
          </p:nvPr>
        </p:nvGraphicFramePr>
        <p:xfrm>
          <a:off x="688258" y="786580"/>
          <a:ext cx="10887932" cy="523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967">
                  <a:extLst>
                    <a:ext uri="{9D8B030D-6E8A-4147-A177-3AD203B41FA5}">
                      <a16:colId xmlns:a16="http://schemas.microsoft.com/office/drawing/2014/main" val="314961353"/>
                    </a:ext>
                  </a:extLst>
                </a:gridCol>
                <a:gridCol w="2747080">
                  <a:extLst>
                    <a:ext uri="{9D8B030D-6E8A-4147-A177-3AD203B41FA5}">
                      <a16:colId xmlns:a16="http://schemas.microsoft.com/office/drawing/2014/main" val="520151094"/>
                    </a:ext>
                  </a:extLst>
                </a:gridCol>
                <a:gridCol w="2954709">
                  <a:extLst>
                    <a:ext uri="{9D8B030D-6E8A-4147-A177-3AD203B41FA5}">
                      <a16:colId xmlns:a16="http://schemas.microsoft.com/office/drawing/2014/main" val="4171031481"/>
                    </a:ext>
                  </a:extLst>
                </a:gridCol>
                <a:gridCol w="2934176">
                  <a:extLst>
                    <a:ext uri="{9D8B030D-6E8A-4147-A177-3AD203B41FA5}">
                      <a16:colId xmlns:a16="http://schemas.microsoft.com/office/drawing/2014/main" val="2706636345"/>
                    </a:ext>
                  </a:extLst>
                </a:gridCol>
              </a:tblGrid>
              <a:tr h="339469">
                <a:tc rowSpan="2"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Характеристика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/>
                        </a:rPr>
                        <a:t>Сайт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96708"/>
                  </a:ext>
                </a:extLst>
              </a:tr>
              <a:tr h="3689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Zaimer.kz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Dengiclick.kz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Tengo.kz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18955"/>
                  </a:ext>
                </a:extLst>
              </a:tr>
              <a:tr h="531344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Целевая аудитория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Люди 20-40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Люди 20-40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Люди 20-40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78892"/>
                  </a:ext>
                </a:extLst>
              </a:tr>
              <a:tr h="618847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Максимальная сумма первичного займа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184.000 тенге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184.000 тенге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180.000 тенге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01304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Навигация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Адаптивное верхнее понятное меню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Адаптивное верхнее понятное меню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Адаптивное верхнее понятное меню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87190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Логотип и его 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Комбинированный, частично соответствует тематике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Комбинированный, соответствует тематике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Текст, соответствует тематике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8306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Коэффициент привлекательности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88.64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82.22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84.09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69783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Адаптивность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3/3</a:t>
                      </a:r>
                      <a:endParaRPr lang="ru-RU" sz="16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3/3</a:t>
                      </a:r>
                      <a:endParaRPr lang="ru-RU" sz="16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3/3</a:t>
                      </a:r>
                      <a:endParaRPr lang="ru-RU" sz="16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5519"/>
                  </a:ext>
                </a:extLst>
              </a:tr>
              <a:tr h="53134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/>
                        </a:rPr>
                        <a:t>90%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/>
                        </a:rPr>
                        <a:t>66%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/>
                        </a:rPr>
                        <a:t>74%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83690"/>
                  </a:ext>
                </a:extLst>
              </a:tr>
              <a:tr h="53134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Скорость загрузки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/>
                        </a:rPr>
                        <a:t>1,7</a:t>
                      </a:r>
                      <a:r>
                        <a:rPr lang="ru-RU" sz="1600" dirty="0">
                          <a:latin typeface="Times New Roman"/>
                        </a:rPr>
                        <a:t>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/>
                        </a:rPr>
                        <a:t>2,7</a:t>
                      </a:r>
                      <a:r>
                        <a:rPr lang="ru-RU" sz="1600" dirty="0">
                          <a:latin typeface="Times New Roman"/>
                        </a:rPr>
                        <a:t>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1,</a:t>
                      </a:r>
                      <a:r>
                        <a:rPr lang="en-US" sz="1600" dirty="0">
                          <a:latin typeface="Times New Roman"/>
                        </a:rPr>
                        <a:t>2</a:t>
                      </a:r>
                      <a:r>
                        <a:rPr lang="ru-RU" sz="1600" dirty="0">
                          <a:latin typeface="Times New Roman"/>
                        </a:rPr>
                        <a:t> сек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89185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9C2981-95D0-A8A1-D27D-8DF454FC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634" y="1156518"/>
            <a:ext cx="543001" cy="32389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E42A207-4B72-55A9-7068-470B51F47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302" y="1167404"/>
            <a:ext cx="888656" cy="3051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869A7F4-2AEB-BE76-963F-D589432E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558" y="1167404"/>
            <a:ext cx="1240468" cy="2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BBD77A-0EAD-6AE4-C329-4CB1FDA8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1214128"/>
            <a:ext cx="10650436" cy="4429743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82804322-1527-4AD1-F650-446E4E9B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880" y="6160407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7</a:t>
            </a:fld>
            <a:endParaRPr lang="ru-RU" sz="1400" dirty="0">
              <a:latin typeface="Times New Roman"/>
              <a:cs typeface="Calibri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E5CEC5-C0FC-DAF6-226E-D2D021C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Calibri Light"/>
              </a:rPr>
              <a:t>5. С</a:t>
            </a:r>
            <a:r>
              <a:rPr lang="ru-RU" sz="2400" dirty="0">
                <a:latin typeface="Times New Roman"/>
                <a:cs typeface="Times New Roman"/>
              </a:rPr>
              <a:t>труктурная схема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225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08E18AB3-6218-E8E6-A245-0870893F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880" y="6160407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8</a:t>
            </a:fld>
            <a:endParaRPr lang="ru-RU" sz="1400" dirty="0">
              <a:latin typeface="Times New Roman"/>
              <a:cs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5D39A-C51F-46EC-AF12-84FDC3A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32" y="886197"/>
            <a:ext cx="7892096" cy="5085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D9520CA-1F71-4466-EBCC-8326EE77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Calibri Light"/>
              </a:rPr>
              <a:t>6. С</a:t>
            </a:r>
            <a:r>
              <a:rPr lang="ru-RU" sz="2400" dirty="0">
                <a:latin typeface="Times New Roman"/>
                <a:cs typeface="Times New Roman"/>
              </a:rPr>
              <a:t>крины основных интерфейсов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293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A809CF95-3BCC-0682-C43F-7E8D66DE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880" y="6160407"/>
            <a:ext cx="2743200" cy="365125"/>
          </a:xfrm>
        </p:spPr>
        <p:txBody>
          <a:bodyPr/>
          <a:lstStyle/>
          <a:p>
            <a:pPr algn="ctr"/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pPr algn="ctr"/>
              <a:t>9</a:t>
            </a:fld>
            <a:endParaRPr lang="ru-RU" sz="1400" dirty="0">
              <a:latin typeface="Times New Roman"/>
              <a:cs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E0F796-FB9E-120A-5BEA-0AEFD14F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466312"/>
            <a:ext cx="9002381" cy="5694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3348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845</Words>
  <Application>Microsoft Office PowerPoint</Application>
  <PresentationFormat>Широкоэкранный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Тема Office</vt:lpstr>
      <vt:lpstr>Презентация PowerPoint</vt:lpstr>
      <vt:lpstr>Актуальность</vt:lpstr>
      <vt:lpstr>Презентация PowerPoint</vt:lpstr>
      <vt:lpstr>2. Цель и задачи</vt:lpstr>
      <vt:lpstr>3. Практическая значимость</vt:lpstr>
      <vt:lpstr>4. Сравнительный анализ аналогичных проектов</vt:lpstr>
      <vt:lpstr>5. Структурная схема</vt:lpstr>
      <vt:lpstr>6. Скрины основных интерфейсов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kirill</dc:creator>
  <cp:lastModifiedBy>kirill kirill</cp:lastModifiedBy>
  <cp:revision>9</cp:revision>
  <dcterms:created xsi:type="dcterms:W3CDTF">2024-05-02T12:40:55Z</dcterms:created>
  <dcterms:modified xsi:type="dcterms:W3CDTF">2024-05-03T19:21:38Z</dcterms:modified>
</cp:coreProperties>
</file>