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77" r:id="rId9"/>
    <p:sldId id="279" r:id="rId10"/>
    <p:sldId id="287" r:id="rId11"/>
    <p:sldId id="280" r:id="rId12"/>
    <p:sldId id="281" r:id="rId13"/>
    <p:sldId id="288" r:id="rId14"/>
    <p:sldId id="282" r:id="rId15"/>
    <p:sldId id="289" r:id="rId16"/>
    <p:sldId id="283" r:id="rId17"/>
    <p:sldId id="284" r:id="rId18"/>
    <p:sldId id="285" r:id="rId19"/>
    <p:sldId id="28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p:cViewPr>
        <p:scale>
          <a:sx n="102" d="100"/>
          <a:sy n="102" d="100"/>
        </p:scale>
        <p:origin x="1920"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2/14/23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2/14/23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2/14/23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2/14/23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2/14/23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2/14/23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2/14/23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6" Type="http://schemas.openxmlformats.org/officeDocument/2006/relationships/hyperlink" Target="https://www.cnet.com/products/athom-homey/preview/" TargetMode="External"/><Relationship Id="rId5" Type="http://schemas.openxmlformats.org/officeDocument/2006/relationships/hyperlink" Target="https://www.cnet.com/products/ivee-sleek/reviews/" TargetMode="External"/><Relationship Id="rId4" Type="http://schemas.openxmlformats.org/officeDocument/2006/relationships/hyperlink" Target="http://www.stackoverflow.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3140968"/>
            <a:ext cx="7772400" cy="721785"/>
          </a:xfrm>
        </p:spPr>
        <p:txBody>
          <a:bodyPr>
            <a:normAutofit fontScale="90000"/>
          </a:bodyPr>
          <a:lstStyle/>
          <a:p>
            <a:br>
              <a:rPr lang="en-IN" sz="1800" dirty="0">
                <a:effectLst/>
                <a:latin typeface="Calibri" panose="020F0502020204030204" pitchFamily="34" charset="0"/>
                <a:ea typeface="Calibri" panose="020F0502020204030204" pitchFamily="34" charset="0"/>
              </a:rPr>
            </a:br>
            <a:r>
              <a:rPr lang="en-US" sz="4400" b="1" dirty="0">
                <a:solidFill>
                  <a:srgbClr val="000000"/>
                </a:solidFill>
                <a:effectLst/>
                <a:latin typeface="Times New Roman" panose="02020603050405020304" pitchFamily="18" charset="0"/>
                <a:ea typeface="Times New Roman" panose="02020603050405020304" pitchFamily="18" charset="0"/>
              </a:rPr>
              <a:t>Personal Voice Assistant</a:t>
            </a:r>
            <a:br>
              <a:rPr lang="en-IN" sz="1800" dirty="0">
                <a:effectLst/>
                <a:latin typeface="Calibri" panose="020F0502020204030204" pitchFamily="34" charset="0"/>
                <a:ea typeface="Calibri" panose="020F0502020204030204" pitchFamily="34" charset="0"/>
              </a:rPr>
            </a:br>
            <a:endParaRPr lang="en-US" sz="4000" dirty="0">
              <a:solidFill>
                <a:schemeClr val="tx1"/>
              </a:solidFill>
            </a:endParaRPr>
          </a:p>
        </p:txBody>
      </p:sp>
      <p:sp>
        <p:nvSpPr>
          <p:cNvPr id="3" name="Subtitle 2"/>
          <p:cNvSpPr>
            <a:spLocks noGrp="1"/>
          </p:cNvSpPr>
          <p:nvPr>
            <p:ph type="subTitle" idx="1"/>
          </p:nvPr>
        </p:nvSpPr>
        <p:spPr>
          <a:xfrm>
            <a:off x="1259632" y="3645024"/>
            <a:ext cx="7772400" cy="1271712"/>
          </a:xfrm>
        </p:spPr>
        <p:txBody>
          <a:bodyPr>
            <a:noAutofit/>
          </a:bodyPr>
          <a:lstStyle/>
          <a:p>
            <a:pPr algn="ctr"/>
            <a:endParaRPr lang="en-US" sz="1400" dirty="0"/>
          </a:p>
          <a:p>
            <a:pPr algn="ctr"/>
            <a:r>
              <a:rPr lang="en-US" dirty="0" err="1"/>
              <a:t>Parul</a:t>
            </a:r>
            <a:r>
              <a:rPr lang="en-US" dirty="0"/>
              <a:t> Institute of Computer Applications</a:t>
            </a:r>
          </a:p>
          <a:p>
            <a:pPr algn="ctr"/>
            <a:r>
              <a:rPr lang="en-US" dirty="0"/>
              <a:t>Semester 4 Project-II</a:t>
            </a:r>
          </a:p>
          <a:p>
            <a:pPr algn="ctr"/>
            <a:r>
              <a:rPr lang="en-US" dirty="0"/>
              <a:t>2022 - 23</a:t>
            </a:r>
          </a:p>
          <a:p>
            <a:pPr algn="ctr"/>
            <a:r>
              <a:rPr lang="en-US" sz="1800" dirty="0"/>
              <a:t> </a:t>
            </a:r>
            <a:r>
              <a:rPr lang="en-US" sz="2000" dirty="0"/>
              <a:t>Hitesh Vaishnav(210510106033)</a:t>
            </a:r>
            <a:br>
              <a:rPr lang="en-US" sz="2000" dirty="0"/>
            </a:br>
            <a:r>
              <a:rPr lang="en-US" sz="2000" dirty="0"/>
              <a:t>Roshan Gupta(210510104024)</a:t>
            </a:r>
          </a:p>
          <a:p>
            <a:pPr algn="ctr"/>
            <a:r>
              <a:rPr lang="en-US" sz="2000" dirty="0"/>
              <a:t>Omkar </a:t>
            </a:r>
            <a:r>
              <a:rPr lang="en-US" sz="2000" dirty="0" err="1"/>
              <a:t>Dharkar</a:t>
            </a:r>
            <a:r>
              <a:rPr lang="en-US" sz="2000" dirty="0"/>
              <a:t>(210510110009)</a:t>
            </a:r>
          </a:p>
          <a:p>
            <a:pPr algn="ctr"/>
            <a:endParaRPr lang="en-US" dirty="0"/>
          </a:p>
        </p:txBody>
      </p:sp>
      <p:sp>
        <p:nvSpPr>
          <p:cNvPr id="4" name="Title 1">
            <a:extLst>
              <a:ext uri="{FF2B5EF4-FFF2-40B4-BE49-F238E27FC236}">
                <a16:creationId xmlns:a16="http://schemas.microsoft.com/office/drawing/2014/main" id="{92055BF2-B8EC-3E21-A4B7-9F2C373535FF}"/>
              </a:ext>
            </a:extLst>
          </p:cNvPr>
          <p:cNvSpPr txBox="1">
            <a:spLocks/>
          </p:cNvSpPr>
          <p:nvPr/>
        </p:nvSpPr>
        <p:spPr>
          <a:xfrm>
            <a:off x="1475656" y="-194895"/>
            <a:ext cx="7772400" cy="815933"/>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3200" dirty="0">
                <a:solidFill>
                  <a:schemeClr val="tx1"/>
                </a:solidFill>
              </a:rPr>
              <a:t>External Project Viva 2022-2023</a:t>
            </a:r>
          </a:p>
        </p:txBody>
      </p:sp>
      <p:pic>
        <p:nvPicPr>
          <p:cNvPr id="6" name="image1.jpg" descr="PU_Logo1">
            <a:extLst>
              <a:ext uri="{FF2B5EF4-FFF2-40B4-BE49-F238E27FC236}">
                <a16:creationId xmlns:a16="http://schemas.microsoft.com/office/drawing/2014/main" id="{441FE1B3-D93E-B2FD-EF84-E614F7EC4CE5}"/>
              </a:ext>
            </a:extLst>
          </p:cNvPr>
          <p:cNvPicPr/>
          <p:nvPr/>
        </p:nvPicPr>
        <p:blipFill>
          <a:blip r:embed="rId2"/>
          <a:srcRect/>
          <a:stretch>
            <a:fillRect/>
          </a:stretch>
        </p:blipFill>
        <p:spPr>
          <a:xfrm>
            <a:off x="4321696" y="768185"/>
            <a:ext cx="1872208" cy="1796719"/>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9E3B-B5D7-8CDE-8CC1-1C1C788EEA31}"/>
              </a:ext>
            </a:extLst>
          </p:cNvPr>
          <p:cNvSpPr>
            <a:spLocks noGrp="1"/>
          </p:cNvSpPr>
          <p:nvPr>
            <p:ph type="title"/>
          </p:nvPr>
        </p:nvSpPr>
        <p:spPr/>
        <p:txBody>
          <a:bodyPr/>
          <a:lstStyle/>
          <a:p>
            <a:r>
              <a:rPr lang="en-IN" dirty="0"/>
              <a:t>DFD </a:t>
            </a:r>
            <a:r>
              <a:rPr lang="en-IN" dirty="0" err="1"/>
              <a:t>Daigram</a:t>
            </a:r>
            <a:r>
              <a:rPr lang="en-IN" dirty="0"/>
              <a:t> level 1</a:t>
            </a:r>
          </a:p>
        </p:txBody>
      </p:sp>
      <p:pic>
        <p:nvPicPr>
          <p:cNvPr id="4" name="Content Placeholder 3">
            <a:extLst>
              <a:ext uri="{FF2B5EF4-FFF2-40B4-BE49-F238E27FC236}">
                <a16:creationId xmlns:a16="http://schemas.microsoft.com/office/drawing/2014/main" id="{5DA2A6BA-41BD-FE17-885D-0153BCC9FF88}"/>
              </a:ext>
            </a:extLst>
          </p:cNvPr>
          <p:cNvPicPr>
            <a:picLocks noGrp="1" noChangeAspect="1"/>
          </p:cNvPicPr>
          <p:nvPr>
            <p:ph sz="quarter" idx="1"/>
          </p:nvPr>
        </p:nvPicPr>
        <p:blipFill>
          <a:blip r:embed="rId2"/>
          <a:stretch>
            <a:fillRect/>
          </a:stretch>
        </p:blipFill>
        <p:spPr>
          <a:xfrm>
            <a:off x="1461656" y="1600200"/>
            <a:ext cx="5458687" cy="4873625"/>
          </a:xfrm>
          <a:prstGeom prst="rect">
            <a:avLst/>
          </a:prstGeom>
        </p:spPr>
      </p:pic>
    </p:spTree>
    <p:extLst>
      <p:ext uri="{BB962C8B-B14F-4D97-AF65-F5344CB8AC3E}">
        <p14:creationId xmlns:p14="http://schemas.microsoft.com/office/powerpoint/2010/main" val="364806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 Case Diagram </a:t>
            </a:r>
          </a:p>
        </p:txBody>
      </p:sp>
      <p:pic>
        <p:nvPicPr>
          <p:cNvPr id="5" name="Content Placeholder 4">
            <a:extLst>
              <a:ext uri="{FF2B5EF4-FFF2-40B4-BE49-F238E27FC236}">
                <a16:creationId xmlns:a16="http://schemas.microsoft.com/office/drawing/2014/main" id="{D61B38B6-DACE-FA3D-EE2E-E2C13AE7018A}"/>
              </a:ext>
            </a:extLst>
          </p:cNvPr>
          <p:cNvPicPr>
            <a:picLocks noGrp="1" noChangeAspect="1"/>
          </p:cNvPicPr>
          <p:nvPr>
            <p:ph sz="quarter" idx="1"/>
          </p:nvPr>
        </p:nvPicPr>
        <p:blipFill>
          <a:blip r:embed="rId2"/>
          <a:stretch>
            <a:fillRect/>
          </a:stretch>
        </p:blipFill>
        <p:spPr>
          <a:xfrm>
            <a:off x="1679230" y="1833117"/>
            <a:ext cx="5023539" cy="4407790"/>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186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1 ( Design)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C006C70B-840D-B094-1EA2-03EA4B2243B9}"/>
              </a:ext>
            </a:extLst>
          </p:cNvPr>
          <p:cNvPicPr>
            <a:picLocks noChangeAspect="1"/>
          </p:cNvPicPr>
          <p:nvPr/>
        </p:nvPicPr>
        <p:blipFill>
          <a:blip r:embed="rId2"/>
          <a:stretch>
            <a:fillRect/>
          </a:stretch>
        </p:blipFill>
        <p:spPr>
          <a:xfrm>
            <a:off x="1441432" y="1441531"/>
            <a:ext cx="6261135" cy="3974937"/>
          </a:xfrm>
          <a:prstGeom prst="rect">
            <a:avLst/>
          </a:prstGeom>
        </p:spPr>
      </p:pic>
    </p:spTree>
    <p:extLst>
      <p:ext uri="{BB962C8B-B14F-4D97-AF65-F5344CB8AC3E}">
        <p14:creationId xmlns:p14="http://schemas.microsoft.com/office/powerpoint/2010/main" val="390526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F763-5710-BB0C-1814-A5E49770D5BD}"/>
              </a:ext>
            </a:extLst>
          </p:cNvPr>
          <p:cNvSpPr>
            <a:spLocks noGrp="1"/>
          </p:cNvSpPr>
          <p:nvPr>
            <p:ph type="title"/>
          </p:nvPr>
        </p:nvSpPr>
        <p:spPr/>
        <p:txBody>
          <a:bodyPr/>
          <a:lstStyle/>
          <a:p>
            <a:r>
              <a:rPr lang="en-US" dirty="0"/>
              <a:t>Screenshots of Development Phase 1 ( coding) </a:t>
            </a:r>
            <a:endParaRPr lang="en-IN" dirty="0"/>
          </a:p>
        </p:txBody>
      </p:sp>
      <p:pic>
        <p:nvPicPr>
          <p:cNvPr id="4" name="Content Placeholder 3">
            <a:extLst>
              <a:ext uri="{FF2B5EF4-FFF2-40B4-BE49-F238E27FC236}">
                <a16:creationId xmlns:a16="http://schemas.microsoft.com/office/drawing/2014/main" id="{F3078B8D-86B5-D279-2ED3-A986395F1DB0}"/>
              </a:ext>
            </a:extLst>
          </p:cNvPr>
          <p:cNvPicPr>
            <a:picLocks noGrp="1" noChangeAspect="1"/>
          </p:cNvPicPr>
          <p:nvPr>
            <p:ph sz="quarter" idx="1"/>
          </p:nvPr>
        </p:nvPicPr>
        <p:blipFill>
          <a:blip r:embed="rId2"/>
          <a:stretch>
            <a:fillRect/>
          </a:stretch>
        </p:blipFill>
        <p:spPr>
          <a:xfrm>
            <a:off x="1331640" y="1916830"/>
            <a:ext cx="6480720" cy="4176465"/>
          </a:xfrm>
          <a:prstGeom prst="rect">
            <a:avLst/>
          </a:prstGeom>
        </p:spPr>
      </p:pic>
    </p:spTree>
    <p:extLst>
      <p:ext uri="{BB962C8B-B14F-4D97-AF65-F5344CB8AC3E}">
        <p14:creationId xmlns:p14="http://schemas.microsoft.com/office/powerpoint/2010/main" val="356478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2 ( Feature)</a:t>
            </a:r>
          </a:p>
        </p:txBody>
      </p:sp>
      <p:pic>
        <p:nvPicPr>
          <p:cNvPr id="7" name="Content Placeholder 6">
            <a:extLst>
              <a:ext uri="{FF2B5EF4-FFF2-40B4-BE49-F238E27FC236}">
                <a16:creationId xmlns:a16="http://schemas.microsoft.com/office/drawing/2014/main" id="{545C063C-F9AF-C6C7-86CF-FB4A5435ED2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55576" y="1844824"/>
            <a:ext cx="7467600" cy="4200525"/>
          </a:xfrm>
          <a:prstGeom prst="rect">
            <a:avLst/>
          </a:prstGeom>
        </p:spPr>
      </p:pic>
    </p:spTree>
    <p:extLst>
      <p:ext uri="{BB962C8B-B14F-4D97-AF65-F5344CB8AC3E}">
        <p14:creationId xmlns:p14="http://schemas.microsoft.com/office/powerpoint/2010/main" val="130782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F565-A398-5C70-2DB0-B02FD8A1C240}"/>
              </a:ext>
            </a:extLst>
          </p:cNvPr>
          <p:cNvSpPr>
            <a:spLocks noGrp="1"/>
          </p:cNvSpPr>
          <p:nvPr>
            <p:ph type="title"/>
          </p:nvPr>
        </p:nvSpPr>
        <p:spPr/>
        <p:txBody>
          <a:bodyPr/>
          <a:lstStyle/>
          <a:p>
            <a:r>
              <a:rPr lang="en-US" dirty="0" err="1"/>
              <a:t>enshots</a:t>
            </a:r>
            <a:r>
              <a:rPr lang="en-US" dirty="0"/>
              <a:t> of Development Phase 2</a:t>
            </a:r>
            <a:br>
              <a:rPr lang="en-US" dirty="0"/>
            </a:br>
            <a:r>
              <a:rPr lang="en-US" dirty="0"/>
              <a:t> ( coding)</a:t>
            </a:r>
            <a:endParaRPr lang="en-IN" dirty="0"/>
          </a:p>
        </p:txBody>
      </p:sp>
      <p:pic>
        <p:nvPicPr>
          <p:cNvPr id="4" name="Content Placeholder 3">
            <a:extLst>
              <a:ext uri="{FF2B5EF4-FFF2-40B4-BE49-F238E27FC236}">
                <a16:creationId xmlns:a16="http://schemas.microsoft.com/office/drawing/2014/main" id="{C32FE978-2B54-1560-B567-0820CBD92175}"/>
              </a:ext>
            </a:extLst>
          </p:cNvPr>
          <p:cNvPicPr>
            <a:picLocks noGrp="1" noChangeAspect="1"/>
          </p:cNvPicPr>
          <p:nvPr>
            <p:ph sz="quarter" idx="1"/>
          </p:nvPr>
        </p:nvPicPr>
        <p:blipFill>
          <a:blip r:embed="rId2"/>
          <a:stretch>
            <a:fillRect/>
          </a:stretch>
        </p:blipFill>
        <p:spPr>
          <a:xfrm>
            <a:off x="1043608" y="1772816"/>
            <a:ext cx="6624736" cy="4204818"/>
          </a:xfrm>
          <a:prstGeom prst="rect">
            <a:avLst/>
          </a:prstGeom>
        </p:spPr>
      </p:pic>
    </p:spTree>
    <p:extLst>
      <p:ext uri="{BB962C8B-B14F-4D97-AF65-F5344CB8AC3E}">
        <p14:creationId xmlns:p14="http://schemas.microsoft.com/office/powerpoint/2010/main" val="28364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3 ( Features Implementation)</a:t>
            </a:r>
          </a:p>
        </p:txBody>
      </p:sp>
      <p:pic>
        <p:nvPicPr>
          <p:cNvPr id="4" name="Content Placeholder 3">
            <a:extLst>
              <a:ext uri="{FF2B5EF4-FFF2-40B4-BE49-F238E27FC236}">
                <a16:creationId xmlns:a16="http://schemas.microsoft.com/office/drawing/2014/main" id="{C2F63519-AA18-55CF-B7FF-D774C1BDFA0D}"/>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1936750"/>
            <a:ext cx="7467600" cy="4200524"/>
          </a:xfrm>
          <a:prstGeom prst="rect">
            <a:avLst/>
          </a:prstGeom>
        </p:spPr>
      </p:pic>
    </p:spTree>
    <p:extLst>
      <p:ext uri="{BB962C8B-B14F-4D97-AF65-F5344CB8AC3E}">
        <p14:creationId xmlns:p14="http://schemas.microsoft.com/office/powerpoint/2010/main" val="109831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Future Enhancement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lvl="0">
              <a:lnSpc>
                <a:spcPct val="150000"/>
              </a:lnSpc>
              <a:buFont typeface="Courier New" panose="02070309020205020404" pitchFamily="49" charset="0"/>
              <a:buChar char="o"/>
            </a:pPr>
            <a:r>
              <a:rPr lang="en-US" dirty="0"/>
              <a:t> </a:t>
            </a:r>
            <a:r>
              <a:rPr lang="en-IN" sz="1800" dirty="0">
                <a:effectLst/>
                <a:latin typeface="Times New Roman" panose="02020603050405020304" pitchFamily="18" charset="0"/>
                <a:ea typeface="Times New Roman" panose="02020603050405020304" pitchFamily="18" charset="0"/>
              </a:rPr>
              <a:t>Change In </a:t>
            </a:r>
            <a:r>
              <a:rPr lang="en-IN" sz="1800" dirty="0" err="1">
                <a:effectLst/>
                <a:latin typeface="Times New Roman" panose="02020603050405020304" pitchFamily="18" charset="0"/>
                <a:ea typeface="Times New Roman" panose="02020603050405020304" pitchFamily="18" charset="0"/>
              </a:rPr>
              <a:t>Behaviors</a:t>
            </a:r>
            <a:r>
              <a:rPr lang="en-IN" sz="1800" dirty="0">
                <a:effectLst/>
                <a:latin typeface="Times New Roman" panose="02020603050405020304" pitchFamily="18" charset="0"/>
                <a:ea typeface="Times New Roman" panose="02020603050405020304" pitchFamily="18" charset="0"/>
              </a:rPr>
              <a:t> Of Searching.</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 In Gaming Industry</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Individualized Experiences</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Voice-Tech in Healthcare</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 Cloning</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Way of Sharing Technology</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2610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fontScale="85000" lnSpcReduction="2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This project will give us more thrilling, interesting and gives us more pleasure. It will help us in many sectors like-planning, designing, developing, managing, programming skills, socket programming and so on. For, the software part, we test our Voice assistant by applying Python Programming, and simulate the voice assistant on VS code. We use more module to built it like speech recognition,</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err="1">
                <a:effectLst/>
                <a:latin typeface="Times New Roman" panose="02020603050405020304" pitchFamily="18" charset="0"/>
                <a:ea typeface="Times New Roman" panose="02020603050405020304" pitchFamily="18" charset="0"/>
              </a:rPr>
              <a:t>PyWhatkit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a:t>
            </a:r>
            <a:r>
              <a:rPr lang="en-US" sz="1800"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We aim to make this project a complete server assistant and make it smart enough to act as a replacement for a general server administration. The future plans include integrating voice assistant with mobile using React Native to provide a </a:t>
            </a:r>
            <a:r>
              <a:rPr lang="en-US" sz="1800" dirty="0" err="1">
                <a:effectLst/>
                <a:latin typeface="Times New Roman" panose="02020603050405020304" pitchFamily="18" charset="0"/>
                <a:ea typeface="Times New Roman" panose="02020603050405020304" pitchFamily="18" charset="0"/>
              </a:rPr>
              <a:t>synchronised</a:t>
            </a:r>
            <a:r>
              <a:rPr lang="en-US" sz="1800" dirty="0">
                <a:effectLst/>
                <a:latin typeface="Times New Roman" panose="02020603050405020304" pitchFamily="18" charset="0"/>
                <a:ea typeface="Times New Roman" panose="02020603050405020304" pitchFamily="18" charset="0"/>
              </a:rPr>
              <a:t> experience between the two connected devices. Further, in the long run, it is planned to feature auto deployment supporting elastic beanstalk, backup files, and all operations which a general Server Administrator does.</a:t>
            </a:r>
            <a:endParaRPr lang="en-IN" sz="1800" dirty="0">
              <a:effectLst/>
              <a:latin typeface="Calibri" panose="020F0502020204030204" pitchFamily="34" charset="0"/>
              <a:ea typeface="Calibri" panose="020F0502020204030204" pitchFamily="34" charset="0"/>
            </a:endParaRPr>
          </a:p>
          <a:p>
            <a:pPr marL="0" indent="0">
              <a:buNone/>
            </a:pPr>
            <a:r>
              <a:rPr lang="en-US" dirty="0"/>
              <a:t> </a:t>
            </a:r>
            <a:endParaRPr lang="en-IN" dirty="0"/>
          </a:p>
        </p:txBody>
      </p:sp>
    </p:spTree>
    <p:extLst>
      <p:ext uri="{BB962C8B-B14F-4D97-AF65-F5344CB8AC3E}">
        <p14:creationId xmlns:p14="http://schemas.microsoft.com/office/powerpoint/2010/main" val="140800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fontScale="40000" lnSpcReduction="20000"/>
          </a:bodyPr>
          <a:lstStyle/>
          <a:p>
            <a:pPr>
              <a:lnSpc>
                <a:spcPct val="150000"/>
              </a:lnSpc>
            </a:pPr>
            <a:r>
              <a:rPr lang="en-US" sz="2900" dirty="0">
                <a:effectLst/>
                <a:latin typeface="Times New Roman" panose="02020603050405020304" pitchFamily="18" charset="0"/>
                <a:ea typeface="Times New Roman" panose="02020603050405020304" pitchFamily="18" charset="0"/>
              </a:rPr>
              <a:t>Website:</a:t>
            </a:r>
            <a:endParaRPr lang="en-IN" sz="29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www.github.com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3"/>
              </a:rPr>
              <a:t>www.wikipedia.com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www.greeekforgriks .com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codeinformer.com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4"/>
              </a:rPr>
              <a:t>www.stackoverflow.com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www.realpython.com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rPr>
              <a:t>Youtube</a:t>
            </a:r>
            <a:r>
              <a:rPr lang="en-US" sz="1800" dirty="0">
                <a:solidFill>
                  <a:srgbClr val="000000"/>
                </a:solidFill>
                <a:effectLst/>
                <a:latin typeface="Times New Roman" panose="02020603050405020304" pitchFamily="18" charset="0"/>
                <a:ea typeface="Times New Roman" panose="02020603050405020304" pitchFamily="18" charset="0"/>
              </a:rPr>
              <a:t> and some websites</a:t>
            </a:r>
            <a:endParaRPr lang="en-IN" sz="1800" dirty="0">
              <a:solidFill>
                <a:srgbClr val="000000"/>
              </a:solidFill>
              <a:effectLst/>
              <a:latin typeface="Calibri" panose="020F0502020204030204" pitchFamily="34" charset="0"/>
              <a:ea typeface="Calibri" panose="020F0502020204030204" pitchFamily="34" charset="0"/>
            </a:endParaRPr>
          </a:p>
          <a:p>
            <a:pPr>
              <a:lnSpc>
                <a:spcPct val="150000"/>
              </a:lnSpc>
            </a:pPr>
            <a:r>
              <a:rPr lang="en-US" sz="4000" dirty="0">
                <a:effectLst/>
                <a:latin typeface="Times New Roman" panose="02020603050405020304" pitchFamily="18" charset="0"/>
                <a:ea typeface="Times New Roman" panose="02020603050405020304" pitchFamily="18" charset="0"/>
              </a:rPr>
              <a:t>Book:</a:t>
            </a:r>
            <a:endParaRPr lang="en-IN" sz="40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Introduction to Voice computing in python by JIM SCHWOEBEL</a:t>
            </a:r>
            <a:endParaRPr lang="en-IN" sz="1800" dirty="0">
              <a:solidFill>
                <a:srgbClr val="000000"/>
              </a:solidFill>
              <a:effectLst/>
              <a:latin typeface="Calibri" panose="020F0502020204030204" pitchFamily="34" charset="0"/>
              <a:ea typeface="Calibri" panose="020F0502020204030204" pitchFamily="34" charset="0"/>
            </a:endParaRPr>
          </a:p>
          <a:p>
            <a:pPr>
              <a:lnSpc>
                <a:spcPct val="150000"/>
              </a:lnSpc>
            </a:pPr>
            <a:r>
              <a:rPr lang="en-US" sz="3000" dirty="0">
                <a:effectLst/>
                <a:latin typeface="Times New Roman" panose="02020603050405020304" pitchFamily="18" charset="0"/>
                <a:ea typeface="Times New Roman" panose="02020603050405020304" pitchFamily="18" charset="0"/>
              </a:rPr>
              <a:t>Other Resources:</a:t>
            </a:r>
            <a:endParaRPr lang="en-IN" sz="30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https://www.cnet.com/products/ivee-sleek/reviews/</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https://www.cnet.com/products/athom-homey/preview/</a:t>
            </a:r>
            <a:endParaRPr lang="en-IN" sz="1800" dirty="0">
              <a:solidFill>
                <a:srgbClr val="000000"/>
              </a:solidFill>
              <a:effectLst/>
              <a:latin typeface="Calibri" panose="020F0502020204030204" pitchFamily="34" charset="0"/>
              <a:ea typeface="Calibri" panose="020F0502020204030204" pitchFamily="34" charset="0"/>
            </a:endParaRPr>
          </a:p>
          <a:p>
            <a:r>
              <a:rPr lang="en-US" dirty="0"/>
              <a:t>  </a:t>
            </a:r>
            <a:endParaRPr lang="en-IN" dirty="0"/>
          </a:p>
        </p:txBody>
      </p:sp>
    </p:spTree>
    <p:extLst>
      <p:ext uri="{BB962C8B-B14F-4D97-AF65-F5344CB8AC3E}">
        <p14:creationId xmlns:p14="http://schemas.microsoft.com/office/powerpoint/2010/main" val="355785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fontScale="85000" lnSpcReduction="10000"/>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dirty="0">
                <a:solidFill>
                  <a:srgbClr val="D2611C"/>
                </a:solidFill>
                <a:hlinkClick r:id="rId3" action="ppaction://hlinksldjump">
                  <a:extLst>
                    <a:ext uri="{A12FA001-AC4F-418D-AE19-62706E023703}">
                      <ahyp:hlinkClr xmlns:ahyp="http://schemas.microsoft.com/office/drawing/2018/hyperlinkcolor" val="tx"/>
                    </a:ext>
                  </a:extLst>
                </a:hlinkClick>
              </a:rPr>
              <a:t>Features of Proposed System</a:t>
            </a:r>
          </a:p>
          <a:p>
            <a:pPr>
              <a:buFont typeface="Wingdings" pitchFamily="2" charset="2"/>
              <a:buChar char="Ø"/>
            </a:pPr>
            <a:r>
              <a:rPr lang="en-US"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dirty="0">
                <a:solidFill>
                  <a:srgbClr val="D2611C"/>
                </a:solidFill>
                <a:hlinkClick r:id="rId4" action="ppaction://hlinksldjump">
                  <a:extLst>
                    <a:ext uri="{A12FA001-AC4F-418D-AE19-62706E023703}">
                      <ahyp:hlinkClr xmlns:ahyp="http://schemas.microsoft.com/office/drawing/2018/hyperlinkcolor" val="tx"/>
                    </a:ext>
                  </a:extLst>
                </a:hlinkClick>
              </a:rPr>
              <a:t>Users and their role </a:t>
            </a:r>
            <a:r>
              <a:rPr lang="en-US"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a:t>
            </a:r>
          </a:p>
          <a:p>
            <a:pPr>
              <a:buFont typeface="Wingdings" pitchFamily="2" charset="2"/>
              <a:buChar char="Ø"/>
            </a:pPr>
            <a:r>
              <a:rPr lang="en-US" u="sng" dirty="0">
                <a:solidFill>
                  <a:schemeClr val="accent1">
                    <a:lumMod val="75000"/>
                  </a:schemeClr>
                </a:solidFill>
              </a:rPr>
              <a:t>Data Flow Diagram ( All Levels) </a:t>
            </a:r>
          </a:p>
          <a:p>
            <a:pPr>
              <a:buFont typeface="Wingdings" pitchFamily="2" charset="2"/>
              <a:buChar char="Ø"/>
            </a:pPr>
            <a:r>
              <a:rPr lang="en-US" u="sng" dirty="0">
                <a:solidFill>
                  <a:schemeClr val="accent1">
                    <a:lumMod val="75000"/>
                  </a:schemeClr>
                </a:solidFill>
              </a:rPr>
              <a:t>Use Case Diagram  </a:t>
            </a:r>
          </a:p>
          <a:p>
            <a:pPr>
              <a:buFont typeface="Wingdings" pitchFamily="2" charset="2"/>
              <a:buChar char="Ø"/>
            </a:pPr>
            <a:r>
              <a:rPr lang="en-US" u="sng" dirty="0">
                <a:solidFill>
                  <a:schemeClr val="accent1">
                    <a:lumMod val="75000"/>
                  </a:schemeClr>
                </a:solidFill>
              </a:rPr>
              <a:t>Data Dictionary </a:t>
            </a:r>
          </a:p>
          <a:p>
            <a:pPr>
              <a:buFont typeface="Wingdings" pitchFamily="2" charset="2"/>
              <a:buChar char="Ø"/>
            </a:pPr>
            <a:r>
              <a:rPr lang="en-US" u="sng" dirty="0">
                <a:solidFill>
                  <a:schemeClr val="accent1">
                    <a:lumMod val="75000"/>
                  </a:schemeClr>
                </a:solidFill>
              </a:rPr>
              <a:t>Screenshots of Development Phase 1 ( Designing of your Project) </a:t>
            </a:r>
          </a:p>
          <a:p>
            <a:pPr>
              <a:buFont typeface="Wingdings" pitchFamily="2" charset="2"/>
              <a:buChar char="Ø"/>
            </a:pPr>
            <a:r>
              <a:rPr lang="en-US" u="sng" dirty="0">
                <a:solidFill>
                  <a:schemeClr val="accent1">
                    <a:lumMod val="75000"/>
                  </a:schemeClr>
                </a:solidFill>
              </a:rPr>
              <a:t>Screenshots of Development Phase 2 ( Features Implementation)</a:t>
            </a:r>
          </a:p>
          <a:p>
            <a:pPr>
              <a:buFont typeface="Wingdings" pitchFamily="2" charset="2"/>
              <a:buChar char="Ø"/>
            </a:pPr>
            <a:r>
              <a:rPr lang="en-US" u="sng" dirty="0">
                <a:solidFill>
                  <a:schemeClr val="accent1">
                    <a:lumMod val="75000"/>
                  </a:schemeClr>
                </a:solidFill>
              </a:rPr>
              <a:t>Screenshots of Development Phase 3 ( Features Implementation)</a:t>
            </a:r>
          </a:p>
          <a:p>
            <a:pPr>
              <a:buFont typeface="Wingdings" pitchFamily="2" charset="2"/>
              <a:buChar char="Ø"/>
            </a:pPr>
            <a:r>
              <a:rPr lang="en-US" u="sng" dirty="0">
                <a:solidFill>
                  <a:schemeClr val="accent1">
                    <a:lumMod val="75000"/>
                  </a:schemeClr>
                </a:solidFill>
              </a:rPr>
              <a:t>Future Enhancement </a:t>
            </a:r>
          </a:p>
          <a:p>
            <a:pPr>
              <a:buFont typeface="Wingdings" pitchFamily="2" charset="2"/>
              <a:buChar char="Ø"/>
            </a:pPr>
            <a:r>
              <a:rPr lang="en-US" u="sng" dirty="0">
                <a:solidFill>
                  <a:schemeClr val="accent1">
                    <a:lumMod val="75000"/>
                  </a:schemeClr>
                </a:solidFill>
              </a:rPr>
              <a:t>Conclusion </a:t>
            </a:r>
          </a:p>
          <a:p>
            <a:pPr>
              <a:buFont typeface="Wingdings" pitchFamily="2" charset="2"/>
              <a:buChar char="Ø"/>
            </a:pPr>
            <a:r>
              <a:rPr lang="en-US" u="sng" dirty="0">
                <a:solidFill>
                  <a:schemeClr val="accent1">
                    <a:lumMod val="75000"/>
                  </a:schemeClr>
                </a:solidFill>
              </a:rPr>
              <a:t>References </a:t>
            </a: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DB33AB2D-D981-62E3-9A65-C4C1FEAA47C3}"/>
              </a:ext>
            </a:extLst>
          </p:cNvPr>
          <p:cNvSpPr>
            <a:spLocks noGrp="1"/>
          </p:cNvSpPr>
          <p:nvPr>
            <p:ph sz="quarter" idx="1"/>
          </p:nvPr>
        </p:nvSpPr>
        <p:spPr/>
        <p: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Personal Assistant or conversational interface a new way of for individuals to interact with computes. The Personal Voice Assistant is a digital assistant that uses voice recognition (NLP) to provide service through a particular application. It allows a user to simply ask question in the same manner they would address a human, and are even capable of doing some basic task like opening app, reading out news, taking notes etc., with just a voice command.</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is working on speech recognition technology which change the voice command into text command </a:t>
            </a:r>
            <a:r>
              <a:rPr lang="en-US" sz="1800" b="1" i="1" dirty="0">
                <a:solidFill>
                  <a:srgbClr val="000000"/>
                </a:solidFill>
                <a:effectLst/>
                <a:latin typeface="Times New Roman" panose="02020603050405020304" pitchFamily="18" charset="0"/>
                <a:ea typeface="Times New Roman" panose="02020603050405020304" pitchFamily="18" charset="0"/>
              </a:rPr>
              <a:t>(SPEECH- TO-TEXT and TEXT TO SPEECH)</a:t>
            </a:r>
            <a:endParaRPr lang="en-IN" sz="18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lstStyle/>
          <a:p>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table">
            <a:extLst>
              <a:ext uri="{FF2B5EF4-FFF2-40B4-BE49-F238E27FC236}">
                <a16:creationId xmlns:a16="http://schemas.microsoft.com/office/drawing/2014/main" id="{BD7D967D-3AD4-59FC-4E5C-96837628A22A}"/>
              </a:ext>
            </a:extLst>
          </p:cNvPr>
          <p:cNvPicPr>
            <a:picLocks noChangeAspect="1"/>
          </p:cNvPicPr>
          <p:nvPr/>
        </p:nvPicPr>
        <p:blipFill>
          <a:blip r:embed="rId3"/>
          <a:stretch>
            <a:fillRect/>
          </a:stretch>
        </p:blipFill>
        <p:spPr>
          <a:xfrm>
            <a:off x="899591" y="1772816"/>
            <a:ext cx="5804201" cy="1656184"/>
          </a:xfrm>
          <a:prstGeom prst="rect">
            <a:avLst/>
          </a:prstGeom>
        </p:spPr>
      </p:pic>
      <p:pic>
        <p:nvPicPr>
          <p:cNvPr id="8" name="table">
            <a:extLst>
              <a:ext uri="{FF2B5EF4-FFF2-40B4-BE49-F238E27FC236}">
                <a16:creationId xmlns:a16="http://schemas.microsoft.com/office/drawing/2014/main" id="{76C03765-0EF3-F9D6-7920-C7622752BCE7}"/>
              </a:ext>
            </a:extLst>
          </p:cNvPr>
          <p:cNvPicPr>
            <a:picLocks noChangeAspect="1"/>
          </p:cNvPicPr>
          <p:nvPr/>
        </p:nvPicPr>
        <p:blipFill>
          <a:blip r:embed="rId4"/>
          <a:stretch>
            <a:fillRect/>
          </a:stretch>
        </p:blipFill>
        <p:spPr>
          <a:xfrm>
            <a:off x="2262748" y="3895818"/>
            <a:ext cx="5632460" cy="2125470"/>
          </a:xfrm>
          <a:prstGeom prst="rect">
            <a:avLst/>
          </a:prstGeom>
        </p:spPr>
      </p:pic>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 Hot word Detection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Google search</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You tube search</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Web browser Access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Weather casting</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Play Any music</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News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Read News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Take Screenshot</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Temperature</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Jokes</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Keyboard automation</a:t>
            </a:r>
            <a:endParaRPr lang="en-IN" sz="1800" dirty="0">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p:txBody>
          <a:bodyPr>
            <a:normAutofit lnSpcReduction="10000"/>
          </a:bodyPr>
          <a:lstStyle/>
          <a:p>
            <a:r>
              <a:rPr lang="en-US" dirty="0"/>
              <a:t>Voice assistants support only one-way “conversations”</a:t>
            </a:r>
          </a:p>
          <a:p>
            <a:r>
              <a:rPr lang="en-US" dirty="0"/>
              <a:t>In many cases, only a subset of the appliance functionality is accessible via voice assistant. This can be due to safety reasons.</a:t>
            </a:r>
          </a:p>
          <a:p>
            <a:r>
              <a:rPr lang="en-US" dirty="0"/>
              <a:t>They typically do not remember history — how did we do this the last time?</a:t>
            </a:r>
          </a:p>
          <a:p>
            <a:r>
              <a:rPr lang="en-US" dirty="0"/>
              <a:t>They depend on an Internet connection</a:t>
            </a:r>
          </a:p>
          <a:p>
            <a:r>
              <a:rPr lang="en-US" dirty="0"/>
              <a:t>Some time system could not connect with the user voice at that time it not give expected result.</a:t>
            </a:r>
          </a:p>
          <a:p>
            <a:r>
              <a:rPr lang="en-US" dirty="0">
                <a:latin typeface="Times New Roman" panose="02020603050405020304" pitchFamily="18" charset="0"/>
                <a:cs typeface="Times New Roman" panose="02020603050405020304" pitchFamily="18" charset="0"/>
              </a:rPr>
              <a:t>In this voice  assistant it is not stop listening.it is personal voice assistant in some case it will not work in other system.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0648"/>
            <a:ext cx="7467600" cy="1143000"/>
          </a:xfrm>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a:t>
            </a:r>
            <a:r>
              <a:rPr lang="en-US" sz="1800" dirty="0">
                <a:solidFill>
                  <a:srgbClr val="000000"/>
                </a:solidFill>
                <a:effectLst/>
                <a:latin typeface="Times New Roman" panose="02020603050405020304" pitchFamily="18" charset="0"/>
                <a:ea typeface="Times New Roman" panose="02020603050405020304" pitchFamily="18" charset="0"/>
              </a:rPr>
              <a:t> There is user who can use it with command system will respond according to        query in voice command. User can give single or more it will work on their voice command.</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System Flow Diagram </a:t>
            </a:r>
          </a:p>
        </p:txBody>
      </p:sp>
      <p:pic>
        <p:nvPicPr>
          <p:cNvPr id="5" name="Content Placeholder 4">
            <a:extLst>
              <a:ext uri="{FF2B5EF4-FFF2-40B4-BE49-F238E27FC236}">
                <a16:creationId xmlns:a16="http://schemas.microsoft.com/office/drawing/2014/main" id="{5AEBB085-6B68-63F8-E29C-9A9B002FC93D}"/>
              </a:ext>
            </a:extLst>
          </p:cNvPr>
          <p:cNvPicPr>
            <a:picLocks noGrp="1" noChangeAspect="1"/>
          </p:cNvPicPr>
          <p:nvPr>
            <p:ph sz="quarter" idx="1"/>
          </p:nvPr>
        </p:nvPicPr>
        <p:blipFill>
          <a:blip r:embed="rId2"/>
          <a:stretch>
            <a:fillRect/>
          </a:stretch>
        </p:blipFill>
        <p:spPr>
          <a:xfrm>
            <a:off x="2562260" y="1600200"/>
            <a:ext cx="3257479" cy="4873625"/>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8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Flow Diagram ( All levels of DFDs)</a:t>
            </a:r>
          </a:p>
        </p:txBody>
      </p:sp>
      <p:pic>
        <p:nvPicPr>
          <p:cNvPr id="5" name="Content Placeholder 4">
            <a:extLst>
              <a:ext uri="{FF2B5EF4-FFF2-40B4-BE49-F238E27FC236}">
                <a16:creationId xmlns:a16="http://schemas.microsoft.com/office/drawing/2014/main" id="{27F71777-C297-9811-892E-69E1404B2454}"/>
              </a:ext>
            </a:extLst>
          </p:cNvPr>
          <p:cNvPicPr>
            <a:picLocks noGrp="1" noChangeAspect="1"/>
          </p:cNvPicPr>
          <p:nvPr>
            <p:ph sz="quarter" idx="1"/>
          </p:nvPr>
        </p:nvPicPr>
        <p:blipFill>
          <a:blip r:embed="rId2"/>
          <a:stretch>
            <a:fillRect/>
          </a:stretch>
        </p:blipFill>
        <p:spPr>
          <a:xfrm>
            <a:off x="1187624" y="1916832"/>
            <a:ext cx="5560034" cy="1816765"/>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197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TotalTime>
  <Words>775</Words>
  <Application>Microsoft Macintosh PowerPoint</Application>
  <PresentationFormat>On-screen Show (4:3)</PresentationFormat>
  <Paragraphs>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Century Schoolbook</vt:lpstr>
      <vt:lpstr>Courier New</vt:lpstr>
      <vt:lpstr>Times New Roman</vt:lpstr>
      <vt:lpstr>Wingdings</vt:lpstr>
      <vt:lpstr>Wingdings 2</vt:lpstr>
      <vt:lpstr>Oriel</vt:lpstr>
      <vt:lpstr> Personal Voice Assistant </vt:lpstr>
      <vt:lpstr>INDEX</vt:lpstr>
      <vt:lpstr>Abstract </vt:lpstr>
      <vt:lpstr>Tools and Technology Used</vt:lpstr>
      <vt:lpstr>Features of Proposed System</vt:lpstr>
      <vt:lpstr>Limitation of Proposed System</vt:lpstr>
      <vt:lpstr>Users and their role description</vt:lpstr>
      <vt:lpstr>System Flow Diagram </vt:lpstr>
      <vt:lpstr>Data Flow Diagram ( All levels of DFDs)</vt:lpstr>
      <vt:lpstr>DFD Daigram level 1</vt:lpstr>
      <vt:lpstr>Use Case Diagram </vt:lpstr>
      <vt:lpstr>Screenshots of Development Phase 1 ( Design) </vt:lpstr>
      <vt:lpstr>Screenshots of Development Phase 1 ( coding) </vt:lpstr>
      <vt:lpstr>Screenshots of Development Phase 2 ( Feature)</vt:lpstr>
      <vt:lpstr>enshots of Development Phase 2  ( coding)</vt:lpstr>
      <vt:lpstr>Screenshots of Development Phase 3 ( Features Implementation)</vt:lpstr>
      <vt:lpstr>Future Enhancement </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hvaishnav764@gmail.com</cp:lastModifiedBy>
  <cp:revision>61</cp:revision>
  <dcterms:created xsi:type="dcterms:W3CDTF">2017-10-03T10:36:15Z</dcterms:created>
  <dcterms:modified xsi:type="dcterms:W3CDTF">2023-02-14T16:27:49Z</dcterms:modified>
</cp:coreProperties>
</file>