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sldIdLst>
    <p:sldId id="256" r:id="rId2"/>
    <p:sldId id="312" r:id="rId3"/>
    <p:sldId id="294" r:id="rId4"/>
    <p:sldId id="299" r:id="rId5"/>
    <p:sldId id="309" r:id="rId6"/>
    <p:sldId id="306" r:id="rId7"/>
    <p:sldId id="307" r:id="rId8"/>
    <p:sldId id="308" r:id="rId9"/>
    <p:sldId id="310" r:id="rId10"/>
    <p:sldId id="283" r:id="rId11"/>
    <p:sldId id="284" r:id="rId12"/>
    <p:sldId id="285" r:id="rId13"/>
    <p:sldId id="311" r:id="rId14"/>
    <p:sldId id="313" r:id="rId15"/>
    <p:sldId id="288" r:id="rId16"/>
    <p:sldId id="286" r:id="rId17"/>
    <p:sldId id="297" r:id="rId18"/>
    <p:sldId id="280" r:id="rId19"/>
    <p:sldId id="295" r:id="rId20"/>
    <p:sldId id="276" r:id="rId21"/>
    <p:sldId id="289" r:id="rId22"/>
    <p:sldId id="292" r:id="rId23"/>
    <p:sldId id="304" r:id="rId24"/>
    <p:sldId id="314" r:id="rId25"/>
    <p:sldId id="305" r:id="rId26"/>
    <p:sldId id="302" r:id="rId27"/>
    <p:sldId id="315" r:id="rId28"/>
    <p:sldId id="316" r:id="rId29"/>
    <p:sldId id="317" r:id="rId30"/>
    <p:sldId id="318" r:id="rId31"/>
    <p:sldId id="319" r:id="rId32"/>
    <p:sldId id="320" r:id="rId33"/>
    <p:sldId id="321" r:id="rId34"/>
    <p:sldId id="322" r:id="rId35"/>
    <p:sldId id="325" r:id="rId36"/>
    <p:sldId id="323" r:id="rId37"/>
    <p:sldId id="324" r:id="rId38"/>
    <p:sldId id="326" r:id="rId39"/>
    <p:sldId id="327" r:id="rId40"/>
    <p:sldId id="328" r:id="rId41"/>
    <p:sldId id="329" r:id="rId42"/>
    <p:sldId id="330" r:id="rId43"/>
    <p:sldId id="33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E9DA4F"/>
    <a:srgbClr val="72B88E"/>
    <a:srgbClr val="EAEAEA"/>
    <a:srgbClr val="FEFEFE"/>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94762" autoAdjust="0"/>
  </p:normalViewPr>
  <p:slideViewPr>
    <p:cSldViewPr>
      <p:cViewPr varScale="1">
        <p:scale>
          <a:sx n="104" d="100"/>
          <a:sy n="104" d="100"/>
        </p:scale>
        <p:origin x="-11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D64B3-E10C-46CA-A6B2-6A7C69EA4102}" type="datetimeFigureOut">
              <a:rPr lang="zh-CN" altLang="en-US" smtClean="0"/>
              <a:pPr/>
              <a:t>2017/3/30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0B6873-00C3-44D3-80AF-F628129347FF}" type="slidenum">
              <a:rPr lang="zh-CN" altLang="en-US" smtClean="0"/>
              <a:pPr/>
              <a:t>‹#›</a:t>
            </a:fld>
            <a:endParaRPr lang="zh-CN" altLang="en-US"/>
          </a:p>
        </p:txBody>
      </p:sp>
    </p:spTree>
    <p:extLst>
      <p:ext uri="{BB962C8B-B14F-4D97-AF65-F5344CB8AC3E}">
        <p14:creationId xmlns:p14="http://schemas.microsoft.com/office/powerpoint/2010/main" val="202783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一级网络即可，骨干网络可以去掉，没用。蜂窝异构网络：在传统的宏基站范围内，部署其他类型的基站，所构成的网络系统</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a:t>
            </a:fld>
            <a:endParaRPr lang="zh-CN" altLang="en-US"/>
          </a:p>
        </p:txBody>
      </p:sp>
    </p:spTree>
    <p:extLst>
      <p:ext uri="{BB962C8B-B14F-4D97-AF65-F5344CB8AC3E}">
        <p14:creationId xmlns:p14="http://schemas.microsoft.com/office/powerpoint/2010/main" val="360503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异构蜂窝网络是指：在传统的宏基站范围内，在部署其他若干个小功率节点，形成的网络结构。</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a:t>
            </a:fld>
            <a:endParaRPr lang="zh-CN" altLang="en-US"/>
          </a:p>
        </p:txBody>
      </p:sp>
    </p:spTree>
    <p:extLst>
      <p:ext uri="{BB962C8B-B14F-4D97-AF65-F5344CB8AC3E}">
        <p14:creationId xmlns:p14="http://schemas.microsoft.com/office/powerpoint/2010/main" val="277789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RTT</a:t>
            </a:r>
            <a:r>
              <a:rPr lang="zh-CN" altLang="en-US" sz="1200" kern="1200" dirty="0" smtClean="0">
                <a:solidFill>
                  <a:schemeClr val="tx1"/>
                </a:solidFill>
                <a:latin typeface="+mn-lt"/>
                <a:ea typeface="+mn-ea"/>
                <a:cs typeface="+mn-cs"/>
              </a:rPr>
              <a:t>表示往返时间，</a:t>
            </a:r>
            <a:r>
              <a:rPr lang="en-US" sz="1200" kern="1200" dirty="0" smtClean="0">
                <a:solidFill>
                  <a:schemeClr val="tx1"/>
                </a:solidFill>
                <a:latin typeface="+mn-lt"/>
                <a:ea typeface="+mn-ea"/>
                <a:cs typeface="+mn-cs"/>
              </a:rPr>
              <a:t>FS</a:t>
            </a:r>
            <a:r>
              <a:rPr lang="zh-CN" altLang="en-US" sz="1200" kern="1200" dirty="0" smtClean="0">
                <a:solidFill>
                  <a:schemeClr val="tx1"/>
                </a:solidFill>
                <a:latin typeface="+mn-lt"/>
                <a:ea typeface="+mn-ea"/>
                <a:cs typeface="+mn-cs"/>
              </a:rPr>
              <a:t>表示网页大小，单位是</a:t>
            </a:r>
            <a:r>
              <a:rPr lang="en-US" sz="1200" kern="1200" dirty="0" smtClean="0">
                <a:solidFill>
                  <a:schemeClr val="tx1"/>
                </a:solidFill>
                <a:latin typeface="+mn-lt"/>
                <a:ea typeface="+mn-ea"/>
                <a:cs typeface="+mn-cs"/>
              </a:rPr>
              <a:t>bit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MSS</a:t>
            </a:r>
            <a:r>
              <a:rPr lang="zh-CN" altLang="en-US" sz="1200" kern="1200" dirty="0" smtClean="0">
                <a:solidFill>
                  <a:schemeClr val="tx1"/>
                </a:solidFill>
                <a:latin typeface="+mn-lt"/>
                <a:ea typeface="+mn-ea"/>
                <a:cs typeface="+mn-cs"/>
              </a:rPr>
              <a:t>最大段大小，是传输控制协议的一个参数。</a:t>
            </a:r>
            <a:r>
              <a:rPr lang="en-US"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表示具有空闲周期的慢启动周期数。</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可能出现的问提：各个信道的功率和可能会大于总功率</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34</a:t>
            </a:fld>
            <a:endParaRPr lang="zh-CN" altLang="en-US"/>
          </a:p>
        </p:txBody>
      </p:sp>
    </p:spTree>
    <p:extLst>
      <p:ext uri="{BB962C8B-B14F-4D97-AF65-F5344CB8AC3E}">
        <p14:creationId xmlns:p14="http://schemas.microsoft.com/office/powerpoint/2010/main" val="34722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可不可以设置用户的获取信道的最大数量，达到这个数量，则不再向用户分配信道？？</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40</a:t>
            </a:fld>
            <a:endParaRPr lang="zh-CN" altLang="en-US"/>
          </a:p>
        </p:txBody>
      </p:sp>
    </p:spTree>
    <p:extLst>
      <p:ext uri="{BB962C8B-B14F-4D97-AF65-F5344CB8AC3E}">
        <p14:creationId xmlns:p14="http://schemas.microsoft.com/office/powerpoint/2010/main" val="282004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smtClean="0"/>
              <a:t>Users</a:t>
            </a:r>
            <a:r>
              <a:rPr lang="en-US" altLang="zh-CN" baseline="0" dirty="0" smtClean="0"/>
              <a:t> </a:t>
            </a:r>
            <a:r>
              <a:rPr lang="zh-CN" altLang="en-US" baseline="0" smtClean="0"/>
              <a:t>集中分布与某个类型的基站范围内，则对应此区域其他基站用户数量很少，不会出现每个类型基站的范围内全部饱和的状态</a:t>
            </a:r>
            <a:endParaRPr lang="zh-CN" altLang="en-US"/>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41</a:t>
            </a:fld>
            <a:endParaRPr lang="zh-CN" altLang="en-US"/>
          </a:p>
        </p:txBody>
      </p:sp>
    </p:spTree>
    <p:extLst>
      <p:ext uri="{BB962C8B-B14F-4D97-AF65-F5344CB8AC3E}">
        <p14:creationId xmlns:p14="http://schemas.microsoft.com/office/powerpoint/2010/main" val="3816957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3911" name="Rectangle 7"/>
          <p:cNvSpPr>
            <a:spLocks noGrp="1" noChangeArrowheads="1"/>
          </p:cNvSpPr>
          <p:nvPr>
            <p:ph type="ctrTitle" sz="quarter"/>
          </p:nvPr>
        </p:nvSpPr>
        <p:spPr>
          <a:xfrm>
            <a:off x="3276600" y="2130425"/>
            <a:ext cx="5638800" cy="1470025"/>
          </a:xfrm>
        </p:spPr>
        <p:txBody>
          <a:bodyPr/>
          <a:lstStyle>
            <a:lvl1pPr algn="l">
              <a:defRPr sz="5400"/>
            </a:lvl1pPr>
          </a:lstStyle>
          <a:p>
            <a:r>
              <a:rPr lang="zh-CN" altLang="en-US"/>
              <a:t>单击此处编辑母版标题样式</a:t>
            </a:r>
          </a:p>
        </p:txBody>
      </p:sp>
      <p:sp>
        <p:nvSpPr>
          <p:cNvPr id="123912" name="Rectangle 8"/>
          <p:cNvSpPr>
            <a:spLocks noGrp="1" noChangeArrowheads="1"/>
          </p:cNvSpPr>
          <p:nvPr>
            <p:ph type="subTitle" sz="quarter" idx="1"/>
          </p:nvPr>
        </p:nvSpPr>
        <p:spPr>
          <a:xfrm>
            <a:off x="3276600" y="4572000"/>
            <a:ext cx="5638800" cy="533400"/>
          </a:xfrm>
        </p:spPr>
        <p:txBody>
          <a:bodyPr/>
          <a:lstStyle>
            <a:lvl1pPr marL="0" indent="0">
              <a:buFont typeface="Wingdings" pitchFamily="2" charset="2"/>
              <a:buNone/>
              <a:defRPr sz="2400">
                <a:solidFill>
                  <a:schemeClr val="tx1"/>
                </a:solidFill>
              </a:defRPr>
            </a:lvl1pPr>
          </a:lstStyle>
          <a:p>
            <a:r>
              <a:rPr lang="zh-CN" altLang="en-US"/>
              <a:t>单击此处编辑母版副标题样式</a:t>
            </a:r>
          </a:p>
        </p:txBody>
      </p:sp>
      <p:sp>
        <p:nvSpPr>
          <p:cNvPr id="4" name="Rectangle 9"/>
          <p:cNvSpPr>
            <a:spLocks noGrp="1" noChangeArrowheads="1"/>
          </p:cNvSpPr>
          <p:nvPr>
            <p:ph type="dt" sz="quarter" idx="10"/>
          </p:nvPr>
        </p:nvSpPr>
        <p:spPr>
          <a:xfrm>
            <a:off x="457200" y="6324600"/>
            <a:ext cx="2133600" cy="396875"/>
          </a:xfrm>
        </p:spPr>
        <p:txBody>
          <a:bodyPr/>
          <a:lstStyle>
            <a:lvl1pPr>
              <a:defRPr b="0">
                <a:solidFill>
                  <a:srgbClr val="FEFEFE"/>
                </a:solidFill>
              </a:defRPr>
            </a:lvl1pPr>
          </a:lstStyle>
          <a:p>
            <a:pPr>
              <a:defRPr/>
            </a:pPr>
            <a:endParaRPr lang="en-US" altLang="zh-CN"/>
          </a:p>
        </p:txBody>
      </p:sp>
      <p:sp>
        <p:nvSpPr>
          <p:cNvPr id="5" name="Rectangle 10"/>
          <p:cNvSpPr>
            <a:spLocks noGrp="1" noChangeArrowheads="1"/>
          </p:cNvSpPr>
          <p:nvPr>
            <p:ph type="ftr" sz="quarter" idx="11"/>
          </p:nvPr>
        </p:nvSpPr>
        <p:spPr>
          <a:xfrm>
            <a:off x="3124200" y="6324600"/>
            <a:ext cx="2895600" cy="396875"/>
          </a:xfrm>
        </p:spPr>
        <p:txBody>
          <a:bodyPr/>
          <a:lstStyle>
            <a:lvl1pPr algn="ctr">
              <a:defRPr b="0">
                <a:solidFill>
                  <a:srgbClr val="FEFEFE"/>
                </a:solidFill>
              </a:defRPr>
            </a:lvl1pPr>
          </a:lstStyle>
          <a:p>
            <a:pPr>
              <a:defRPr/>
            </a:pPr>
            <a:endParaRPr lang="en-US" altLang="zh-CN"/>
          </a:p>
        </p:txBody>
      </p:sp>
      <p:sp>
        <p:nvSpPr>
          <p:cNvPr id="6" name="Rectangle 11"/>
          <p:cNvSpPr>
            <a:spLocks noGrp="1" noChangeArrowheads="1"/>
          </p:cNvSpPr>
          <p:nvPr>
            <p:ph type="sldNum" sz="quarter" idx="12"/>
          </p:nvPr>
        </p:nvSpPr>
        <p:spPr>
          <a:xfrm>
            <a:off x="6553200" y="6324600"/>
            <a:ext cx="2133600" cy="396875"/>
          </a:xfrm>
        </p:spPr>
        <p:txBody>
          <a:bodyPr/>
          <a:lstStyle>
            <a:lvl1pPr>
              <a:defRPr b="0">
                <a:solidFill>
                  <a:srgbClr val="FEFEFE"/>
                </a:solidFill>
              </a:defRPr>
            </a:lvl1pPr>
          </a:lstStyle>
          <a:p>
            <a:pPr>
              <a:defRPr/>
            </a:pPr>
            <a:fld id="{F147692A-5810-463F-98E5-F90EEF0D6F4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09538"/>
            <a:ext cx="1885950" cy="6016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09538"/>
            <a:ext cx="5505450" cy="6016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09538"/>
            <a:ext cx="71628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9050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22882" name="Rectangle 2"/>
          <p:cNvSpPr>
            <a:spLocks noChangeArrowheads="1"/>
          </p:cNvSpPr>
          <p:nvPr/>
        </p:nvSpPr>
        <p:spPr bwMode="ltGray">
          <a:xfrm>
            <a:off x="8859838" y="0"/>
            <a:ext cx="284162" cy="6188075"/>
          </a:xfrm>
          <a:prstGeom prst="rect">
            <a:avLst/>
          </a:prstGeom>
          <a:gradFill rotWithShape="1">
            <a:gsLst>
              <a:gs pos="0">
                <a:schemeClr val="folHlink"/>
              </a:gs>
              <a:gs pos="100000">
                <a:schemeClr val="folHlink">
                  <a:gamma/>
                  <a:tint val="0"/>
                  <a:invGamma/>
                </a:schemeClr>
              </a:gs>
            </a:gsLst>
            <a:lin ang="540000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graphicFrame>
        <p:nvGraphicFramePr>
          <p:cNvPr id="1026" name="Object 3"/>
          <p:cNvGraphicFramePr>
            <a:graphicFrameLocks noChangeAspect="1"/>
          </p:cNvGraphicFramePr>
          <p:nvPr/>
        </p:nvGraphicFramePr>
        <p:xfrm>
          <a:off x="0" y="0"/>
          <a:ext cx="3848100" cy="3797300"/>
        </p:xfrm>
        <a:graphic>
          <a:graphicData uri="http://schemas.openxmlformats.org/presentationml/2006/ole">
            <mc:AlternateContent xmlns:mc="http://schemas.openxmlformats.org/markup-compatibility/2006">
              <mc:Choice xmlns:v="urn:schemas-microsoft-com:vml" Requires="v">
                <p:oleObj spid="_x0000_s1371" name="Image" r:id="rId15" imgW="3847619" imgH="3796825" progId="">
                  <p:embed/>
                </p:oleObj>
              </mc:Choice>
              <mc:Fallback>
                <p:oleObj name="Image" r:id="rId15" imgW="3847619" imgH="3796825" progId="">
                  <p:embed/>
                  <p:pic>
                    <p:nvPicPr>
                      <p:cNvPr id="0" name="Picture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848100" cy="3797300"/>
                      </a:xfrm>
                      <a:prstGeom prst="rect">
                        <a:avLst/>
                      </a:prstGeom>
                      <a:noFill/>
                      <a:ln>
                        <a:noFill/>
                      </a:ln>
                      <a:effectLst/>
                      <a:extLst>
                        <a:ext uri="{909E8E84-426E-40DD-AFC4-6F175D3DCCD1}">
                          <a14:hiddenFill xmlns:a14="http://schemas.microsoft.com/office/drawing/2010/main">
                            <a:solidFill>
                              <a:srgbClr val="CBB61D"/>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22884" name="Line 4"/>
          <p:cNvSpPr>
            <a:spLocks noChangeShapeType="1"/>
          </p:cNvSpPr>
          <p:nvPr/>
        </p:nvSpPr>
        <p:spPr bwMode="auto">
          <a:xfrm>
            <a:off x="304800" y="6508750"/>
            <a:ext cx="8610600" cy="0"/>
          </a:xfrm>
          <a:prstGeom prst="line">
            <a:avLst/>
          </a:prstGeom>
          <a:noFill/>
          <a:ln w="9525">
            <a:solidFill>
              <a:schemeClr val="tx1"/>
            </a:solidFill>
            <a:round/>
            <a:headEnd/>
            <a:tailEnd/>
          </a:ln>
          <a:effectLst/>
        </p:spPr>
        <p:txBody>
          <a:bodyPr/>
          <a:lstStyle/>
          <a:p>
            <a:pPr>
              <a:defRPr/>
            </a:pPr>
            <a:endParaRPr lang="zh-CN" altLang="en-US">
              <a:latin typeface="Arial" pitchFamily="34" charset="0"/>
              <a:ea typeface="+mn-ea"/>
            </a:endParaRPr>
          </a:p>
        </p:txBody>
      </p:sp>
      <p:sp>
        <p:nvSpPr>
          <p:cNvPr id="122885" name="AutoShape 5"/>
          <p:cNvSpPr>
            <a:spLocks noChangeArrowheads="1"/>
          </p:cNvSpPr>
          <p:nvPr/>
        </p:nvSpPr>
        <p:spPr bwMode="ltGray">
          <a:xfrm>
            <a:off x="8461375"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sp>
        <p:nvSpPr>
          <p:cNvPr id="122886" name="AutoShape 6"/>
          <p:cNvSpPr>
            <a:spLocks noChangeArrowheads="1"/>
          </p:cNvSpPr>
          <p:nvPr/>
        </p:nvSpPr>
        <p:spPr bwMode="ltGray">
          <a:xfrm>
            <a:off x="8145463"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grpSp>
        <p:nvGrpSpPr>
          <p:cNvPr id="1032" name="Group 7"/>
          <p:cNvGrpSpPr>
            <a:grpSpLocks/>
          </p:cNvGrpSpPr>
          <p:nvPr/>
        </p:nvGrpSpPr>
        <p:grpSpPr bwMode="auto">
          <a:xfrm>
            <a:off x="3851275" y="0"/>
            <a:ext cx="4464050" cy="836613"/>
            <a:chOff x="2381" y="0"/>
            <a:chExt cx="3016" cy="611"/>
          </a:xfrm>
        </p:grpSpPr>
        <p:sp>
          <p:nvSpPr>
            <p:cNvPr id="122888" name="Rectangle 8"/>
            <p:cNvSpPr>
              <a:spLocks noChangeArrowheads="1"/>
            </p:cNvSpPr>
            <p:nvPr userDrawn="1"/>
          </p:nvSpPr>
          <p:spPr bwMode="ltGray">
            <a:xfrm>
              <a:off x="2381" y="2"/>
              <a:ext cx="2843" cy="609"/>
            </a:xfrm>
            <a:prstGeom prst="rect">
              <a:avLst/>
            </a:prstGeom>
            <a:gradFill rotWithShape="1">
              <a:gsLst>
                <a:gs pos="0">
                  <a:schemeClr val="accent2">
                    <a:gamma/>
                    <a:tint val="0"/>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sp>
          <p:nvSpPr>
            <p:cNvPr id="122889" name="AutoShape 9"/>
            <p:cNvSpPr>
              <a:spLocks noChangeArrowheads="1"/>
            </p:cNvSpPr>
            <p:nvPr userDrawn="1"/>
          </p:nvSpPr>
          <p:spPr bwMode="ltGray">
            <a:xfrm>
              <a:off x="5108" y="0"/>
              <a:ext cx="289" cy="610"/>
            </a:xfrm>
            <a:prstGeom prst="homePlate">
              <a:avLst>
                <a:gd name="adj" fmla="val 25000"/>
              </a:avLst>
            </a:prstGeom>
            <a:solidFill>
              <a:schemeClr val="accent2"/>
            </a:solidFill>
            <a:ln w="9525">
              <a:noFill/>
              <a:miter lim="800000"/>
              <a:headEnd/>
              <a:tailEnd/>
            </a:ln>
            <a:effectLst/>
          </p:spPr>
          <p:txBody>
            <a:bodyPr wrap="none" anchor="ctr"/>
            <a:lstStyle/>
            <a:p>
              <a:pPr>
                <a:defRPr/>
              </a:pPr>
              <a:endParaRPr lang="zh-CN" altLang="en-US">
                <a:latin typeface="Arial" pitchFamily="34" charset="0"/>
                <a:ea typeface="+mn-ea"/>
              </a:endParaRPr>
            </a:p>
          </p:txBody>
        </p:sp>
      </p:grpSp>
      <p:sp>
        <p:nvSpPr>
          <p:cNvPr id="1033" name="Rectangle 10"/>
          <p:cNvSpPr>
            <a:spLocks noGrp="1" noChangeArrowheads="1"/>
          </p:cNvSpPr>
          <p:nvPr>
            <p:ph type="title"/>
          </p:nvPr>
        </p:nvSpPr>
        <p:spPr bwMode="auto">
          <a:xfrm>
            <a:off x="1143000" y="109538"/>
            <a:ext cx="7162800" cy="593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Grp="1" noChangeArrowheads="1"/>
          </p:cNvSpPr>
          <p:nvPr>
            <p:ph type="body" idx="1"/>
          </p:nvPr>
        </p:nvSpPr>
        <p:spPr bwMode="auto">
          <a:xfrm>
            <a:off x="1905000" y="990600"/>
            <a:ext cx="6781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92" name="Rectangle 12"/>
          <p:cNvSpPr>
            <a:spLocks noGrp="1" noChangeArrowheads="1"/>
          </p:cNvSpPr>
          <p:nvPr>
            <p:ph type="dt" sz="half" idx="2"/>
          </p:nvPr>
        </p:nvSpPr>
        <p:spPr bwMode="auto">
          <a:xfrm>
            <a:off x="319088" y="6524625"/>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lt"/>
                <a:ea typeface="+mn-ea"/>
              </a:defRPr>
            </a:lvl1pPr>
          </a:lstStyle>
          <a:p>
            <a:pPr>
              <a:defRPr/>
            </a:pPr>
            <a:endParaRPr lang="en-US" altLang="zh-CN"/>
          </a:p>
        </p:txBody>
      </p:sp>
      <p:sp>
        <p:nvSpPr>
          <p:cNvPr id="122893" name="Rectangle 13"/>
          <p:cNvSpPr>
            <a:spLocks noGrp="1" noChangeArrowheads="1"/>
          </p:cNvSpPr>
          <p:nvPr>
            <p:ph type="ftr" sz="quarter" idx="3"/>
          </p:nvPr>
        </p:nvSpPr>
        <p:spPr bwMode="auto">
          <a:xfrm>
            <a:off x="60198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endParaRPr lang="en-US" altLang="zh-CN"/>
          </a:p>
        </p:txBody>
      </p:sp>
      <p:sp>
        <p:nvSpPr>
          <p:cNvPr id="122894" name="Rectangle 14"/>
          <p:cNvSpPr>
            <a:spLocks noGrp="1" noChangeArrowheads="1"/>
          </p:cNvSpPr>
          <p:nvPr>
            <p:ph type="sldNum" sz="quarter" idx="4"/>
          </p:nvPr>
        </p:nvSpPr>
        <p:spPr bwMode="auto">
          <a:xfrm>
            <a:off x="4284663" y="6553200"/>
            <a:ext cx="6683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1"/>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1"/>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1"/>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u"/>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b="1">
          <a:solidFill>
            <a:schemeClr val="tx2"/>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2"/>
          </a:solidFill>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b="1">
          <a:solidFill>
            <a:schemeClr val="tx2"/>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view/1009693.htm" TargetMode="External"/><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3.emf"/><Relationship Id="rId4" Type="http://schemas.openxmlformats.org/officeDocument/2006/relationships/oleObject" Target="../embeddings/Microsoft_Excel_97-2003____1.xls"/></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Grp="1" noChangeArrowheads="1"/>
          </p:cNvSpPr>
          <p:nvPr>
            <p:ph type="ctrTitle"/>
          </p:nvPr>
        </p:nvSpPr>
        <p:spPr>
          <a:xfrm>
            <a:off x="1638300" y="1571625"/>
            <a:ext cx="7505700" cy="3643313"/>
          </a:xfrm>
        </p:spPr>
        <p:txBody>
          <a:bodyPr/>
          <a:lstStyle/>
          <a:p>
            <a:pPr algn="ctr" eaLnBrk="1" hangingPunct="1">
              <a:defRPr/>
            </a:pPr>
            <a:r>
              <a:rPr lang="zh-CN" altLang="en-US" dirty="0" smtClean="0"/>
              <a:t>面向用户体验的异构蜂窝网络中资源分配优化技术研究</a:t>
            </a:r>
            <a:endParaRPr lang="zh-CN" altLang="en-US" dirty="0" smtClean="0">
              <a:effectLst>
                <a:outerShdw blurRad="38100" dist="38100" dir="2700000" algn="tl">
                  <a:srgbClr val="C0C0C0"/>
                </a:outerShdw>
              </a:effectLst>
            </a:endParaRPr>
          </a:p>
        </p:txBody>
      </p:sp>
      <p:sp>
        <p:nvSpPr>
          <p:cNvPr id="2067" name="Rectangle 19"/>
          <p:cNvSpPr>
            <a:spLocks noGrp="1" noChangeArrowheads="1"/>
          </p:cNvSpPr>
          <p:nvPr>
            <p:ph type="subTitle" idx="1"/>
          </p:nvPr>
        </p:nvSpPr>
        <p:spPr>
          <a:xfrm>
            <a:off x="5748338" y="5264150"/>
            <a:ext cx="3395662" cy="1593850"/>
          </a:xfrm>
        </p:spPr>
        <p:txBody>
          <a:bodyPr/>
          <a:lstStyle/>
          <a:p>
            <a:pPr eaLnBrk="1" hangingPunct="1">
              <a:defRPr/>
            </a:pPr>
            <a:r>
              <a:rPr lang="zh-CN" altLang="en-US" sz="2800" dirty="0" smtClean="0">
                <a:effectLst>
                  <a:outerShdw blurRad="38100" dist="38100" dir="2700000" algn="tl">
                    <a:srgbClr val="C0C0C0"/>
                  </a:outerShdw>
                </a:effectLst>
              </a:rPr>
              <a:t>导   师</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贾杰</a:t>
            </a:r>
          </a:p>
          <a:p>
            <a:pPr eaLnBrk="1" hangingPunct="1">
              <a:defRPr/>
            </a:pPr>
            <a:r>
              <a:rPr lang="zh-CN" altLang="en-US" sz="2800" dirty="0" smtClean="0">
                <a:effectLst>
                  <a:outerShdw blurRad="38100" dist="38100" dir="2700000" algn="tl">
                    <a:srgbClr val="C0C0C0"/>
                  </a:outerShdw>
                </a:effectLst>
              </a:rPr>
              <a:t>答辩人</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胡歧龙</a:t>
            </a:r>
            <a:endParaRPr lang="en-US" altLang="zh-CN" sz="2800" dirty="0" smtClean="0">
              <a:effectLst>
                <a:outerShdw blurRad="38100" dist="38100" dir="2700000" algn="tl">
                  <a:srgbClr val="C0C0C0"/>
                </a:outerShdw>
              </a:effectLst>
            </a:endParaRPr>
          </a:p>
          <a:p>
            <a:pPr eaLnBrk="1" hangingPunct="1">
              <a:defRPr/>
            </a:pPr>
            <a:r>
              <a:rPr lang="zh-CN" altLang="en-US" sz="2800" dirty="0" smtClean="0">
                <a:effectLst>
                  <a:outerShdw blurRad="38100" dist="38100" dir="2700000" algn="tl">
                    <a:srgbClr val="C0C0C0"/>
                  </a:outerShdw>
                </a:effectLst>
              </a:rPr>
              <a:t>专    业</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计算机技术</a:t>
            </a:r>
            <a:endParaRPr lang="en-US" altLang="zh-CN" sz="2800" dirty="0" smtClean="0">
              <a:effectLst>
                <a:outerShdw blurRad="38100" dist="38100" dir="2700000" algn="tl">
                  <a:srgbClr val="C0C0C0"/>
                </a:outerShdw>
              </a:effectLst>
            </a:endParaRPr>
          </a:p>
        </p:txBody>
      </p:sp>
      <p:sp>
        <p:nvSpPr>
          <p:cNvPr id="3076" name="Text Box 22"/>
          <p:cNvSpPr txBox="1">
            <a:spLocks noChangeArrowheads="1"/>
          </p:cNvSpPr>
          <p:nvPr/>
        </p:nvSpPr>
        <p:spPr bwMode="ltGray">
          <a:xfrm>
            <a:off x="3013075" y="549275"/>
            <a:ext cx="3878263" cy="646113"/>
          </a:xfrm>
          <a:prstGeom prst="rect">
            <a:avLst/>
          </a:prstGeom>
          <a:noFill/>
          <a:ln w="9525" algn="ctr">
            <a:noFill/>
            <a:miter lim="800000"/>
            <a:headEnd/>
            <a:tailEnd/>
          </a:ln>
        </p:spPr>
        <p:txBody>
          <a:bodyPr wrap="none">
            <a:spAutoFit/>
          </a:bodyPr>
          <a:lstStyle/>
          <a:p>
            <a:pPr algn="ctr"/>
            <a:r>
              <a:rPr lang="zh-CN" altLang="en-US" sz="3600" dirty="0">
                <a:ea typeface="宋体" pitchFamily="2" charset="-122"/>
              </a:rPr>
              <a:t>东北大学开题答辩</a:t>
            </a:r>
          </a:p>
        </p:txBody>
      </p:sp>
    </p:spTree>
  </p:cSld>
  <p:clrMapOvr>
    <a:masterClrMapping/>
  </p:clrMapOvr>
  <p:transition advTm="276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87624" y="-315416"/>
            <a:ext cx="7162800" cy="1022350"/>
          </a:xfrm>
        </p:spPr>
        <p:txBody>
          <a:bodyPr/>
          <a:lstStyle/>
          <a:p>
            <a:r>
              <a:rPr lang="en-US" altLang="zh-CN" sz="2800" dirty="0" smtClean="0"/>
              <a:t>MOS</a:t>
            </a:r>
            <a:r>
              <a:rPr lang="zh-CN" altLang="en-US" sz="2800" dirty="0" smtClean="0"/>
              <a:t>模型建立</a:t>
            </a:r>
          </a:p>
        </p:txBody>
      </p:sp>
      <p:sp>
        <p:nvSpPr>
          <p:cNvPr id="2" name="TextBox 1"/>
          <p:cNvSpPr txBox="1"/>
          <p:nvPr/>
        </p:nvSpPr>
        <p:spPr>
          <a:xfrm>
            <a:off x="400690" y="4365104"/>
            <a:ext cx="8712968" cy="2862322"/>
          </a:xfrm>
          <a:prstGeom prst="rect">
            <a:avLst/>
          </a:prstGeom>
          <a:noFill/>
        </p:spPr>
        <p:txBody>
          <a:bodyPr wrap="square" rtlCol="0">
            <a:spAutoFit/>
          </a:bodyPr>
          <a:lstStyle/>
          <a:p>
            <a:r>
              <a:rPr lang="en-US" altLang="zh-CN" dirty="0" smtClean="0"/>
              <a:t>RTT</a:t>
            </a:r>
            <a:r>
              <a:rPr lang="zh-CN" altLang="en-US" dirty="0" smtClean="0"/>
              <a:t>：往返时间，单位</a:t>
            </a:r>
            <a:r>
              <a:rPr lang="en-US" altLang="zh-CN" dirty="0" smtClean="0"/>
              <a:t>s</a:t>
            </a:r>
            <a:r>
              <a:rPr lang="zh-CN" altLang="en-US" dirty="0" smtClean="0"/>
              <a:t>；</a:t>
            </a:r>
            <a:r>
              <a:rPr lang="en-US" dirty="0" smtClean="0"/>
              <a:t> </a:t>
            </a:r>
          </a:p>
          <a:p>
            <a:r>
              <a:rPr lang="en-US" altLang="zh-CN" dirty="0" err="1" smtClean="0"/>
              <a:t>R</a:t>
            </a:r>
            <a:r>
              <a:rPr lang="en-US" altLang="zh-CN" i="1" baseline="-25000" dirty="0" err="1" smtClean="0"/>
              <a:t>web</a:t>
            </a:r>
            <a:r>
              <a:rPr lang="zh-CN" altLang="en-US" dirty="0" smtClean="0"/>
              <a:t>：表示</a:t>
            </a:r>
            <a:r>
              <a:rPr lang="zh-CN" altLang="en-US" dirty="0"/>
              <a:t>数据</a:t>
            </a:r>
            <a:r>
              <a:rPr lang="zh-CN" altLang="en-US" dirty="0" smtClean="0"/>
              <a:t>速率（</a:t>
            </a:r>
            <a:r>
              <a:rPr lang="en-US" altLang="zh-CN" dirty="0" smtClean="0"/>
              <a:t>bit/s</a:t>
            </a:r>
            <a:r>
              <a:rPr lang="zh-CN" altLang="en-US" dirty="0" smtClean="0"/>
              <a:t>）</a:t>
            </a:r>
            <a:endParaRPr lang="en-US" dirty="0" smtClean="0"/>
          </a:p>
          <a:p>
            <a:r>
              <a:rPr lang="en-US" dirty="0" smtClean="0"/>
              <a:t>K1</a:t>
            </a:r>
            <a:r>
              <a:rPr lang="zh-CN" altLang="en-US" dirty="0" smtClean="0"/>
              <a:t>、</a:t>
            </a:r>
            <a:r>
              <a:rPr lang="en-US" dirty="0" smtClean="0"/>
              <a:t>K2</a:t>
            </a:r>
            <a:r>
              <a:rPr lang="zh-CN" altLang="en-US" dirty="0" smtClean="0"/>
              <a:t>是常量值</a:t>
            </a:r>
            <a:r>
              <a:rPr lang="en-US" altLang="zh-CN" dirty="0" smtClean="0"/>
              <a:t>,</a:t>
            </a:r>
            <a:r>
              <a:rPr lang="zh-CN" altLang="en-US" dirty="0" smtClean="0"/>
              <a:t>由</a:t>
            </a:r>
            <a:r>
              <a:rPr lang="en-US" altLang="zh-CN" dirty="0" smtClean="0"/>
              <a:t>web</a:t>
            </a:r>
            <a:r>
              <a:rPr lang="zh-CN" altLang="en-US" dirty="0" smtClean="0"/>
              <a:t>应用程序的实验结果分析得到的，分别为：</a:t>
            </a:r>
            <a:r>
              <a:rPr lang="en-US" altLang="zh-CN" dirty="0" smtClean="0"/>
              <a:t>1.1120</a:t>
            </a:r>
            <a:r>
              <a:rPr lang="zh-CN" altLang="en-US" dirty="0" smtClean="0"/>
              <a:t>和</a:t>
            </a:r>
            <a:r>
              <a:rPr lang="en-US" altLang="zh-CN" dirty="0" smtClean="0"/>
              <a:t>4.6746</a:t>
            </a:r>
          </a:p>
          <a:p>
            <a:r>
              <a:rPr lang="en-US" altLang="zh-CN" dirty="0" err="1" smtClean="0"/>
              <a:t>Dtime</a:t>
            </a:r>
            <a:r>
              <a:rPr lang="en-US" altLang="zh-CN" dirty="0" smtClean="0"/>
              <a:t>(</a:t>
            </a:r>
            <a:r>
              <a:rPr lang="en-US" altLang="zh-CN" dirty="0" err="1" smtClean="0"/>
              <a:t>R</a:t>
            </a:r>
            <a:r>
              <a:rPr lang="en-US" altLang="zh-CN" i="1" baseline="-25000" dirty="0" err="1" smtClean="0"/>
              <a:t>web</a:t>
            </a:r>
            <a:r>
              <a:rPr lang="en-US" altLang="zh-CN" dirty="0" smtClean="0"/>
              <a:t>):</a:t>
            </a:r>
            <a:r>
              <a:rPr lang="zh-CN" altLang="en-US" dirty="0" smtClean="0"/>
              <a:t>表示从请求发出，到放回网页的时间</a:t>
            </a:r>
            <a:endParaRPr lang="en-US" altLang="zh-CN" dirty="0" smtClean="0"/>
          </a:p>
          <a:p>
            <a:r>
              <a:rPr lang="en-US" altLang="zh-CN" dirty="0" smtClean="0"/>
              <a:t>FS</a:t>
            </a:r>
            <a:r>
              <a:rPr lang="zh-CN" altLang="en-US" dirty="0" smtClean="0"/>
              <a:t>：网页</a:t>
            </a:r>
            <a:r>
              <a:rPr lang="zh-CN" altLang="en-US" dirty="0"/>
              <a:t>大小，单位是</a:t>
            </a:r>
            <a:r>
              <a:rPr lang="en-US" altLang="zh-CN" dirty="0"/>
              <a:t>bit</a:t>
            </a:r>
            <a:r>
              <a:rPr lang="zh-CN" altLang="en-US" dirty="0" smtClean="0"/>
              <a:t>。</a:t>
            </a:r>
            <a:endParaRPr lang="en-US" altLang="zh-CN" dirty="0" smtClean="0"/>
          </a:p>
          <a:p>
            <a:r>
              <a:rPr lang="en-US" altLang="zh-CN" dirty="0" smtClean="0"/>
              <a:t>MSS</a:t>
            </a:r>
            <a:r>
              <a:rPr lang="zh-CN" altLang="en-US" dirty="0" smtClean="0"/>
              <a:t>：最大</a:t>
            </a:r>
            <a:r>
              <a:rPr lang="zh-CN" altLang="en-US" dirty="0"/>
              <a:t>段大小，是传输控制协议的一个参数</a:t>
            </a:r>
            <a:r>
              <a:rPr lang="zh-CN" altLang="en-US" dirty="0" smtClean="0"/>
              <a:t>。</a:t>
            </a:r>
            <a:endParaRPr lang="en-US" altLang="zh-CN" dirty="0" smtClean="0"/>
          </a:p>
          <a:p>
            <a:r>
              <a:rPr lang="en-US" altLang="zh-CN" dirty="0" smtClean="0"/>
              <a:t>L</a:t>
            </a:r>
            <a:r>
              <a:rPr lang="zh-CN" altLang="en-US" dirty="0" smtClean="0"/>
              <a:t>：具有</a:t>
            </a:r>
            <a:r>
              <a:rPr lang="zh-CN" altLang="en-US" dirty="0"/>
              <a:t>空闲周期的慢启动周期数</a:t>
            </a:r>
            <a:r>
              <a:rPr lang="zh-CN" altLang="en-US" dirty="0" smtClean="0"/>
              <a:t>。</a:t>
            </a:r>
            <a:endParaRPr lang="en-US" altLang="zh-CN" dirty="0" smtClean="0"/>
          </a:p>
          <a:p>
            <a:r>
              <a:rPr lang="en-US" altLang="zh-CN" dirty="0" smtClean="0"/>
              <a:t>L1:</a:t>
            </a:r>
            <a:r>
              <a:rPr lang="zh-CN" altLang="en-US" dirty="0" smtClean="0"/>
              <a:t>表示</a:t>
            </a:r>
            <a:r>
              <a:rPr lang="zh-CN" altLang="en-US" dirty="0"/>
              <a:t>拥塞窗口到达带宽延迟乘积所用的周期</a:t>
            </a:r>
            <a:r>
              <a:rPr lang="zh-CN" altLang="en-US" dirty="0" smtClean="0"/>
              <a:t>数</a:t>
            </a:r>
            <a:endParaRPr lang="en-US" altLang="zh-CN" dirty="0" smtClean="0"/>
          </a:p>
          <a:p>
            <a:r>
              <a:rPr lang="en-US" altLang="zh-CN" dirty="0" smtClean="0"/>
              <a:t>L2</a:t>
            </a:r>
            <a:r>
              <a:rPr lang="zh-CN" altLang="en-US" dirty="0" smtClean="0"/>
              <a:t>：表示</a:t>
            </a:r>
            <a:r>
              <a:rPr lang="zh-CN" altLang="en-US" dirty="0"/>
              <a:t>在完全传送网页大小之前的慢启动循环的</a:t>
            </a:r>
            <a:r>
              <a:rPr lang="zh-CN" altLang="en-US" dirty="0" smtClean="0"/>
              <a:t>数</a:t>
            </a:r>
            <a:r>
              <a:rPr lang="zh-CN" altLang="en-US" dirty="0"/>
              <a:t>量</a:t>
            </a:r>
            <a:endParaRPr lang="en-US" altLang="zh-CN" dirty="0" smtClean="0"/>
          </a:p>
          <a:p>
            <a:endParaRPr lang="zh-CN" altLang="en-US" dirty="0"/>
          </a:p>
        </p:txBody>
      </p:sp>
      <p:pic>
        <p:nvPicPr>
          <p:cNvPr id="21506" name="Picture 2" descr="C:\Users\Administrator\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548681"/>
            <a:ext cx="6887914" cy="3900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143000" y="0"/>
            <a:ext cx="7162800" cy="1022350"/>
          </a:xfrm>
        </p:spPr>
        <p:txBody>
          <a:bodyPr/>
          <a:lstStyle/>
          <a:p>
            <a:r>
              <a:rPr lang="en-US" altLang="zh-CN" sz="2800" dirty="0" smtClean="0"/>
              <a:t>MOS</a:t>
            </a:r>
            <a:r>
              <a:rPr lang="zh-CN" altLang="en-US" sz="2800" dirty="0" smtClean="0"/>
              <a:t>模型建立</a:t>
            </a:r>
          </a:p>
        </p:txBody>
      </p:sp>
      <p:sp>
        <p:nvSpPr>
          <p:cNvPr id="9219" name="文本占位符 2"/>
          <p:cNvSpPr>
            <a:spLocks noGrp="1" noRot="1" noChangeAspect="1" noMove="1" noResize="1" noEditPoints="1" noAdjustHandles="1" noChangeArrowheads="1" noChangeShapeType="1" noTextEdit="1"/>
          </p:cNvSpPr>
          <p:nvPr>
            <p:ph type="body" sz="half" idx="1"/>
          </p:nvPr>
        </p:nvSpPr>
        <p:spPr>
          <a:xfrm>
            <a:off x="1835696" y="1124744"/>
            <a:ext cx="6738938" cy="5081588"/>
          </a:xfrm>
          <a:blipFill rotWithShape="1">
            <a:blip r:embed="rId2"/>
            <a:stretch>
              <a:fillRect l="-1808" t="-1561" r="-1447"/>
            </a:stretch>
          </a:blipFill>
        </p:spPr>
        <p:txBody>
          <a:bodyPr/>
          <a:lstStyle/>
          <a:p>
            <a:pPr>
              <a:buNone/>
            </a:pPr>
            <a:r>
              <a:rPr lang="zh-CN" altLang="en-US" dirty="0">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143000" y="0"/>
            <a:ext cx="7162800" cy="1022350"/>
          </a:xfrm>
        </p:spPr>
        <p:txBody>
          <a:bodyPr/>
          <a:lstStyle/>
          <a:p>
            <a:r>
              <a:rPr lang="en-US" altLang="zh-CN" sz="2800" dirty="0" smtClean="0"/>
              <a:t>MOS</a:t>
            </a:r>
            <a:r>
              <a:rPr lang="zh-CN" altLang="en-US" sz="2800" dirty="0" smtClean="0"/>
              <a:t>模型建立</a:t>
            </a:r>
          </a:p>
        </p:txBody>
      </p:sp>
      <p:sp>
        <p:nvSpPr>
          <p:cNvPr id="10243" name="文本占位符 2"/>
          <p:cNvSpPr>
            <a:spLocks noGrp="1" noRot="1" noChangeAspect="1" noMove="1" noResize="1" noEditPoints="1" noAdjustHandles="1" noChangeArrowheads="1" noChangeShapeType="1" noTextEdit="1"/>
          </p:cNvSpPr>
          <p:nvPr>
            <p:ph type="body" sz="half" idx="1"/>
          </p:nvPr>
        </p:nvSpPr>
        <p:spPr>
          <a:xfrm>
            <a:off x="0" y="928688"/>
            <a:ext cx="10332640" cy="4804568"/>
          </a:xfrm>
          <a:blipFill rotWithShape="1">
            <a:blip r:embed="rId2"/>
            <a:stretch>
              <a:fillRect l="-1180" t="-1650" b="-107868"/>
            </a:stretch>
          </a:blipFill>
        </p:spPr>
        <p:txBody>
          <a:bodyPr/>
          <a:lstStyle/>
          <a:p>
            <a:pPr>
              <a:buNone/>
            </a:pPr>
            <a:r>
              <a:rPr lang="zh-CN" altLang="en-US" dirty="0">
                <a:noFill/>
              </a:rPr>
              <a:t> </a:t>
            </a:r>
          </a:p>
        </p:txBody>
      </p:sp>
      <p:sp>
        <p:nvSpPr>
          <p:cNvPr id="10244" name="Rectangle 2"/>
          <p:cNvSpPr>
            <a:spLocks noChangeArrowheads="1"/>
          </p:cNvSpPr>
          <p:nvPr/>
        </p:nvSpPr>
        <p:spPr bwMode="ltGray">
          <a:xfrm>
            <a:off x="0" y="0"/>
            <a:ext cx="9144000" cy="0"/>
          </a:xfrm>
          <a:prstGeom prst="rect">
            <a:avLst/>
          </a:prstGeom>
          <a:noFill/>
          <a:ln w="9525" algn="ctr">
            <a:noFill/>
            <a:miter lim="800000"/>
            <a:headEnd/>
            <a:tailEnd/>
          </a:ln>
        </p:spPr>
        <p:txBody>
          <a:bodyPr wrap="none" anchor="ctr">
            <a:spAutoFit/>
          </a:bodyPr>
          <a:lstStyle/>
          <a:p>
            <a:endParaRPr lang="zh-CN" altLang="en-US"/>
          </a:p>
        </p:txBody>
      </p:sp>
      <p:pic>
        <p:nvPicPr>
          <p:cNvPr id="102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619125" cy="1809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15516" y="5698122"/>
                <a:ext cx="8712968" cy="646331"/>
              </a:xfrm>
              <a:prstGeom prst="rect">
                <a:avLst/>
              </a:prstGeom>
              <a:noFill/>
            </p:spPr>
            <p:txBody>
              <a:bodyPr wrap="square" rtlCol="0">
                <a:spAutoFit/>
              </a:bodyPr>
              <a:lstStyle/>
              <a:p>
                <a14:m>
                  <m:oMath xmlns:m="http://schemas.openxmlformats.org/officeDocument/2006/math">
                    <m:sSub>
                      <m:sSubPr>
                        <m:ctrlPr>
                          <a:rPr lang="zh-CN" altLang="zh-CN" i="1" smtClean="0">
                            <a:latin typeface="Cambria Math"/>
                          </a:rPr>
                        </m:ctrlPr>
                      </m:sSubPr>
                      <m:e>
                        <m:r>
                          <m:rPr>
                            <m:sty m:val="p"/>
                          </m:rPr>
                          <a:rPr lang="en-US" altLang="zh-CN">
                            <a:latin typeface="Cambria Math"/>
                          </a:rPr>
                          <m:t>R</m:t>
                        </m:r>
                      </m:e>
                      <m:sub>
                        <m:r>
                          <a:rPr lang="en-US" altLang="zh-CN" i="1">
                            <a:latin typeface="Cambria Math"/>
                          </a:rPr>
                          <m:t>𝑣𝑖𝑑𝑒𝑜</m:t>
                        </m:r>
                      </m:sub>
                    </m:sSub>
                  </m:oMath>
                </a14:m>
                <a:r>
                  <a:rPr lang="zh-CN" altLang="zh-CN" dirty="0"/>
                  <a:t>表示用户可以达到的速率值，</a:t>
                </a:r>
                <a14:m>
                  <m:oMath xmlns:m="http://schemas.openxmlformats.org/officeDocument/2006/math">
                    <m:sSub>
                      <m:sSubPr>
                        <m:ctrlPr>
                          <a:rPr lang="zh-CN" altLang="zh-CN" i="1">
                            <a:latin typeface="Cambria Math"/>
                          </a:rPr>
                        </m:ctrlPr>
                      </m:sSubPr>
                      <m:e>
                        <m:r>
                          <m:rPr>
                            <m:sty m:val="p"/>
                          </m:rPr>
                          <a:rPr lang="en-US" altLang="zh-CN">
                            <a:latin typeface="Cambria Math"/>
                          </a:rPr>
                          <m:t>R</m:t>
                        </m:r>
                      </m:e>
                      <m:sub>
                        <m:r>
                          <a:rPr lang="en-US" altLang="zh-CN">
                            <a:latin typeface="Cambria Math"/>
                          </a:rPr>
                          <m:t>1.0</m:t>
                        </m:r>
                      </m:sub>
                    </m:sSub>
                  </m:oMath>
                </a14:m>
                <a:r>
                  <a:rPr lang="zh-CN" altLang="zh-CN" dirty="0"/>
                  <a:t>表示用户速率对应的不可接受的体验质量，</a:t>
                </a:r>
                <a14:m>
                  <m:oMath xmlns:m="http://schemas.openxmlformats.org/officeDocument/2006/math">
                    <m:sSub>
                      <m:sSubPr>
                        <m:ctrlPr>
                          <a:rPr lang="zh-CN" altLang="zh-CN" i="1">
                            <a:latin typeface="Cambria Math"/>
                          </a:rPr>
                        </m:ctrlPr>
                      </m:sSubPr>
                      <m:e>
                        <m:r>
                          <m:rPr>
                            <m:sty m:val="p"/>
                          </m:rPr>
                          <a:rPr lang="en-US" altLang="zh-CN">
                            <a:latin typeface="Cambria Math"/>
                          </a:rPr>
                          <m:t>R</m:t>
                        </m:r>
                      </m:e>
                      <m:sub>
                        <m:r>
                          <a:rPr lang="en-US" altLang="zh-CN" b="0" i="0" smtClean="0">
                            <a:latin typeface="Cambria Math"/>
                          </a:rPr>
                          <m:t>4</m:t>
                        </m:r>
                        <m:r>
                          <a:rPr lang="en-US" altLang="zh-CN">
                            <a:latin typeface="Cambria Math"/>
                          </a:rPr>
                          <m:t>.</m:t>
                        </m:r>
                        <m:r>
                          <a:rPr lang="en-US" altLang="zh-CN" b="0" i="0" smtClean="0">
                            <a:latin typeface="Cambria Math"/>
                          </a:rPr>
                          <m:t>5</m:t>
                        </m:r>
                      </m:sub>
                    </m:sSub>
                  </m:oMath>
                </a14:m>
                <a:r>
                  <a:rPr lang="zh-CN" altLang="zh-CN" dirty="0"/>
                  <a:t>表示用户速率对应非常满意的体验质量</a:t>
                </a: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15516" y="5698122"/>
                <a:ext cx="8712968" cy="646331"/>
              </a:xfrm>
              <a:prstGeom prst="rect">
                <a:avLst/>
              </a:prstGeom>
              <a:blipFill rotWithShape="1">
                <a:blip r:embed="rId4"/>
                <a:stretch>
                  <a:fillRect t="-6604" b="-1226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MOS</a:t>
            </a:r>
            <a:r>
              <a:rPr lang="zh-CN" altLang="en-US" dirty="0" smtClean="0"/>
              <a:t>模型改进   ？</a:t>
            </a:r>
            <a:endParaRPr lang="zh-CN" altLang="en-US" dirty="0"/>
          </a:p>
        </p:txBody>
      </p:sp>
      <mc:AlternateContent xmlns:mc="http://schemas.openxmlformats.org/markup-compatibility/2006" xmlns:a14="http://schemas.microsoft.com/office/drawing/2010/main">
        <mc:Choice Requires="a14">
          <p:sp>
            <p:nvSpPr>
              <p:cNvPr id="3" name="TextBox 2"/>
              <p:cNvSpPr txBox="1"/>
              <p:nvPr/>
            </p:nvSpPr>
            <p:spPr>
              <a:xfrm>
                <a:off x="9684568" y="764704"/>
                <a:ext cx="4356992" cy="2163926"/>
              </a:xfrm>
              <a:prstGeom prst="rect">
                <a:avLst/>
              </a:prstGeom>
              <a:noFill/>
            </p:spPr>
            <p:txBody>
              <a:bodyPr wrap="square" rtlCol="0">
                <a:spAutoFit/>
              </a:bodyPr>
              <a:lstStyle/>
              <a:p>
                <a:r>
                  <a:rPr lang="zh-CN" altLang="en-US" dirty="0" smtClean="0"/>
                  <a:t>由于不同用户不同的网络需求偏好，所以可以将</a:t>
                </a:r>
                <a:r>
                  <a:rPr lang="en-US" altLang="zh-CN" dirty="0" smtClean="0"/>
                  <a:t>web</a:t>
                </a:r>
                <a:r>
                  <a:rPr lang="zh-CN" altLang="en-US" dirty="0" smtClean="0"/>
                  <a:t>浏览，音频，视频的</a:t>
                </a:r>
                <a:r>
                  <a:rPr lang="en-US" altLang="zh-CN" dirty="0" smtClean="0"/>
                  <a:t>MOS</a:t>
                </a:r>
                <a:r>
                  <a:rPr lang="zh-CN" altLang="en-US" dirty="0" smtClean="0"/>
                  <a:t>值，按照用户偏好权重进行分配</a:t>
                </a:r>
                <a:r>
                  <a:rPr lang="en-US" altLang="zh-CN" dirty="0" smtClean="0"/>
                  <a:t>:</a:t>
                </a:r>
              </a:p>
              <a:p>
                <a:endParaRPr lang="en-US" altLang="zh-CN" dirty="0"/>
              </a:p>
              <a:p>
                <a:r>
                  <a:rPr lang="en-US" altLang="zh-CN" dirty="0" smtClean="0"/>
                  <a:t>MOS = </a:t>
                </a:r>
                <a14:m>
                  <m:oMath xmlns:m="http://schemas.openxmlformats.org/officeDocument/2006/math">
                    <m:r>
                      <a:rPr lang="en-US" altLang="zh-CN" i="1" smtClean="0">
                        <a:latin typeface="Cambria Math"/>
                        <a:ea typeface="Cambria Math"/>
                      </a:rPr>
                      <m:t>∏</m:t>
                    </m:r>
                    <m:f>
                      <m:fPr>
                        <m:ctrlPr>
                          <a:rPr lang="en-US" altLang="zh-CN" i="1" smtClean="0">
                            <a:latin typeface="Cambria Math"/>
                            <a:ea typeface="Cambria Math"/>
                          </a:rPr>
                        </m:ctrlPr>
                      </m:fPr>
                      <m:num>
                        <m:r>
                          <a:rPr lang="en-US" altLang="zh-CN" b="0" i="1" smtClean="0">
                            <a:latin typeface="Cambria Math"/>
                            <a:ea typeface="Cambria Math"/>
                          </a:rPr>
                          <m:t>3</m:t>
                        </m:r>
                      </m:num>
                      <m:den>
                        <m:r>
                          <a:rPr lang="en-US" altLang="zh-CN" b="0" i="1" smtClean="0">
                            <a:latin typeface="Cambria Math"/>
                            <a:ea typeface="Cambria Math"/>
                          </a:rPr>
                          <m:t>𝑘</m:t>
                        </m:r>
                        <m:r>
                          <a:rPr lang="en-US" altLang="zh-CN" b="0" i="1" smtClean="0">
                            <a:latin typeface="Cambria Math"/>
                            <a:ea typeface="Cambria Math"/>
                          </a:rPr>
                          <m:t>=1</m:t>
                        </m:r>
                      </m:den>
                    </m:f>
                    <m:d>
                      <m:dPr>
                        <m:ctrlPr>
                          <a:rPr lang="en-US" altLang="zh-CN" i="1" smtClean="0">
                            <a:latin typeface="Cambria Math"/>
                            <a:ea typeface="Cambria Math"/>
                          </a:rPr>
                        </m:ctrlPr>
                      </m:dPr>
                      <m:e>
                        <m:sSup>
                          <m:sSupPr>
                            <m:ctrlPr>
                              <a:rPr lang="en-US" altLang="zh-CN" b="0" i="1" smtClean="0">
                                <a:latin typeface="Cambria Math"/>
                                <a:ea typeface="Cambria Math"/>
                              </a:rPr>
                            </m:ctrlPr>
                          </m:sSupPr>
                          <m:e>
                            <m:r>
                              <a:rPr lang="en-US" altLang="zh-CN" i="1">
                                <a:latin typeface="Cambria Math"/>
                                <a:ea typeface="Cambria Math"/>
                              </a:rPr>
                              <m:t>𝑀𝑂𝑆</m:t>
                            </m:r>
                          </m:e>
                          <m:sup>
                            <m:r>
                              <a:rPr lang="zh-CN" altLang="en-US" b="0" i="1" smtClean="0">
                                <a:latin typeface="Cambria Math"/>
                                <a:ea typeface="Cambria Math"/>
                              </a:rPr>
                              <m:t>𝜔</m:t>
                            </m:r>
                            <m:r>
                              <a:rPr lang="en-US" altLang="zh-CN" b="0" i="1" baseline="-25000" smtClean="0">
                                <a:latin typeface="Cambria Math"/>
                                <a:ea typeface="Cambria Math"/>
                              </a:rPr>
                              <m:t>𝑖</m:t>
                            </m:r>
                          </m:sup>
                        </m:sSup>
                      </m:e>
                    </m:d>
                  </m:oMath>
                </a14:m>
                <a:endParaRPr lang="en-US" altLang="zh-CN" dirty="0" smtClean="0"/>
              </a:p>
              <a:p>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3</m:t>
                        </m:r>
                      </m:sup>
                      <m:e>
                        <m:sSub>
                          <m:sSubPr>
                            <m:ctrlPr>
                              <a:rPr lang="en-US" altLang="zh-CN" i="1" smtClean="0">
                                <a:latin typeface="Cambria Math"/>
                              </a:rPr>
                            </m:ctrlPr>
                          </m:sSubPr>
                          <m:e>
                            <m:r>
                              <a:rPr lang="zh-CN" altLang="en-US" i="1">
                                <a:latin typeface="Cambria Math"/>
                              </a:rPr>
                              <m:t>𝜔</m:t>
                            </m:r>
                          </m:e>
                          <m:sub>
                            <m:r>
                              <a:rPr lang="en-US" altLang="zh-CN" b="0" i="1" smtClean="0">
                                <a:latin typeface="Cambria Math"/>
                              </a:rPr>
                              <m:t>𝑖</m:t>
                            </m:r>
                          </m:sub>
                        </m:sSub>
                      </m:e>
                    </m:nary>
                    <m:r>
                      <a:rPr lang="en-US" altLang="zh-CN" b="0" i="1" smtClean="0">
                        <a:latin typeface="Cambria Math"/>
                      </a:rPr>
                      <m:t>=</m:t>
                    </m:r>
                  </m:oMath>
                </a14:m>
                <a:r>
                  <a:rPr lang="en-US" altLang="zh-CN" dirty="0" smtClean="0"/>
                  <a:t>1</a:t>
                </a:r>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684568" y="764704"/>
                <a:ext cx="4356992" cy="2163926"/>
              </a:xfrm>
              <a:prstGeom prst="rect">
                <a:avLst/>
              </a:prstGeom>
              <a:blipFill rotWithShape="1">
                <a:blip r:embed="rId2"/>
                <a:stretch>
                  <a:fillRect l="-7843" t="-1408" r="-840" b="-309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idx="1"/>
              </p:nvPr>
            </p:nvSpPr>
            <p:spPr>
              <a:xfrm>
                <a:off x="1979712" y="908721"/>
                <a:ext cx="6781800" cy="3528392"/>
              </a:xfrm>
            </p:spPr>
            <p:txBody>
              <a:bodyPr/>
              <a:lstStyle/>
              <a:p>
                <a:r>
                  <a:rPr lang="zh-CN" altLang="en-US" dirty="0" smtClean="0"/>
                  <a:t>由于不同用户有不同的网络需求偏好，所以笼统分别计算用户的偏好是不合理的，因此提出按照用户对某种需求偏好加权求和，即分别以</a:t>
                </a:r>
                <a:r>
                  <a:rPr lang="en-US" altLang="zh-CN" dirty="0" smtClean="0"/>
                  <a:t>web</a:t>
                </a:r>
                <a:r>
                  <a:rPr lang="zh-CN" altLang="en-US" dirty="0" smtClean="0"/>
                  <a:t>浏览、视频、音频的人数比例为权值，加权求和：</a:t>
                </a:r>
                <a:endParaRPr lang="en-US" altLang="zh-CN" dirty="0" smtClean="0"/>
              </a:p>
              <a:p>
                <a:pPr marL="0" indent="0">
                  <a:buNone/>
                </a:pPr>
                <a:r>
                  <a:rPr lang="en-US" altLang="zh-CN" dirty="0"/>
                  <a:t> </a:t>
                </a:r>
                <a:r>
                  <a:rPr lang="en-US" altLang="zh-CN" dirty="0" smtClean="0"/>
                  <a:t>   </a:t>
                </a:r>
                <a14:m>
                  <m:oMath xmlns:m="http://schemas.openxmlformats.org/officeDocument/2006/math">
                    <m:r>
                      <a:rPr lang="zh-CN" altLang="en-US" i="1" smtClean="0">
                        <a:latin typeface="Cambria Math"/>
                      </a:rPr>
                      <m:t>𝚳𝚶</m:t>
                    </m:r>
                    <m:r>
                      <a:rPr lang="en-US" altLang="zh-CN" b="1" i="1" smtClean="0">
                        <a:latin typeface="Cambria Math"/>
                      </a:rPr>
                      <m:t>𝑺</m:t>
                    </m:r>
                    <m:r>
                      <a:rPr lang="en-US" altLang="zh-CN" b="1" i="1" smtClean="0">
                        <a:latin typeface="Cambria Math"/>
                      </a:rPr>
                      <m:t>= </m:t>
                    </m:r>
                    <m:nary>
                      <m:naryPr>
                        <m:chr m:val="∑"/>
                        <m:ctrlPr>
                          <a:rPr lang="en-US" altLang="zh-CN" b="1" i="1" smtClean="0">
                            <a:latin typeface="Cambria Math"/>
                          </a:rPr>
                        </m:ctrlPr>
                      </m:naryPr>
                      <m:sub>
                        <m:r>
                          <m:rPr>
                            <m:brk m:alnAt="23"/>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𝟑</m:t>
                        </m:r>
                      </m:sup>
                      <m:e>
                        <m:r>
                          <a:rPr lang="zh-CN" altLang="en-US" b="1" i="1" smtClean="0">
                            <a:latin typeface="Cambria Math"/>
                          </a:rPr>
                          <m:t>𝝎</m:t>
                        </m:r>
                        <m:r>
                          <a:rPr lang="en-US" altLang="zh-CN" b="1" i="1" baseline="-25000" smtClean="0">
                            <a:latin typeface="Cambria Math"/>
                          </a:rPr>
                          <m:t>𝒊</m:t>
                        </m:r>
                        <m:r>
                          <a:rPr lang="en-US" altLang="zh-CN" b="1" i="1" smtClean="0">
                            <a:latin typeface="Cambria Math"/>
                          </a:rPr>
                          <m:t>𝑴𝑶𝑺</m:t>
                        </m:r>
                        <m:r>
                          <a:rPr lang="en-US" altLang="zh-CN" b="1" i="1" smtClean="0">
                            <a:latin typeface="Cambria Math"/>
                          </a:rPr>
                          <m:t>(</m:t>
                        </m:r>
                        <m:sSub>
                          <m:sSubPr>
                            <m:ctrlPr>
                              <a:rPr lang="en-US" altLang="zh-CN" b="1" i="1" smtClean="0">
                                <a:latin typeface="Cambria Math"/>
                              </a:rPr>
                            </m:ctrlPr>
                          </m:sSubPr>
                          <m:e>
                            <m:r>
                              <a:rPr lang="en-US" altLang="zh-CN" i="1">
                                <a:latin typeface="Cambria Math"/>
                              </a:rPr>
                              <m:t>𝑹</m:t>
                            </m:r>
                          </m:e>
                          <m:sub>
                            <m:r>
                              <a:rPr lang="en-US" altLang="zh-CN" b="1" i="1" smtClean="0">
                                <a:latin typeface="Cambria Math"/>
                              </a:rPr>
                              <m:t>𝒌𝒊</m:t>
                            </m:r>
                          </m:sub>
                        </m:sSub>
                        <m:r>
                          <a:rPr lang="en-US" altLang="zh-CN" b="1" i="1" smtClean="0">
                            <a:latin typeface="Cambria Math"/>
                          </a:rPr>
                          <m:t>)</m:t>
                        </m:r>
                      </m:e>
                    </m:nary>
                  </m:oMath>
                </a14:m>
                <a:endParaRPr lang="en-US" altLang="zh-CN" dirty="0" smtClean="0"/>
              </a:p>
              <a:p>
                <a:pPr marL="0" indent="0">
                  <a:buNone/>
                </a:pPr>
                <a:r>
                  <a:rPr lang="zh-CN" altLang="en-US" dirty="0" smtClean="0"/>
                  <a:t>     </a:t>
                </a:r>
                <a14:m>
                  <m:oMath xmlns:m="http://schemas.openxmlformats.org/officeDocument/2006/math">
                    <m:nary>
                      <m:naryPr>
                        <m:chr m:val="∑"/>
                        <m:ctrlPr>
                          <a:rPr lang="zh-CN" altLang="en-US" i="1">
                            <a:latin typeface="Cambria Math"/>
                          </a:rPr>
                        </m:ctrlPr>
                      </m:naryPr>
                      <m:sub>
                        <m:r>
                          <m:rPr>
                            <m:brk m:alnAt="23"/>
                          </m:rPr>
                          <a:rPr lang="en-US" altLang="zh-CN" b="0" i="1">
                            <a:latin typeface="Cambria Math"/>
                          </a:rPr>
                          <m:t>𝑖</m:t>
                        </m:r>
                        <m:r>
                          <a:rPr lang="en-US" altLang="zh-CN" b="0" i="1">
                            <a:latin typeface="Cambria Math"/>
                          </a:rPr>
                          <m:t>=1</m:t>
                        </m:r>
                      </m:sub>
                      <m:sup>
                        <m:r>
                          <a:rPr lang="en-US" altLang="zh-CN" b="0" i="1">
                            <a:latin typeface="Cambria Math"/>
                          </a:rPr>
                          <m:t>3</m:t>
                        </m:r>
                      </m:sup>
                      <m:e>
                        <m:sSub>
                          <m:sSubPr>
                            <m:ctrlPr>
                              <a:rPr lang="en-US" altLang="zh-CN" i="1">
                                <a:latin typeface="Cambria Math"/>
                              </a:rPr>
                            </m:ctrlPr>
                          </m:sSubPr>
                          <m:e>
                            <m:r>
                              <a:rPr lang="zh-CN" altLang="en-US" i="1">
                                <a:latin typeface="Cambria Math"/>
                              </a:rPr>
                              <m:t>𝜔</m:t>
                            </m:r>
                          </m:e>
                          <m:sub>
                            <m:r>
                              <a:rPr lang="en-US" altLang="zh-CN" b="0" i="1">
                                <a:latin typeface="Cambria Math"/>
                              </a:rPr>
                              <m:t>𝑖</m:t>
                            </m:r>
                          </m:sub>
                        </m:sSub>
                      </m:e>
                    </m:nary>
                    <m:r>
                      <a:rPr lang="en-US" altLang="zh-CN" b="0" i="1">
                        <a:latin typeface="Cambria Math"/>
                      </a:rPr>
                      <m:t>=</m:t>
                    </m:r>
                  </m:oMath>
                </a14:m>
                <a:r>
                  <a:rPr lang="en-US" altLang="zh-CN" dirty="0" smtClean="0"/>
                  <a:t>1</a:t>
                </a:r>
              </a:p>
              <a:p>
                <a:pPr marL="0" indent="0">
                  <a:buNone/>
                </a:pPr>
                <a:endParaRPr lang="en-US" altLang="zh-CN" dirty="0"/>
              </a:p>
              <a:p>
                <a:pPr marL="0" indent="0">
                  <a:buNone/>
                </a:pPr>
                <a:r>
                  <a:rPr lang="zh-CN" altLang="en-US" sz="1600" b="0" dirty="0"/>
                  <a:t>中国互联网络信息中心（</a:t>
                </a:r>
                <a:r>
                  <a:rPr lang="en-US" altLang="zh-CN" sz="1600" b="0" dirty="0"/>
                  <a:t>CNNIC</a:t>
                </a:r>
                <a:r>
                  <a:rPr lang="zh-CN" altLang="en-US" sz="1600" b="0" dirty="0"/>
                  <a:t>）发布</a:t>
                </a:r>
                <a:r>
                  <a:rPr lang="en-US" altLang="zh-CN" sz="1600" b="0" dirty="0"/>
                  <a:t>《</a:t>
                </a:r>
                <a:r>
                  <a:rPr lang="zh-CN" altLang="en-US" sz="1600" b="0" dirty="0"/>
                  <a:t>第</a:t>
                </a:r>
                <a:r>
                  <a:rPr lang="en-US" altLang="zh-CN" sz="1600" b="0" dirty="0"/>
                  <a:t>37</a:t>
                </a:r>
                <a:r>
                  <a:rPr lang="zh-CN" altLang="en-US" sz="1600" b="0" dirty="0"/>
                  <a:t>次中国互联网络发展状况统计报告</a:t>
                </a:r>
                <a:r>
                  <a:rPr lang="en-US" altLang="zh-CN" sz="1600" b="0" dirty="0"/>
                  <a:t>》</a:t>
                </a:r>
                <a:r>
                  <a:rPr lang="zh-CN" altLang="en-US" sz="1600" b="0" dirty="0"/>
                  <a:t>，报告指出中国网络音乐</a:t>
                </a:r>
                <a:r>
                  <a:rPr lang="en-US" altLang="zh-CN" sz="1600" b="0" dirty="0"/>
                  <a:t>/</a:t>
                </a:r>
                <a:r>
                  <a:rPr lang="zh-CN" altLang="en-US" sz="1600" b="0" dirty="0"/>
                  <a:t>视频用户规模已经分别达</a:t>
                </a:r>
                <a:r>
                  <a:rPr lang="en-US" altLang="zh-CN" sz="1600" b="0" dirty="0"/>
                  <a:t>5.01</a:t>
                </a:r>
                <a:r>
                  <a:rPr lang="zh-CN" altLang="en-US" sz="1600" b="0" dirty="0"/>
                  <a:t>亿</a:t>
                </a:r>
                <a:r>
                  <a:rPr lang="en-US" altLang="zh-CN" sz="1600" b="0" dirty="0"/>
                  <a:t>/5.04</a:t>
                </a:r>
                <a:r>
                  <a:rPr lang="zh-CN" altLang="en-US" sz="1600" b="0" dirty="0" smtClean="0"/>
                  <a:t>亿</a:t>
                </a:r>
                <a:endParaRPr lang="en-US" altLang="zh-CN" sz="1600" b="0" dirty="0" smtClean="0"/>
              </a:p>
              <a:p>
                <a:pPr marL="0" indent="0">
                  <a:buNone/>
                </a:pPr>
                <a:r>
                  <a:rPr lang="zh-CN" altLang="en-US" sz="1600" b="0" dirty="0"/>
                  <a:t>中国网民规模达</a:t>
                </a:r>
                <a:r>
                  <a:rPr lang="en-US" altLang="zh-CN" sz="1600" b="0" dirty="0"/>
                  <a:t>7.10</a:t>
                </a:r>
                <a:r>
                  <a:rPr lang="zh-CN" altLang="en-US" sz="1600" b="0" dirty="0"/>
                  <a:t>亿，其中手机网民规模达</a:t>
                </a:r>
                <a:r>
                  <a:rPr lang="en-US" altLang="zh-CN" sz="1600" b="0" dirty="0"/>
                  <a:t>6.56</a:t>
                </a:r>
                <a:r>
                  <a:rPr lang="zh-CN" altLang="en-US" sz="1600" b="0"/>
                  <a:t>亿</a:t>
                </a:r>
                <a:endParaRPr lang="zh-CN" altLang="en-US" sz="1600"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1979712" y="908721"/>
                <a:ext cx="6781800" cy="3528392"/>
              </a:xfrm>
              <a:blipFill rotWithShape="1">
                <a:blip r:embed="rId3"/>
                <a:stretch>
                  <a:fillRect l="-1619" t="-1727" b="-34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46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285852" y="500042"/>
            <a:ext cx="7162800" cy="511175"/>
          </a:xfrm>
        </p:spPr>
        <p:txBody>
          <a:bodyPr/>
          <a:lstStyle/>
          <a:p>
            <a:r>
              <a:rPr lang="zh-CN" altLang="en-US" sz="2800" dirty="0" smtClean="0"/>
              <a:t>用户</a:t>
            </a:r>
            <a:r>
              <a:rPr lang="en-US" altLang="zh-CN" sz="2800" dirty="0" smtClean="0"/>
              <a:t>MOS</a:t>
            </a:r>
            <a:r>
              <a:rPr lang="zh-CN" altLang="en-US" sz="2800" dirty="0" smtClean="0"/>
              <a:t>模型建立</a:t>
            </a:r>
          </a:p>
        </p:txBody>
      </p:sp>
      <p:sp>
        <p:nvSpPr>
          <p:cNvPr id="9" name="TextBox 8"/>
          <p:cNvSpPr txBox="1"/>
          <p:nvPr/>
        </p:nvSpPr>
        <p:spPr>
          <a:xfrm>
            <a:off x="1142976" y="5286388"/>
            <a:ext cx="6388192" cy="923330"/>
          </a:xfrm>
          <a:prstGeom prst="rect">
            <a:avLst/>
          </a:prstGeom>
          <a:noFill/>
        </p:spPr>
        <p:txBody>
          <a:bodyPr wrap="square" rtlCol="0">
            <a:spAutoFit/>
          </a:bodyPr>
          <a:lstStyle/>
          <a:p>
            <a:r>
              <a:rPr lang="en-US" altLang="zh-CN" i="1" dirty="0" err="1" smtClean="0"/>
              <a:t>P</a:t>
            </a:r>
            <a:r>
              <a:rPr lang="en-US" altLang="zh-CN" i="1" baseline="-25000" dirty="0" err="1" smtClean="0"/>
              <a:t>n,k,s</a:t>
            </a:r>
            <a:r>
              <a:rPr lang="zh-CN" altLang="en-US" dirty="0" smtClean="0"/>
              <a:t>基站</a:t>
            </a:r>
            <a:r>
              <a:rPr lang="en-US" dirty="0" smtClean="0"/>
              <a:t>n</a:t>
            </a:r>
            <a:r>
              <a:rPr lang="zh-CN" altLang="en-US" dirty="0" smtClean="0"/>
              <a:t>为用户</a:t>
            </a:r>
            <a:r>
              <a:rPr lang="en-US" dirty="0" smtClean="0"/>
              <a:t>k</a:t>
            </a:r>
            <a:r>
              <a:rPr lang="zh-CN" altLang="en-US" dirty="0" smtClean="0"/>
              <a:t>在子信道</a:t>
            </a:r>
            <a:r>
              <a:rPr lang="en-US" dirty="0" smtClean="0"/>
              <a:t>s</a:t>
            </a:r>
            <a:r>
              <a:rPr lang="zh-CN" altLang="en-US" dirty="0" smtClean="0"/>
              <a:t>的分配的功率</a:t>
            </a:r>
            <a:r>
              <a:rPr lang="en-US" altLang="zh-CN" dirty="0" smtClean="0"/>
              <a:t>;</a:t>
            </a:r>
          </a:p>
          <a:p>
            <a:r>
              <a:rPr lang="en-US" altLang="zh-CN" dirty="0" err="1" smtClean="0"/>
              <a:t>R</a:t>
            </a:r>
            <a:r>
              <a:rPr lang="en-US" altLang="zh-CN" baseline="-25000" dirty="0" err="1" smtClean="0"/>
              <a:t>min</a:t>
            </a:r>
            <a:r>
              <a:rPr lang="zh-CN" altLang="en-US" dirty="0" smtClean="0"/>
              <a:t>表示用户最低速率</a:t>
            </a:r>
            <a:endParaRPr lang="en-US" altLang="zh-CN" dirty="0" smtClean="0"/>
          </a:p>
          <a:p>
            <a:r>
              <a:rPr lang="en-US" altLang="zh-CN" i="1" dirty="0" err="1" smtClean="0"/>
              <a:t>C</a:t>
            </a:r>
            <a:r>
              <a:rPr lang="en-US" altLang="zh-CN" i="1" baseline="-25000" dirty="0" err="1" smtClean="0"/>
              <a:t>n,k,s</a:t>
            </a:r>
            <a:r>
              <a:rPr lang="zh-CN" altLang="en-US" dirty="0" smtClean="0"/>
              <a:t>表示用户</a:t>
            </a:r>
            <a:r>
              <a:rPr lang="en-US" dirty="0" smtClean="0"/>
              <a:t>k</a:t>
            </a:r>
            <a:r>
              <a:rPr lang="zh-CN" altLang="en-US" dirty="0" smtClean="0"/>
              <a:t>是否使用基站</a:t>
            </a:r>
            <a:r>
              <a:rPr lang="en-US" dirty="0" smtClean="0"/>
              <a:t>n</a:t>
            </a:r>
            <a:r>
              <a:rPr lang="zh-CN" altLang="en-US" dirty="0" smtClean="0"/>
              <a:t>的子信道</a:t>
            </a:r>
            <a:r>
              <a:rPr lang="en-US" dirty="0" smtClean="0"/>
              <a:t>s</a:t>
            </a:r>
            <a:r>
              <a:rPr lang="zh-CN" altLang="en-US" dirty="0" smtClean="0"/>
              <a:t>，是则为</a:t>
            </a:r>
            <a:r>
              <a:rPr lang="en-US" dirty="0" smtClean="0"/>
              <a:t>1</a:t>
            </a:r>
            <a:r>
              <a:rPr lang="zh-CN" altLang="en-US" dirty="0" smtClean="0"/>
              <a:t>，反之为</a:t>
            </a:r>
            <a:r>
              <a:rPr lang="en-US" dirty="0" smtClean="0"/>
              <a:t>0</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2286000" y="1591284"/>
                <a:ext cx="5886400" cy="2586414"/>
              </a:xfrm>
              <a:prstGeom prst="rect">
                <a:avLst/>
              </a:prstGeom>
            </p:spPr>
            <p:txBody>
              <a:bodyPr wrap="square">
                <a:spAutoFit/>
              </a:bodyPr>
              <a:lstStyle/>
              <a:p>
                <a:pPr algn="ctr"/>
                <a14:m>
                  <m:oMath xmlns:m="http://schemas.openxmlformats.org/officeDocument/2006/math">
                    <m:func>
                      <m:funcPr>
                        <m:ctrlPr>
                          <a:rPr lang="zh-CN" altLang="zh-CN" i="1" smtClean="0">
                            <a:latin typeface="Cambria Math"/>
                          </a:rPr>
                        </m:ctrlPr>
                      </m:funcPr>
                      <m:fName>
                        <m:limLow>
                          <m:limLowPr>
                            <m:ctrlPr>
                              <a:rPr lang="zh-CN" altLang="zh-CN" i="1">
                                <a:latin typeface="Cambria Math"/>
                              </a:rPr>
                            </m:ctrlPr>
                          </m:limLowPr>
                          <m:e>
                            <m:r>
                              <m:rPr>
                                <m:sty m:val="p"/>
                              </m:rPr>
                              <a:rPr lang="en-US" altLang="zh-CN">
                                <a:latin typeface="Cambria Math"/>
                              </a:rPr>
                              <m:t>max</m:t>
                            </m:r>
                          </m:e>
                          <m:lim>
                            <m:sSub>
                              <m:sSubPr>
                                <m:ctrlPr>
                                  <a:rPr lang="zh-CN" altLang="zh-CN" i="1">
                                    <a:latin typeface="Cambria Math"/>
                                  </a:rPr>
                                </m:ctrlPr>
                              </m:sSubP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sub>
                                <m:r>
                                  <a:rPr lang="en-US" altLang="zh-CN">
                                    <a:latin typeface="Cambria Math"/>
                                  </a:rPr>
                                  <m:t>­ </m:t>
                                </m:r>
                              </m:sub>
                            </m:sSub>
                          </m:lim>
                        </m:limLow>
                      </m:fName>
                      <m:e>
                        <m:sSub>
                          <m:sSubPr>
                            <m:ctrlPr>
                              <a:rPr lang="zh-CN" altLang="zh-CN" i="1">
                                <a:latin typeface="Cambria Math"/>
                              </a:rPr>
                            </m:ctrlPr>
                          </m:sSubPr>
                          <m:e>
                            <m:r>
                              <m:rPr>
                                <m:sty m:val="p"/>
                              </m:rPr>
                              <a:rPr lang="en-US" altLang="zh-CN">
                                <a:latin typeface="Cambria Math"/>
                              </a:rPr>
                              <m:t>MOS</m:t>
                            </m:r>
                          </m:e>
                          <m:sub>
                            <m:r>
                              <m:rPr>
                                <m:sty m:val="p"/>
                              </m:rPr>
                              <a:rPr lang="en-US" altLang="zh-CN">
                                <a:latin typeface="Cambria Math"/>
                              </a:rPr>
                              <m:t>k</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k</m:t>
                            </m:r>
                          </m:sub>
                        </m:sSub>
                        <m:r>
                          <a:rPr lang="en-US" altLang="zh-CN">
                            <a:latin typeface="Cambria Math"/>
                          </a:rPr>
                          <m:t>)</m:t>
                        </m:r>
                      </m:e>
                    </m:func>
                  </m:oMath>
                </a14:m>
                <a:r>
                  <a:rPr lang="en-US" altLang="zh-CN" dirty="0"/>
                  <a:t>             (1)</a:t>
                </a:r>
                <a:endParaRPr lang="zh-CN" altLang="zh-CN" dirty="0"/>
              </a:p>
              <a:p>
                <a:r>
                  <a:rPr lang="en-US" altLang="zh-CN" dirty="0" err="1" smtClean="0"/>
                  <a:t>s.t.</a:t>
                </a:r>
                <a:endParaRPr lang="en-US" altLang="zh-CN" dirty="0" smtClean="0"/>
              </a:p>
              <a:p>
                <a:pPr algn="ctr"/>
                <a:r>
                  <a:rPr lang="en-US" altLang="zh-CN" dirty="0"/>
                  <a:t/>
                </a:r>
                <a:br>
                  <a:rPr lang="en-US" altLang="zh-CN" dirty="0"/>
                </a:br>
                <a14:m>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nary>
                              <m:naryPr>
                                <m:chr m:val="∑"/>
                                <m:limLoc m:val="undOvr"/>
                                <m:ctrlPr>
                                  <a:rPr lang="zh-CN" altLang="zh-CN" i="1">
                                    <a:latin typeface="Cambria Math"/>
                                  </a:rPr>
                                </m:ctrlPr>
                              </m:naryPr>
                              <m:sub>
                                <m:r>
                                  <m:rPr>
                                    <m:sty m:val="p"/>
                                  </m:rPr>
                                  <a:rPr lang="en-US" altLang="zh-CN">
                                    <a:latin typeface="Cambria Math"/>
                                  </a:rPr>
                                  <m:t>s</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total</m:t>
                                    </m:r>
                                  </m:sub>
                                </m:sSub>
                              </m:e>
                            </m:nary>
                          </m:e>
                        </m:nary>
                      </m:e>
                    </m:nary>
                  </m:oMath>
                </a14:m>
                <a:r>
                  <a:rPr lang="en-US" altLang="zh-CN" dirty="0"/>
                  <a:t> </a:t>
                </a:r>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≥0, ∀</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endParaRPr lang="zh-CN" altLang="zh-CN"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a:rPr>
                        <m:t>   </m:t>
                      </m:r>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d>
                        <m:dPr>
                          <m:begChr m:val="{"/>
                          <m:endChr m:val="}"/>
                          <m:ctrlPr>
                            <a:rPr lang="zh-CN" altLang="zh-CN" i="1">
                              <a:latin typeface="Cambria Math"/>
                            </a:rPr>
                          </m:ctrlPr>
                        </m:dPr>
                        <m:e>
                          <m:r>
                            <a:rPr lang="en-US" altLang="zh-CN">
                              <a:latin typeface="Cambria Math"/>
                            </a:rPr>
                            <m:t>0,1</m:t>
                          </m:r>
                        </m:e>
                      </m:d>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r>
                  <a:rPr lang="en-US" altLang="zh-CN" dirty="0"/>
                  <a:t/>
                </a:r>
                <a:br>
                  <a:rPr lang="en-US" altLang="zh-CN" dirty="0"/>
                </a:br>
                <a14:m>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nary>
                        <m:r>
                          <a:rPr lang="en-US" altLang="zh-CN">
                            <a:latin typeface="Cambria Math"/>
                          </a:rPr>
                          <m:t>≤1</m:t>
                        </m:r>
                      </m:e>
                    </m:nary>
                    <m:r>
                      <a:rPr lang="en-US" altLang="zh-CN">
                        <a:latin typeface="Cambria Math"/>
                      </a:rPr>
                      <m:t>,∀</m:t>
                    </m:r>
                    <m:r>
                      <m:rPr>
                        <m:sty m:val="p"/>
                      </m:rPr>
                      <a:rPr lang="en-US" altLang="zh-CN">
                        <a:latin typeface="Cambria Math"/>
                      </a:rPr>
                      <m:t>s</m:t>
                    </m:r>
                  </m:oMath>
                </a14:m>
                <a:r>
                  <a:rPr lang="en-US" altLang="zh-CN" dirty="0"/>
                  <a:t>,n</a:t>
                </a:r>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k</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min</m:t>
                          </m:r>
                        </m:sub>
                      </m:sSub>
                      <m:r>
                        <a:rPr lang="en-US" altLang="zh-CN">
                          <a:latin typeface="Cambria Math"/>
                        </a:rPr>
                        <m:t>,∀</m:t>
                      </m:r>
                      <m:r>
                        <m:rPr>
                          <m:sty m:val="p"/>
                        </m:rPr>
                        <a:rPr lang="en-US" altLang="zh-CN">
                          <a:latin typeface="Cambria Math"/>
                        </a:rPr>
                        <m:t>k</m:t>
                      </m:r>
                    </m:oMath>
                  </m:oMathPara>
                </a14:m>
                <a:endParaRPr lang="zh-CN" altLang="zh-CN" dirty="0"/>
              </a:p>
            </p:txBody>
          </p:sp>
        </mc:Choice>
        <mc:Fallback xmlns="">
          <p:sp>
            <p:nvSpPr>
              <p:cNvPr id="3" name="矩形 2"/>
              <p:cNvSpPr>
                <a:spLocks noRot="1" noChangeAspect="1" noMove="1" noResize="1" noEditPoints="1" noAdjustHandles="1" noChangeArrowheads="1" noChangeShapeType="1" noTextEdit="1"/>
              </p:cNvSpPr>
              <p:nvPr/>
            </p:nvSpPr>
            <p:spPr>
              <a:xfrm>
                <a:off x="2286000" y="1591284"/>
                <a:ext cx="5886400" cy="2586414"/>
              </a:xfrm>
              <a:prstGeom prst="rect">
                <a:avLst/>
              </a:prstGeom>
              <a:blipFill rotWithShape="1">
                <a:blip r:embed="rId2"/>
                <a:stretch>
                  <a:fillRect l="-828" t="-1179" b="-14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37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15</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11269"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zh-CN" altLang="en-US" b="1" dirty="0"/>
                <a:t>用户</a:t>
              </a:r>
              <a:r>
                <a:rPr lang="en-US" altLang="zh-CN" b="1" dirty="0" err="1" smtClean="0"/>
                <a:t>QoE</a:t>
              </a:r>
              <a:r>
                <a:rPr lang="zh-CN" altLang="en-US" b="1" dirty="0" smtClean="0"/>
                <a:t>模型量化</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143000" y="0"/>
            <a:ext cx="7162800" cy="1022350"/>
          </a:xfrm>
        </p:spPr>
        <p:txBody>
          <a:bodyPr/>
          <a:lstStyle/>
          <a:p>
            <a:r>
              <a:rPr lang="zh-CN" altLang="en-US" sz="2800" smtClean="0"/>
              <a:t>用户</a:t>
            </a:r>
            <a:r>
              <a:rPr lang="en-US" altLang="zh-CN" sz="2800" smtClean="0"/>
              <a:t>QoE</a:t>
            </a:r>
            <a:r>
              <a:rPr lang="zh-CN" altLang="en-US" sz="2800" smtClean="0"/>
              <a:t>模型量化</a:t>
            </a:r>
          </a:p>
        </p:txBody>
      </p:sp>
      <p:sp>
        <p:nvSpPr>
          <p:cNvPr id="12291" name="文本占位符 2"/>
          <p:cNvSpPr>
            <a:spLocks noGrp="1"/>
          </p:cNvSpPr>
          <p:nvPr>
            <p:ph type="body" sz="half" idx="1"/>
          </p:nvPr>
        </p:nvSpPr>
        <p:spPr>
          <a:xfrm>
            <a:off x="323528" y="5013176"/>
            <a:ext cx="8172251" cy="1368152"/>
          </a:xfrm>
        </p:spPr>
        <p:txBody>
          <a:bodyPr/>
          <a:lstStyle/>
          <a:p>
            <a:pPr>
              <a:buFont typeface="Wingdings" pitchFamily="2" charset="2"/>
              <a:buNone/>
            </a:pPr>
            <a:r>
              <a:rPr lang="zh-CN" altLang="en-US" dirty="0" smtClean="0"/>
              <a:t>平均评估分值（</a:t>
            </a:r>
            <a:r>
              <a:rPr lang="en-US" altLang="zh-CN" dirty="0" smtClean="0"/>
              <a:t>MOS</a:t>
            </a:r>
            <a:r>
              <a:rPr lang="zh-CN" altLang="en-US" dirty="0" smtClean="0"/>
              <a:t>）表是国际电信联盟建议采用的量化方法，本篇论文就是采用</a:t>
            </a:r>
            <a:r>
              <a:rPr lang="en-US" altLang="zh-CN" dirty="0" smtClean="0"/>
              <a:t>MOS</a:t>
            </a:r>
            <a:r>
              <a:rPr lang="zh-CN" altLang="en-US" dirty="0" smtClean="0"/>
              <a:t>表作为量化用户</a:t>
            </a:r>
            <a:r>
              <a:rPr lang="en-US" altLang="zh-CN" dirty="0" err="1" smtClean="0"/>
              <a:t>QoE</a:t>
            </a:r>
            <a:r>
              <a:rPr lang="zh-CN" altLang="en-US" dirty="0" smtClean="0"/>
              <a:t>的方法。</a:t>
            </a:r>
          </a:p>
        </p:txBody>
      </p:sp>
      <p:graphicFrame>
        <p:nvGraphicFramePr>
          <p:cNvPr id="2" name="表格 1"/>
          <p:cNvGraphicFramePr>
            <a:graphicFrameLocks noGrp="1"/>
          </p:cNvGraphicFramePr>
          <p:nvPr>
            <p:extLst>
              <p:ext uri="{D42A27DB-BD31-4B8C-83A1-F6EECF244321}">
                <p14:modId xmlns:p14="http://schemas.microsoft.com/office/powerpoint/2010/main" val="4086697949"/>
              </p:ext>
            </p:extLst>
          </p:nvPr>
        </p:nvGraphicFramePr>
        <p:xfrm>
          <a:off x="539552" y="1124744"/>
          <a:ext cx="7776864" cy="3600400"/>
        </p:xfrm>
        <a:graphic>
          <a:graphicData uri="http://schemas.openxmlformats.org/drawingml/2006/table">
            <a:tbl>
              <a:tblPr firstRow="1" firstCol="1" bandRow="1">
                <a:tableStyleId>{5C22544A-7EE6-4342-B048-85BDC9FD1C3A}</a:tableStyleId>
              </a:tblPr>
              <a:tblGrid>
                <a:gridCol w="7776864"/>
              </a:tblGrid>
              <a:tr h="553132">
                <a:tc>
                  <a:txBody>
                    <a:bodyPr/>
                    <a:lstStyle/>
                    <a:p>
                      <a:pPr algn="just">
                        <a:lnSpc>
                          <a:spcPct val="135000"/>
                        </a:lnSpc>
                        <a:spcAft>
                          <a:spcPts val="0"/>
                        </a:spcAft>
                      </a:pPr>
                      <a:r>
                        <a:rPr lang="en-US" sz="1200" kern="100" dirty="0">
                          <a:effectLst/>
                        </a:rPr>
                        <a:t>    </a:t>
                      </a:r>
                      <a:r>
                        <a:rPr lang="en-US" sz="2000" kern="100" dirty="0">
                          <a:effectLst/>
                        </a:rPr>
                        <a:t>MOS   </a:t>
                      </a:r>
                      <a:r>
                        <a:rPr lang="en-US" sz="1200" kern="100" dirty="0">
                          <a:effectLst/>
                        </a:rPr>
                        <a:t>             </a:t>
                      </a:r>
                      <a:r>
                        <a:rPr lang="en-US" sz="1200" kern="100" dirty="0" smtClean="0">
                          <a:effectLst/>
                        </a:rPr>
                        <a:t>                                     </a:t>
                      </a:r>
                      <a:r>
                        <a:rPr lang="en-US" sz="2000" kern="100" dirty="0" err="1">
                          <a:effectLst/>
                        </a:rPr>
                        <a:t>QoE</a:t>
                      </a:r>
                      <a:r>
                        <a:rPr lang="en-US" sz="2000" kern="100" dirty="0">
                          <a:effectLst/>
                        </a:rPr>
                        <a:t>   </a:t>
                      </a:r>
                      <a:r>
                        <a:rPr lang="en-US" sz="1200" kern="100" dirty="0">
                          <a:effectLst/>
                        </a:rPr>
                        <a:t>                         </a:t>
                      </a:r>
                      <a:r>
                        <a:rPr lang="en-US" sz="1200" kern="100" dirty="0" smtClean="0">
                          <a:effectLst/>
                        </a:rPr>
                        <a:t>                                                      </a:t>
                      </a:r>
                      <a:r>
                        <a:rPr lang="zh-CN" sz="2000" kern="100" dirty="0" smtClean="0">
                          <a:effectLst/>
                        </a:rPr>
                        <a:t>损害</a:t>
                      </a:r>
                      <a:r>
                        <a:rPr lang="zh-CN" sz="2000" kern="100" dirty="0">
                          <a:effectLst/>
                        </a:rPr>
                        <a:t>程度</a:t>
                      </a:r>
                      <a:endParaRPr lang="zh-CN" sz="2000" kern="100" dirty="0">
                        <a:effectLst/>
                        <a:latin typeface="Times New Roman"/>
                        <a:ea typeface="宋体"/>
                      </a:endParaRPr>
                    </a:p>
                  </a:txBody>
                  <a:tcPr marL="68580" marR="68580" marT="0" marB="0"/>
                </a:tc>
              </a:tr>
              <a:tr h="3047268">
                <a:tc>
                  <a:txBody>
                    <a:bodyPr/>
                    <a:lstStyle/>
                    <a:p>
                      <a:pPr algn="just">
                        <a:lnSpc>
                          <a:spcPct val="135000"/>
                        </a:lnSpc>
                        <a:spcAft>
                          <a:spcPts val="0"/>
                        </a:spcAft>
                      </a:pPr>
                      <a:r>
                        <a:rPr lang="en-US" sz="1200" kern="100" dirty="0">
                          <a:effectLst/>
                        </a:rPr>
                        <a:t>     </a:t>
                      </a:r>
                      <a:r>
                        <a:rPr lang="en-US" sz="1200" kern="100" dirty="0" smtClean="0">
                          <a:effectLst/>
                        </a:rPr>
                        <a:t>   </a:t>
                      </a:r>
                      <a:r>
                        <a:rPr lang="en-US" sz="2000" b="1" kern="100" dirty="0" smtClean="0">
                          <a:solidFill>
                            <a:schemeClr val="lt1"/>
                          </a:solidFill>
                          <a:effectLst/>
                          <a:latin typeface="+mn-lt"/>
                          <a:ea typeface="+mn-ea"/>
                          <a:cs typeface="+mn-cs"/>
                        </a:rPr>
                        <a:t>4.5 </a:t>
                      </a:r>
                      <a:r>
                        <a:rPr lang="en-US" sz="2000" kern="100" dirty="0" smtClean="0">
                          <a:effectLst/>
                        </a:rPr>
                        <a:t>                    </a:t>
                      </a:r>
                      <a:r>
                        <a:rPr lang="zh-CN" sz="2000" kern="100" dirty="0">
                          <a:effectLst/>
                        </a:rPr>
                        <a:t>极好</a:t>
                      </a:r>
                      <a:r>
                        <a:rPr lang="en-US" sz="2000" kern="100" dirty="0">
                          <a:effectLst/>
                        </a:rPr>
                        <a:t>                              </a:t>
                      </a:r>
                      <a:r>
                        <a:rPr lang="zh-CN" sz="2000" kern="100" dirty="0">
                          <a:effectLst/>
                        </a:rPr>
                        <a:t>不能察觉</a:t>
                      </a:r>
                      <a:r>
                        <a:rPr lang="en-US" sz="2000" kern="100" dirty="0">
                          <a:effectLst/>
                        </a:rPr>
                        <a:t/>
                      </a:r>
                      <a:br>
                        <a:rPr lang="en-US" sz="2000" kern="100" dirty="0">
                          <a:effectLst/>
                        </a:rPr>
                      </a:br>
                      <a:r>
                        <a:rPr lang="en-US" sz="2000" kern="100" dirty="0">
                          <a:effectLst/>
                        </a:rPr>
                        <a:t>     4                     </a:t>
                      </a:r>
                      <a:r>
                        <a:rPr lang="en-US" sz="2000" kern="100" dirty="0" smtClean="0">
                          <a:effectLst/>
                        </a:rPr>
                        <a:t>    </a:t>
                      </a:r>
                      <a:r>
                        <a:rPr lang="zh-CN" sz="2000" kern="100" dirty="0" smtClean="0">
                          <a:effectLst/>
                        </a:rPr>
                        <a:t>好</a:t>
                      </a:r>
                      <a:r>
                        <a:rPr lang="en-US" sz="2000" kern="100" dirty="0" smtClean="0">
                          <a:effectLst/>
                        </a:rPr>
                        <a:t>                             </a:t>
                      </a:r>
                      <a:r>
                        <a:rPr lang="zh-CN" sz="2000" kern="100" dirty="0">
                          <a:effectLst/>
                        </a:rPr>
                        <a:t>可察觉但不严重</a:t>
                      </a:r>
                      <a:r>
                        <a:rPr lang="en-US" sz="2000" kern="100" dirty="0">
                          <a:effectLst/>
                        </a:rPr>
                        <a:t/>
                      </a:r>
                      <a:br>
                        <a:rPr lang="en-US" sz="2000" kern="100" dirty="0">
                          <a:effectLst/>
                        </a:rPr>
                      </a:br>
                      <a:r>
                        <a:rPr lang="en-US" sz="2000" kern="100" dirty="0">
                          <a:effectLst/>
                        </a:rPr>
                        <a:t>     3                  </a:t>
                      </a:r>
                      <a:r>
                        <a:rPr lang="zh-CN" sz="2000" kern="100" dirty="0" smtClean="0">
                          <a:effectLst/>
                        </a:rPr>
                        <a:t>马马虎虎</a:t>
                      </a:r>
                      <a:r>
                        <a:rPr lang="en-US" sz="2000" kern="100" dirty="0" smtClean="0">
                          <a:effectLst/>
                        </a:rPr>
                        <a:t>                          </a:t>
                      </a:r>
                      <a:r>
                        <a:rPr lang="zh-CN" sz="2000" kern="100" dirty="0">
                          <a:effectLst/>
                        </a:rPr>
                        <a:t>轻微</a:t>
                      </a:r>
                      <a:r>
                        <a:rPr lang="en-US" sz="2000" kern="100" dirty="0">
                          <a:effectLst/>
                        </a:rPr>
                        <a:t/>
                      </a:r>
                      <a:br>
                        <a:rPr lang="en-US" sz="2000" kern="100" dirty="0">
                          <a:effectLst/>
                        </a:rPr>
                      </a:br>
                      <a:r>
                        <a:rPr lang="en-US" sz="2000" kern="100" dirty="0">
                          <a:effectLst/>
                        </a:rPr>
                        <a:t>     2                   </a:t>
                      </a:r>
                      <a:r>
                        <a:rPr lang="zh-CN" sz="2000" kern="100" dirty="0" smtClean="0">
                          <a:effectLst/>
                        </a:rPr>
                        <a:t>差</a:t>
                      </a:r>
                      <a:r>
                        <a:rPr lang="en-US" sz="2000" kern="100" dirty="0" smtClean="0">
                          <a:effectLst/>
                        </a:rPr>
                        <a:t>                                </a:t>
                      </a:r>
                      <a:r>
                        <a:rPr lang="zh-CN" sz="2000" kern="100" dirty="0">
                          <a:effectLst/>
                        </a:rPr>
                        <a:t>严重</a:t>
                      </a:r>
                      <a:r>
                        <a:rPr lang="en-US" sz="2000" kern="100" dirty="0">
                          <a:effectLst/>
                        </a:rPr>
                        <a:t/>
                      </a:r>
                      <a:br>
                        <a:rPr lang="en-US" sz="2000" kern="100" dirty="0">
                          <a:effectLst/>
                        </a:rPr>
                      </a:br>
                      <a:r>
                        <a:rPr lang="en-US" sz="2000" kern="100" dirty="0">
                          <a:effectLst/>
                        </a:rPr>
                        <a:t>     </a:t>
                      </a:r>
                      <a:r>
                        <a:rPr lang="en-US" sz="2000" kern="100" dirty="0" smtClean="0">
                          <a:effectLst/>
                        </a:rPr>
                        <a:t>1                                      </a:t>
                      </a:r>
                      <a:r>
                        <a:rPr lang="zh-CN" altLang="en-US" sz="2000" kern="100" dirty="0" smtClean="0">
                          <a:effectLst/>
                        </a:rPr>
                        <a:t>糟糕</a:t>
                      </a:r>
                      <a:r>
                        <a:rPr lang="en-US" sz="2000" kern="100" dirty="0" smtClean="0">
                          <a:effectLst/>
                        </a:rPr>
                        <a:t>                                                   </a:t>
                      </a:r>
                      <a:r>
                        <a:rPr lang="zh-CN" altLang="en-US" sz="2000" kern="100" dirty="0" smtClean="0">
                          <a:effectLst/>
                        </a:rPr>
                        <a:t>非常严重</a:t>
                      </a:r>
                      <a:endParaRPr lang="zh-CN" sz="2000" kern="100" dirty="0">
                        <a:effectLst/>
                        <a:latin typeface="Times New Roman"/>
                        <a:ea typeface="宋体"/>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17</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2"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en-US" altLang="zh-CN" dirty="0" smtClean="0"/>
                <a:t>   </a:t>
              </a:r>
              <a:r>
                <a:rPr lang="zh-CN" altLang="en-US" b="1" dirty="0" smtClean="0"/>
                <a:t>用户</a:t>
              </a:r>
              <a:r>
                <a:rPr lang="en-US" altLang="zh-CN" b="1" dirty="0"/>
                <a:t>QOE</a:t>
              </a:r>
              <a:r>
                <a:rPr lang="zh-CN" altLang="en-US" b="1" dirty="0" smtClean="0"/>
                <a:t>模型评价</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smtClean="0"/>
              <a:t>用户</a:t>
            </a:r>
            <a:r>
              <a:rPr lang="en-US" altLang="zh-CN" sz="3600" smtClean="0"/>
              <a:t>QoE</a:t>
            </a:r>
            <a:r>
              <a:rPr lang="zh-CN" altLang="en-US" sz="3600" smtClean="0"/>
              <a:t>模型评价</a:t>
            </a:r>
            <a:endParaRPr lang="zh-CN" altLang="en-US" sz="3600" smtClean="0">
              <a:solidFill>
                <a:srgbClr val="080808"/>
              </a:solidFill>
            </a:endParaRPr>
          </a:p>
        </p:txBody>
      </p:sp>
      <p:sp>
        <p:nvSpPr>
          <p:cNvPr id="11267" name="Rectangle 3"/>
          <p:cNvSpPr>
            <a:spLocks noGrp="1" noChangeArrowheads="1"/>
          </p:cNvSpPr>
          <p:nvPr>
            <p:ph type="body" sz="half" idx="1"/>
          </p:nvPr>
        </p:nvSpPr>
        <p:spPr>
          <a:xfrm>
            <a:off x="0" y="928688"/>
            <a:ext cx="8561388" cy="5452640"/>
          </a:xfrm>
        </p:spPr>
        <p:txBody>
          <a:bodyPr/>
          <a:lstStyle/>
          <a:p>
            <a:pPr marL="0" indent="0" eaLnBrk="1" hangingPunct="1">
              <a:buFont typeface="Wingdings" pitchFamily="2" charset="2"/>
              <a:buNone/>
              <a:defRPr/>
            </a:pPr>
            <a:r>
              <a:rPr lang="zh-CN" altLang="en-US" dirty="0" smtClean="0"/>
              <a:t>按照是否有用户直接参与的评价将其分为：主观评价方法、客观评价方法、主客观结合的评价方法。</a:t>
            </a:r>
            <a:endParaRPr lang="en-US" altLang="zh-CN" dirty="0" smtClean="0"/>
          </a:p>
          <a:p>
            <a:pPr marL="742950" indent="-742950" eaLnBrk="1" hangingPunct="1">
              <a:buFont typeface="+mj-lt"/>
              <a:buAutoNum type="arabicPeriod"/>
              <a:defRPr/>
            </a:pPr>
            <a:r>
              <a:rPr lang="en-US" altLang="zh-CN" dirty="0" smtClean="0"/>
              <a:t> </a:t>
            </a:r>
            <a:r>
              <a:rPr lang="zh-CN" altLang="en-US" dirty="0" smtClean="0"/>
              <a:t>主观评价方法：让用户直接对所使用的服务进行评价。这种方法最准确，但由于考虑因素众多、代价大，因此难以实现</a:t>
            </a:r>
            <a:endParaRPr lang="en-US" altLang="zh-CN" dirty="0" smtClean="0"/>
          </a:p>
          <a:p>
            <a:pPr marL="742950" indent="-742950" eaLnBrk="1" hangingPunct="1">
              <a:buFont typeface="+mj-lt"/>
              <a:buAutoNum type="arabicPeriod"/>
              <a:defRPr/>
            </a:pPr>
            <a:endParaRPr lang="en-US" altLang="zh-CN" dirty="0" smtClean="0"/>
          </a:p>
          <a:p>
            <a:pPr marL="742950" indent="-742950" eaLnBrk="1" hangingPunct="1">
              <a:buFont typeface="+mj-lt"/>
              <a:buAutoNum type="arabicPeriod"/>
              <a:defRPr/>
            </a:pPr>
            <a:r>
              <a:rPr lang="zh-CN" altLang="en-US" dirty="0" smtClean="0"/>
              <a:t>客观评价方法：通过度量输出序列相对于原始的失真程度来对业务进行评价。</a:t>
            </a:r>
            <a:endParaRPr lang="en-US" altLang="zh-CN" dirty="0" smtClean="0"/>
          </a:p>
          <a:p>
            <a:pPr marL="742950" indent="-742950" eaLnBrk="1" hangingPunct="1">
              <a:buFont typeface="+mj-lt"/>
              <a:buAutoNum type="arabicPeriod"/>
              <a:defRPr/>
            </a:pPr>
            <a:endParaRPr lang="en-US" altLang="zh-CN" dirty="0" smtClean="0"/>
          </a:p>
          <a:p>
            <a:pPr marL="742950" indent="-742950" eaLnBrk="1" hangingPunct="1">
              <a:buFont typeface="+mj-lt"/>
              <a:buAutoNum type="arabicPeriod"/>
              <a:defRPr/>
            </a:pPr>
            <a:r>
              <a:rPr lang="zh-CN" altLang="en-US" dirty="0" smtClean="0"/>
              <a:t>主客观结合：既有主观评价方法与用户感知的特点，也具有客观评价方法实用的特点。</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粒子群算法</a:t>
            </a:r>
            <a:r>
              <a:rPr lang="en-US" altLang="zh-CN" dirty="0" smtClean="0"/>
              <a:t>(PSO)</a:t>
            </a:r>
            <a:r>
              <a:rPr lang="zh-CN" altLang="en-US" dirty="0" smtClean="0"/>
              <a:t>流程图</a:t>
            </a:r>
          </a:p>
        </p:txBody>
      </p:sp>
      <p:pic>
        <p:nvPicPr>
          <p:cNvPr id="17411" name="Picture 2" descr="D:\搜狗高速下载\Sample Flowchart Template.png"/>
          <p:cNvPicPr>
            <a:picLocks noChangeAspect="1" noChangeArrowheads="1"/>
          </p:cNvPicPr>
          <p:nvPr/>
        </p:nvPicPr>
        <p:blipFill>
          <a:blip r:embed="rId2"/>
          <a:srcRect/>
          <a:stretch>
            <a:fillRect/>
          </a:stretch>
        </p:blipFill>
        <p:spPr bwMode="auto">
          <a:xfrm>
            <a:off x="-214313" y="692696"/>
            <a:ext cx="9538841" cy="374441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51520" y="4272677"/>
                <a:ext cx="8892480" cy="2585323"/>
              </a:xfrm>
              <a:prstGeom prst="rect">
                <a:avLst/>
              </a:prstGeom>
              <a:noFill/>
            </p:spPr>
            <p:txBody>
              <a:bodyPr wrap="square" rtlCol="0">
                <a:spAutoFit/>
              </a:bodyPr>
              <a:lstStyle/>
              <a:p>
                <a:r>
                  <a:rPr lang="zh-CN" altLang="en-US" dirty="0"/>
                  <a:t>粒子公式</a:t>
                </a:r>
              </a:p>
              <a:p>
                <a:r>
                  <a:rPr lang="zh-CN" altLang="en-US" dirty="0"/>
                  <a:t>在找到这两个</a:t>
                </a:r>
                <a:r>
                  <a:rPr lang="zh-CN" altLang="en-US" dirty="0">
                    <a:hlinkClick r:id="rId3"/>
                  </a:rPr>
                  <a:t>最优值</a:t>
                </a:r>
                <a:r>
                  <a:rPr lang="zh-CN" altLang="en-US" dirty="0"/>
                  <a:t>时，粒子根据如下的公式来更新自己的速度和新的位置：</a:t>
                </a:r>
              </a:p>
              <a:p>
                <a:r>
                  <a:rPr lang="en-US" altLang="zh-CN" dirty="0"/>
                  <a:t>v[] = </a:t>
                </a:r>
                <a14:m>
                  <m:oMath xmlns:m="http://schemas.openxmlformats.org/officeDocument/2006/math">
                    <m:r>
                      <a:rPr lang="zh-CN" altLang="en-US" i="1" dirty="0" smtClean="0">
                        <a:latin typeface="Cambria Math"/>
                      </a:rPr>
                      <m:t>𝜔</m:t>
                    </m:r>
                  </m:oMath>
                </a14:m>
                <a:r>
                  <a:rPr lang="en-US" altLang="zh-CN" dirty="0"/>
                  <a:t> * v[] + c1 * rand() * (</a:t>
                </a:r>
                <a:r>
                  <a:rPr lang="en-US" altLang="zh-CN" dirty="0" err="1"/>
                  <a:t>pbest</a:t>
                </a:r>
                <a:r>
                  <a:rPr lang="en-US" altLang="zh-CN" dirty="0"/>
                  <a:t>[] - present[]) + c2 * rand() * (</a:t>
                </a:r>
                <a:r>
                  <a:rPr lang="en-US" altLang="zh-CN" dirty="0" err="1"/>
                  <a:t>gbest</a:t>
                </a:r>
                <a:r>
                  <a:rPr lang="en-US" altLang="zh-CN" dirty="0"/>
                  <a:t>[] - present</a:t>
                </a:r>
                <a:r>
                  <a:rPr lang="en-US" altLang="zh-CN" dirty="0" smtClean="0"/>
                  <a:t>[])    (1)</a:t>
                </a:r>
                <a:endParaRPr lang="en-US" altLang="zh-CN" dirty="0"/>
              </a:p>
              <a:p>
                <a:r>
                  <a:rPr lang="en-US" altLang="zh-CN" dirty="0"/>
                  <a:t>present[] = present[] + v[] </a:t>
                </a:r>
                <a:r>
                  <a:rPr lang="en-US" altLang="zh-CN" dirty="0" smtClean="0"/>
                  <a:t>                                                                                          (2)</a:t>
                </a:r>
              </a:p>
              <a:p>
                <a:endParaRPr lang="en-US" altLang="zh-CN" dirty="0"/>
              </a:p>
              <a:p>
                <a:r>
                  <a:rPr lang="en-US" altLang="zh-CN" dirty="0"/>
                  <a:t>v[] </a:t>
                </a:r>
                <a:r>
                  <a:rPr lang="zh-CN" altLang="en-US" dirty="0"/>
                  <a:t>是粒子的速度</a:t>
                </a:r>
                <a:r>
                  <a:rPr lang="en-US" altLang="zh-CN" dirty="0"/>
                  <a:t>,</a:t>
                </a:r>
                <a14:m>
                  <m:oMath xmlns:m="http://schemas.openxmlformats.org/officeDocument/2006/math">
                    <m:r>
                      <a:rPr lang="zh-CN" altLang="en-US" i="1" dirty="0">
                        <a:latin typeface="Cambria Math"/>
                      </a:rPr>
                      <m:t>𝜔</m:t>
                    </m:r>
                  </m:oMath>
                </a14:m>
                <a:r>
                  <a:rPr lang="zh-CN" altLang="en-US" dirty="0"/>
                  <a:t>是惯性权重</a:t>
                </a:r>
                <a:r>
                  <a:rPr lang="en-US" altLang="zh-CN" dirty="0"/>
                  <a:t>,present[] </a:t>
                </a:r>
                <a:r>
                  <a:rPr lang="zh-CN" altLang="en-US" dirty="0"/>
                  <a:t>是当前粒子的位置</a:t>
                </a:r>
                <a:r>
                  <a:rPr lang="en-US" altLang="zh-CN" dirty="0"/>
                  <a:t>. </a:t>
                </a:r>
                <a:r>
                  <a:rPr lang="en-US" altLang="zh-CN" dirty="0" err="1"/>
                  <a:t>pbest</a:t>
                </a:r>
                <a:r>
                  <a:rPr lang="en-US" altLang="zh-CN" dirty="0"/>
                  <a:t>[] </a:t>
                </a:r>
                <a:r>
                  <a:rPr lang="zh-CN" altLang="en-US" dirty="0" smtClean="0"/>
                  <a:t>粒子本身的最优解</a:t>
                </a:r>
                <a:r>
                  <a:rPr lang="zh-CN" altLang="en-US" dirty="0"/>
                  <a:t>，</a:t>
                </a:r>
                <a:r>
                  <a:rPr lang="en-US" altLang="zh-CN" dirty="0" smtClean="0"/>
                  <a:t> </a:t>
                </a:r>
                <a:r>
                  <a:rPr lang="en-US" altLang="zh-CN" dirty="0" err="1"/>
                  <a:t>gbest</a:t>
                </a:r>
                <a:r>
                  <a:rPr lang="en-US" altLang="zh-CN" dirty="0"/>
                  <a:t>[] </a:t>
                </a:r>
                <a:r>
                  <a:rPr lang="zh-CN" altLang="en-US" dirty="0" smtClean="0"/>
                  <a:t>种群目前的最优解</a:t>
                </a:r>
                <a:endParaRPr lang="en-US" altLang="zh-CN" dirty="0" smtClean="0"/>
              </a:p>
              <a:p>
                <a:r>
                  <a:rPr lang="en-US" altLang="zh-CN" dirty="0" smtClean="0"/>
                  <a:t>rand </a:t>
                </a:r>
                <a:r>
                  <a:rPr lang="en-US" altLang="zh-CN" dirty="0"/>
                  <a:t>() </a:t>
                </a:r>
                <a:r>
                  <a:rPr lang="zh-CN" altLang="en-US" dirty="0"/>
                  <a:t>是介于（</a:t>
                </a:r>
                <a:r>
                  <a:rPr lang="en-US" altLang="zh-CN" dirty="0"/>
                  <a:t>0</a:t>
                </a:r>
                <a:r>
                  <a:rPr lang="zh-CN" altLang="en-US" dirty="0"/>
                  <a:t>， </a:t>
                </a:r>
                <a:r>
                  <a:rPr lang="en-US" altLang="zh-CN" dirty="0"/>
                  <a:t>1</a:t>
                </a:r>
                <a:r>
                  <a:rPr lang="zh-CN" altLang="en-US" dirty="0"/>
                  <a:t>）之间的随机数</a:t>
                </a:r>
                <a:r>
                  <a:rPr lang="en-US" altLang="zh-CN" dirty="0"/>
                  <a:t>. </a:t>
                </a:r>
                <a:endParaRPr lang="en-US" altLang="zh-CN" dirty="0" smtClean="0"/>
              </a:p>
              <a:p>
                <a:r>
                  <a:rPr lang="en-US" altLang="zh-CN" dirty="0" smtClean="0"/>
                  <a:t>c1</a:t>
                </a:r>
                <a:r>
                  <a:rPr lang="en-US" altLang="zh-CN" dirty="0"/>
                  <a:t>, c2 </a:t>
                </a:r>
                <a:r>
                  <a:rPr lang="zh-CN" altLang="en-US" dirty="0"/>
                  <a:t>是学习因子</a:t>
                </a:r>
                <a:r>
                  <a:rPr lang="en-US" altLang="zh-CN" dirty="0"/>
                  <a:t>. </a:t>
                </a:r>
                <a:r>
                  <a:rPr lang="zh-CN" altLang="en-US" dirty="0"/>
                  <a:t>通常 </a:t>
                </a:r>
                <a:r>
                  <a:rPr lang="en-US" altLang="zh-CN" dirty="0"/>
                  <a:t>c1 = c2 = 2.</a:t>
                </a:r>
              </a:p>
            </p:txBody>
          </p:sp>
        </mc:Choice>
        <mc:Fallback xmlns="">
          <p:sp>
            <p:nvSpPr>
              <p:cNvPr id="2" name="TextBox 1"/>
              <p:cNvSpPr txBox="1">
                <a:spLocks noRot="1" noChangeAspect="1" noMove="1" noResize="1" noEditPoints="1" noAdjustHandles="1" noChangeArrowheads="1" noChangeShapeType="1" noTextEdit="1"/>
              </p:cNvSpPr>
              <p:nvPr/>
            </p:nvSpPr>
            <p:spPr>
              <a:xfrm>
                <a:off x="251520" y="4272677"/>
                <a:ext cx="8892480" cy="2585323"/>
              </a:xfrm>
              <a:prstGeom prst="rect">
                <a:avLst/>
              </a:prstGeom>
              <a:blipFill rotWithShape="1">
                <a:blip r:embed="rId4"/>
                <a:stretch>
                  <a:fillRect l="-548" t="-1651" r="-3153" b="-306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QoE</a:t>
            </a:r>
            <a:r>
              <a:rPr lang="en-US" altLang="zh-CN" dirty="0" smtClean="0"/>
              <a:t>(</a:t>
            </a:r>
            <a:r>
              <a:rPr lang="en-US" altLang="zh-CN" dirty="0"/>
              <a:t>Quality of  </a:t>
            </a:r>
            <a:r>
              <a:rPr lang="en-US" altLang="zh-CN" dirty="0" smtClean="0"/>
              <a:t>Experience)</a:t>
            </a:r>
            <a:endParaRPr lang="zh-CN" altLang="en-US" dirty="0"/>
          </a:p>
        </p:txBody>
      </p:sp>
      <p:sp>
        <p:nvSpPr>
          <p:cNvPr id="3" name="内容占位符 2"/>
          <p:cNvSpPr>
            <a:spLocks noGrp="1"/>
          </p:cNvSpPr>
          <p:nvPr>
            <p:ph idx="1"/>
          </p:nvPr>
        </p:nvSpPr>
        <p:spPr>
          <a:xfrm>
            <a:off x="1905000" y="990601"/>
            <a:ext cx="6781800" cy="3662536"/>
          </a:xfrm>
        </p:spPr>
        <p:txBody>
          <a:bodyPr/>
          <a:lstStyle/>
          <a:p>
            <a:r>
              <a:rPr lang="zh-CN" altLang="en-US" dirty="0" smtClean="0"/>
              <a:t>国际</a:t>
            </a:r>
            <a:r>
              <a:rPr lang="zh-CN" altLang="en-US" dirty="0"/>
              <a:t>电信</a:t>
            </a:r>
            <a:r>
              <a:rPr lang="zh-CN" altLang="en-US" dirty="0" smtClean="0"/>
              <a:t>联盟对</a:t>
            </a:r>
            <a:r>
              <a:rPr lang="en-US" altLang="zh-CN" dirty="0" err="1" smtClean="0"/>
              <a:t>QoE</a:t>
            </a:r>
            <a:r>
              <a:rPr lang="zh-CN" altLang="en-US" dirty="0" smtClean="0"/>
              <a:t>的定义：</a:t>
            </a:r>
            <a:endParaRPr lang="en-US" altLang="zh-CN" dirty="0" smtClean="0"/>
          </a:p>
          <a:p>
            <a:pPr marL="0" indent="0">
              <a:buNone/>
            </a:pPr>
            <a:r>
              <a:rPr lang="en-US" altLang="zh-CN" dirty="0"/>
              <a:t> </a:t>
            </a:r>
            <a:r>
              <a:rPr lang="en-US" altLang="zh-CN" dirty="0" smtClean="0"/>
              <a:t>           </a:t>
            </a:r>
            <a:r>
              <a:rPr lang="zh-CN" altLang="en-US" dirty="0" smtClean="0"/>
              <a:t>终端用户在一定客观环境中对应用</a:t>
            </a:r>
            <a:endParaRPr lang="en-US" altLang="zh-CN" dirty="0" smtClean="0"/>
          </a:p>
          <a:p>
            <a:pPr marL="0" indent="0">
              <a:buNone/>
            </a:pPr>
            <a:r>
              <a:rPr lang="zh-CN" altLang="en-US" dirty="0" smtClean="0"/>
              <a:t>或者服务整体的主观可接受程度。</a:t>
            </a:r>
            <a:endParaRPr lang="en-US" altLang="zh-CN" smtClean="0"/>
          </a:p>
          <a:p>
            <a:pPr marL="0" indent="0">
              <a:buNone/>
            </a:pPr>
            <a:endParaRPr lang="en-US" altLang="zh-CN" dirty="0" smtClean="0"/>
          </a:p>
          <a:p>
            <a:r>
              <a:rPr lang="en-US" altLang="zh-CN" dirty="0" err="1" smtClean="0"/>
              <a:t>QoE</a:t>
            </a:r>
            <a:r>
              <a:rPr lang="en-US" altLang="zh-CN" dirty="0" smtClean="0"/>
              <a:t> </a:t>
            </a:r>
            <a:r>
              <a:rPr lang="zh-CN" altLang="en-US" dirty="0" smtClean="0"/>
              <a:t>是一种以用户认可程度为标准的服务的评价方法</a:t>
            </a:r>
            <a:endParaRPr lang="zh-CN" altLang="en-US" dirty="0"/>
          </a:p>
        </p:txBody>
      </p:sp>
    </p:spTree>
    <p:extLst>
      <p:ext uri="{BB962C8B-B14F-4D97-AF65-F5344CB8AC3E}">
        <p14:creationId xmlns:p14="http://schemas.microsoft.com/office/powerpoint/2010/main" val="11939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928938" y="285750"/>
            <a:ext cx="3857625" cy="798513"/>
          </a:xfrm>
          <a:prstGeom prst="rect">
            <a:avLst/>
          </a:prstGeom>
          <a:noFill/>
          <a:ln w="9525">
            <a:noFill/>
            <a:miter lim="800000"/>
            <a:headEnd/>
            <a:tailEnd/>
          </a:ln>
        </p:spPr>
        <p:txBody>
          <a:bodyPr anchor="ctr"/>
          <a:lstStyle/>
          <a:p>
            <a:pPr>
              <a:defRPr/>
            </a:pPr>
            <a:r>
              <a:rPr lang="zh-CN" altLang="en-US" sz="3600" b="1" kern="0" dirty="0">
                <a:solidFill>
                  <a:srgbClr val="080808"/>
                </a:solidFill>
                <a:latin typeface="+mj-lt"/>
                <a:ea typeface="+mj-ea"/>
                <a:cs typeface="+mj-cs"/>
              </a:rPr>
              <a:t>预期成果展示</a:t>
            </a:r>
            <a:endParaRPr lang="en-US" altLang="zh-CN" sz="3600" b="1" kern="0" dirty="0">
              <a:solidFill>
                <a:srgbClr val="080808"/>
              </a:solidFill>
              <a:latin typeface="+mj-lt"/>
              <a:ea typeface="+mj-ea"/>
              <a:cs typeface="+mj-cs"/>
            </a:endParaRPr>
          </a:p>
        </p:txBody>
      </p:sp>
      <p:sp>
        <p:nvSpPr>
          <p:cNvPr id="4" name="Rectangle 3"/>
          <p:cNvSpPr txBox="1">
            <a:spLocks noChangeArrowheads="1"/>
          </p:cNvSpPr>
          <p:nvPr/>
        </p:nvSpPr>
        <p:spPr bwMode="auto">
          <a:xfrm>
            <a:off x="0" y="1643063"/>
            <a:ext cx="8561388" cy="4859337"/>
          </a:xfrm>
          <a:prstGeom prst="rect">
            <a:avLst/>
          </a:prstGeom>
          <a:noFill/>
          <a:ln w="9525">
            <a:noFill/>
            <a:miter lim="800000"/>
            <a:headEnd/>
            <a:tailEnd/>
          </a:ln>
        </p:spPr>
        <p:txBody>
          <a:bodyPr/>
          <a:lstStyle/>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lgn="ctr">
              <a:spcBef>
                <a:spcPct val="20000"/>
              </a:spcBef>
              <a:buClr>
                <a:schemeClr val="hlink"/>
              </a:buClr>
              <a:buFont typeface="Wingdings" pitchFamily="2" charset="2"/>
              <a:buNone/>
              <a:defRPr/>
            </a:pPr>
            <a:r>
              <a:rPr lang="en-US" altLang="zh-CN" sz="3600" b="1" kern="0" dirty="0">
                <a:latin typeface="+mn-lt"/>
                <a:ea typeface="+mn-ea"/>
              </a:rPr>
              <a:t>        </a:t>
            </a:r>
            <a:r>
              <a:rPr lang="zh-CN" altLang="en-US" b="1" kern="0" dirty="0" smtClean="0">
                <a:latin typeface="+mn-lt"/>
                <a:ea typeface="+mn-ea"/>
              </a:rPr>
              <a:t>网页浏览用户的</a:t>
            </a:r>
            <a:r>
              <a:rPr lang="en-US" altLang="zh-CN" b="1" kern="0" dirty="0" smtClean="0">
                <a:latin typeface="+mn-lt"/>
                <a:ea typeface="+mn-ea"/>
              </a:rPr>
              <a:t>MOS</a:t>
            </a:r>
            <a:r>
              <a:rPr lang="zh-CN" altLang="en-US" b="1" kern="0" dirty="0" smtClean="0">
                <a:latin typeface="+mn-lt"/>
                <a:ea typeface="+mn-ea"/>
              </a:rPr>
              <a:t>与速率之间</a:t>
            </a:r>
            <a:r>
              <a:rPr lang="zh-CN" altLang="en-US" b="1" kern="0" dirty="0">
                <a:latin typeface="+mn-lt"/>
                <a:ea typeface="+mn-ea"/>
              </a:rPr>
              <a:t>的关系图</a:t>
            </a:r>
            <a:endParaRPr lang="en-US" altLang="zh-CN" b="1" kern="0" dirty="0">
              <a:latin typeface="+mn-lt"/>
              <a:ea typeface="+mn-ea"/>
            </a:endParaRPr>
          </a:p>
        </p:txBody>
      </p:sp>
      <p:sp>
        <p:nvSpPr>
          <p:cNvPr id="19460" name="任意多边形 26"/>
          <p:cNvSpPr>
            <a:spLocks noChangeArrowheads="1"/>
          </p:cNvSpPr>
          <p:nvPr/>
        </p:nvSpPr>
        <p:spPr bwMode="auto">
          <a:xfrm>
            <a:off x="3421063" y="3392488"/>
            <a:ext cx="90487" cy="539750"/>
          </a:xfrm>
          <a:custGeom>
            <a:avLst/>
            <a:gdLst>
              <a:gd name="T0" fmla="*/ 25908 w 89916"/>
              <a:gd name="T1" fmla="*/ 539496 h 539496"/>
              <a:gd name="T2" fmla="*/ 89916 w 89916"/>
              <a:gd name="T3" fmla="*/ 0 h 539496"/>
              <a:gd name="T4" fmla="*/ 0 60000 65536"/>
              <a:gd name="T5" fmla="*/ 0 60000 65536"/>
              <a:gd name="T6" fmla="*/ 0 w 89916"/>
              <a:gd name="T7" fmla="*/ 0 h 539496"/>
              <a:gd name="T8" fmla="*/ 89916 w 89916"/>
              <a:gd name="T9" fmla="*/ 539496 h 539496"/>
            </a:gdLst>
            <a:ahLst/>
            <a:cxnLst>
              <a:cxn ang="T4">
                <a:pos x="T0" y="T1"/>
              </a:cxn>
              <a:cxn ang="T5">
                <a:pos x="T2" y="T3"/>
              </a:cxn>
            </a:cxnLst>
            <a:rect l="T6" t="T7" r="T8" b="T9"/>
            <a:pathLst>
              <a:path w="89916" h="539496">
                <a:moveTo>
                  <a:pt x="25908" y="539496"/>
                </a:moveTo>
                <a:cubicBezTo>
                  <a:pt x="12954" y="339852"/>
                  <a:pt x="0" y="140208"/>
                  <a:pt x="89916" y="0"/>
                </a:cubicBezTo>
              </a:path>
            </a:pathLst>
          </a:custGeom>
          <a:noFill/>
          <a:ln w="9525" algn="ctr">
            <a:noFill/>
            <a:round/>
            <a:headEnd/>
            <a:tailEnd/>
          </a:ln>
        </p:spPr>
        <p:txBody>
          <a:bodyPr/>
          <a:lstStyle/>
          <a:p>
            <a:endParaRPr lang="zh-CN" altLang="en-US"/>
          </a:p>
        </p:txBody>
      </p:sp>
      <p:sp>
        <p:nvSpPr>
          <p:cNvPr id="19461" name="任意多边形 27"/>
          <p:cNvSpPr>
            <a:spLocks noChangeArrowheads="1"/>
          </p:cNvSpPr>
          <p:nvPr/>
        </p:nvSpPr>
        <p:spPr bwMode="auto">
          <a:xfrm>
            <a:off x="3417888" y="2587625"/>
            <a:ext cx="2395537" cy="1335088"/>
          </a:xfrm>
          <a:custGeom>
            <a:avLst/>
            <a:gdLst>
              <a:gd name="T0" fmla="*/ 28956 w 2395728"/>
              <a:gd name="T1" fmla="*/ 1335024 h 1335024"/>
              <a:gd name="T2" fmla="*/ 38100 w 2395728"/>
              <a:gd name="T3" fmla="*/ 1106424 h 1335024"/>
              <a:gd name="T4" fmla="*/ 257556 w 2395728"/>
              <a:gd name="T5" fmla="*/ 658368 h 1335024"/>
              <a:gd name="T6" fmla="*/ 787908 w 2395728"/>
              <a:gd name="T7" fmla="*/ 347472 h 1335024"/>
              <a:gd name="T8" fmla="*/ 1482852 w 2395728"/>
              <a:gd name="T9" fmla="*/ 128016 h 1335024"/>
              <a:gd name="T10" fmla="*/ 2205228 w 2395728"/>
              <a:gd name="T11" fmla="*/ 18288 h 1335024"/>
              <a:gd name="T12" fmla="*/ 2186940 w 2395728"/>
              <a:gd name="T13" fmla="*/ 18288 h 1335024"/>
              <a:gd name="T14" fmla="*/ 2214372 w 2395728"/>
              <a:gd name="T15" fmla="*/ 9144 h 1335024"/>
              <a:gd name="T16" fmla="*/ 2214372 w 2395728"/>
              <a:gd name="T17" fmla="*/ 9144 h 1335024"/>
              <a:gd name="T18" fmla="*/ 2214372 w 2395728"/>
              <a:gd name="T19" fmla="*/ 9144 h 1335024"/>
              <a:gd name="T20" fmla="*/ 2369820 w 2395728"/>
              <a:gd name="T21" fmla="*/ 9144 h 1335024"/>
              <a:gd name="T22" fmla="*/ 2369820 w 2395728"/>
              <a:gd name="T23" fmla="*/ 0 h 1335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95728"/>
              <a:gd name="T37" fmla="*/ 0 h 1335024"/>
              <a:gd name="T38" fmla="*/ 2395728 w 2395728"/>
              <a:gd name="T39" fmla="*/ 1335024 h 1335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95728" h="1335024">
                <a:moveTo>
                  <a:pt x="28956" y="1335024"/>
                </a:moveTo>
                <a:cubicBezTo>
                  <a:pt x="14478" y="1277112"/>
                  <a:pt x="0" y="1219200"/>
                  <a:pt x="38100" y="1106424"/>
                </a:cubicBezTo>
                <a:cubicBezTo>
                  <a:pt x="76200" y="993648"/>
                  <a:pt x="132588" y="784860"/>
                  <a:pt x="257556" y="658368"/>
                </a:cubicBezTo>
                <a:cubicBezTo>
                  <a:pt x="382524" y="531876"/>
                  <a:pt x="583692" y="435864"/>
                  <a:pt x="787908" y="347472"/>
                </a:cubicBezTo>
                <a:cubicBezTo>
                  <a:pt x="992124" y="259080"/>
                  <a:pt x="1246632" y="182880"/>
                  <a:pt x="1482852" y="128016"/>
                </a:cubicBezTo>
                <a:cubicBezTo>
                  <a:pt x="1719072" y="73152"/>
                  <a:pt x="2087880" y="36576"/>
                  <a:pt x="2205228" y="18288"/>
                </a:cubicBezTo>
                <a:cubicBezTo>
                  <a:pt x="2322576" y="0"/>
                  <a:pt x="2185416" y="19812"/>
                  <a:pt x="2186940" y="18288"/>
                </a:cubicBezTo>
                <a:cubicBezTo>
                  <a:pt x="2188464" y="16764"/>
                  <a:pt x="2214372" y="9144"/>
                  <a:pt x="2214372" y="9144"/>
                </a:cubicBezTo>
                <a:cubicBezTo>
                  <a:pt x="2240280" y="9144"/>
                  <a:pt x="2343912" y="10668"/>
                  <a:pt x="2369820" y="9144"/>
                </a:cubicBezTo>
                <a:cubicBezTo>
                  <a:pt x="2395728" y="7620"/>
                  <a:pt x="2382774" y="3810"/>
                  <a:pt x="2369820" y="0"/>
                </a:cubicBezTo>
              </a:path>
            </a:pathLst>
          </a:custGeom>
          <a:noFill/>
          <a:ln w="9525" algn="ctr">
            <a:noFill/>
            <a:round/>
            <a:headEnd/>
            <a:tailEnd/>
          </a:ln>
        </p:spPr>
        <p:txBody>
          <a:bodyPr/>
          <a:lstStyle/>
          <a:p>
            <a:endParaRPr lang="zh-CN" altLang="en-US"/>
          </a:p>
        </p:txBody>
      </p:sp>
      <p:sp>
        <p:nvSpPr>
          <p:cNvPr id="19462" name="任意多边形 28"/>
          <p:cNvSpPr>
            <a:spLocks noChangeArrowheads="1"/>
          </p:cNvSpPr>
          <p:nvPr/>
        </p:nvSpPr>
        <p:spPr bwMode="auto">
          <a:xfrm>
            <a:off x="3438525" y="3008313"/>
            <a:ext cx="1050925" cy="914400"/>
          </a:xfrm>
          <a:custGeom>
            <a:avLst/>
            <a:gdLst>
              <a:gd name="T0" fmla="*/ 0 w 1051560"/>
              <a:gd name="T1" fmla="*/ 914400 h 914400"/>
              <a:gd name="T2" fmla="*/ 18288 w 1051560"/>
              <a:gd name="T3" fmla="*/ 630936 h 914400"/>
              <a:gd name="T4" fmla="*/ 100584 w 1051560"/>
              <a:gd name="T5" fmla="*/ 493776 h 914400"/>
              <a:gd name="T6" fmla="*/ 530352 w 1051560"/>
              <a:gd name="T7" fmla="*/ 182880 h 914400"/>
              <a:gd name="T8" fmla="*/ 1051560 w 1051560"/>
              <a:gd name="T9" fmla="*/ 0 h 914400"/>
              <a:gd name="T10" fmla="*/ 0 60000 65536"/>
              <a:gd name="T11" fmla="*/ 0 60000 65536"/>
              <a:gd name="T12" fmla="*/ 0 60000 65536"/>
              <a:gd name="T13" fmla="*/ 0 60000 65536"/>
              <a:gd name="T14" fmla="*/ 0 60000 65536"/>
              <a:gd name="T15" fmla="*/ 0 w 1051560"/>
              <a:gd name="T16" fmla="*/ 0 h 914400"/>
              <a:gd name="T17" fmla="*/ 1051560 w 1051560"/>
              <a:gd name="T18" fmla="*/ 914400 h 914400"/>
            </a:gdLst>
            <a:ahLst/>
            <a:cxnLst>
              <a:cxn ang="T10">
                <a:pos x="T0" y="T1"/>
              </a:cxn>
              <a:cxn ang="T11">
                <a:pos x="T2" y="T3"/>
              </a:cxn>
              <a:cxn ang="T12">
                <a:pos x="T4" y="T5"/>
              </a:cxn>
              <a:cxn ang="T13">
                <a:pos x="T6" y="T7"/>
              </a:cxn>
              <a:cxn ang="T14">
                <a:pos x="T8" y="T9"/>
              </a:cxn>
            </a:cxnLst>
            <a:rect l="T15" t="T16" r="T17" b="T18"/>
            <a:pathLst>
              <a:path w="1051560" h="914400">
                <a:moveTo>
                  <a:pt x="0" y="914400"/>
                </a:moveTo>
                <a:cubicBezTo>
                  <a:pt x="762" y="807720"/>
                  <a:pt x="1524" y="701040"/>
                  <a:pt x="18288" y="630936"/>
                </a:cubicBezTo>
                <a:cubicBezTo>
                  <a:pt x="35052" y="560832"/>
                  <a:pt x="15240" y="568452"/>
                  <a:pt x="100584" y="493776"/>
                </a:cubicBezTo>
                <a:cubicBezTo>
                  <a:pt x="185928" y="419100"/>
                  <a:pt x="371856" y="265176"/>
                  <a:pt x="530352" y="182880"/>
                </a:cubicBezTo>
                <a:cubicBezTo>
                  <a:pt x="688848" y="100584"/>
                  <a:pt x="856488" y="9144"/>
                  <a:pt x="1051560" y="0"/>
                </a:cubicBezTo>
              </a:path>
            </a:pathLst>
          </a:custGeom>
          <a:noFill/>
          <a:ln w="9525" algn="ctr">
            <a:noFill/>
            <a:round/>
            <a:headEnd/>
            <a:tailEnd/>
          </a:ln>
        </p:spPr>
        <p:txBody>
          <a:bodyPr/>
          <a:lstStyle/>
          <a:p>
            <a:endParaRPr lang="zh-CN" altLang="en-US"/>
          </a:p>
        </p:txBody>
      </p:sp>
      <p:graphicFrame>
        <p:nvGraphicFramePr>
          <p:cNvPr id="19463" name="图表 29"/>
          <p:cNvGraphicFramePr>
            <a:graphicFrameLocks/>
          </p:cNvGraphicFramePr>
          <p:nvPr>
            <p:extLst>
              <p:ext uri="{D42A27DB-BD31-4B8C-83A1-F6EECF244321}">
                <p14:modId xmlns:p14="http://schemas.microsoft.com/office/powerpoint/2010/main" val="3251582972"/>
              </p:ext>
            </p:extLst>
          </p:nvPr>
        </p:nvGraphicFramePr>
        <p:xfrm>
          <a:off x="10332640" y="-671413"/>
          <a:ext cx="3546004" cy="1755676"/>
        </p:xfrm>
        <a:graphic>
          <a:graphicData uri="http://schemas.openxmlformats.org/presentationml/2006/ole">
            <mc:AlternateContent xmlns:mc="http://schemas.openxmlformats.org/markup-compatibility/2006">
              <mc:Choice xmlns:v="urn:schemas-microsoft-com:vml" Requires="v">
                <p:oleObj spid="_x0000_s19809" name="图表" r:id="rId4" imgW="6210287" imgH="3971848" progId="Excel.Sheet.8">
                  <p:embed/>
                </p:oleObj>
              </mc:Choice>
              <mc:Fallback>
                <p:oleObj name="图表" r:id="rId4" imgW="6210287" imgH="3971848" progId="Excel.Sheet.8">
                  <p:embed/>
                  <p:pic>
                    <p:nvPicPr>
                      <p:cNvPr id="0" name="Picture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2640" y="-671413"/>
                        <a:ext cx="3546004" cy="1755676"/>
                      </a:xfrm>
                      <a:prstGeom prst="rect">
                        <a:avLst/>
                      </a:prstGeom>
                      <a:noFill/>
                      <a:extLst/>
                    </p:spPr>
                  </p:pic>
                </p:oleObj>
              </mc:Fallback>
            </mc:AlternateContent>
          </a:graphicData>
        </a:graphic>
      </p:graphicFrame>
      <p:pic>
        <p:nvPicPr>
          <p:cNvPr id="19662" name="Picture 2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1310840"/>
            <a:ext cx="4603031" cy="416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descr="C:\Users\Administrator\Desktop\QQ截图20160715202901.jpg"/>
          <p:cNvPicPr>
            <a:picLocks noChangeAspect="1" noChangeArrowheads="1"/>
          </p:cNvPicPr>
          <p:nvPr/>
        </p:nvPicPr>
        <p:blipFill>
          <a:blip r:embed="rId2"/>
          <a:srcRect/>
          <a:stretch>
            <a:fillRect/>
          </a:stretch>
        </p:blipFill>
        <p:spPr bwMode="auto">
          <a:xfrm>
            <a:off x="857224" y="428604"/>
            <a:ext cx="7072313" cy="3714750"/>
          </a:xfrm>
          <a:prstGeom prst="rect">
            <a:avLst/>
          </a:prstGeom>
          <a:noFill/>
          <a:ln w="9525">
            <a:noFill/>
            <a:miter lim="800000"/>
            <a:headEnd/>
            <a:tailEnd/>
          </a:ln>
        </p:spPr>
      </p:pic>
      <p:sp>
        <p:nvSpPr>
          <p:cNvPr id="4" name="Rectangle 2"/>
          <p:cNvSpPr txBox="1">
            <a:spLocks noChangeArrowheads="1"/>
          </p:cNvSpPr>
          <p:nvPr/>
        </p:nvSpPr>
        <p:spPr bwMode="auto">
          <a:xfrm>
            <a:off x="1285875" y="4714875"/>
            <a:ext cx="7162800" cy="798513"/>
          </a:xfrm>
          <a:prstGeom prst="rect">
            <a:avLst/>
          </a:prstGeom>
          <a:noFill/>
          <a:ln w="9525">
            <a:noFill/>
            <a:miter lim="800000"/>
            <a:headEnd/>
            <a:tailEnd/>
          </a:ln>
        </p:spPr>
        <p:txBody>
          <a:bodyPr anchor="ctr"/>
          <a:lstStyle/>
          <a:p>
            <a:pPr>
              <a:defRPr/>
            </a:pPr>
            <a:r>
              <a:rPr lang="zh-CN" altLang="en-US" sz="3600" b="1" kern="0" dirty="0">
                <a:solidFill>
                  <a:srgbClr val="080808"/>
                </a:solidFill>
                <a:latin typeface="+mj-lt"/>
                <a:ea typeface="+mj-ea"/>
                <a:cs typeface="+mj-cs"/>
              </a:rPr>
              <a:t>视频用户数据速率与</a:t>
            </a:r>
            <a:r>
              <a:rPr lang="en-US" altLang="zh-CN" sz="3600" b="1" kern="0" dirty="0">
                <a:solidFill>
                  <a:srgbClr val="080808"/>
                </a:solidFill>
                <a:latin typeface="+mj-lt"/>
                <a:ea typeface="+mj-ea"/>
                <a:cs typeface="+mj-cs"/>
              </a:rPr>
              <a:t>MOS</a:t>
            </a:r>
            <a:r>
              <a:rPr lang="zh-CN" altLang="en-US" sz="3600" b="1" kern="0" dirty="0">
                <a:solidFill>
                  <a:srgbClr val="080808"/>
                </a:solidFill>
                <a:latin typeface="+mj-lt"/>
                <a:ea typeface="+mj-ea"/>
                <a:cs typeface="+mj-cs"/>
              </a:rPr>
              <a:t>的关系图</a:t>
            </a:r>
            <a:endParaRPr lang="en-US" altLang="zh-CN" sz="3600" b="1" kern="0" dirty="0">
              <a:solidFill>
                <a:srgbClr val="080808"/>
              </a:solidFill>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差异点描述</a:t>
            </a:r>
            <a:endParaRPr lang="zh-CN" altLang="en-US" dirty="0" smtClean="0"/>
          </a:p>
        </p:txBody>
      </p:sp>
      <p:sp>
        <p:nvSpPr>
          <p:cNvPr id="18435" name="内容占位符 2"/>
          <p:cNvSpPr>
            <a:spLocks noGrp="1"/>
          </p:cNvSpPr>
          <p:nvPr>
            <p:ph idx="1"/>
          </p:nvPr>
        </p:nvSpPr>
        <p:spPr>
          <a:xfrm>
            <a:off x="642938" y="857250"/>
            <a:ext cx="8286780" cy="5786438"/>
          </a:xfrm>
        </p:spPr>
        <p:txBody>
          <a:bodyPr/>
          <a:lstStyle/>
          <a:p>
            <a:pPr>
              <a:buFont typeface="Wingdings" pitchFamily="2" charset="2"/>
              <a:buChar char="Ø"/>
            </a:pPr>
            <a:r>
              <a:rPr lang="zh-CN" altLang="en-US" dirty="0" smtClean="0"/>
              <a:t>相对于涉及的异构网络资源分配论文来说，它只是单纯的在进行信道以及功率分配问题，没有考虑到用户自身的体验，而用户的体验质量</a:t>
            </a:r>
            <a:r>
              <a:rPr lang="en-US" altLang="zh-CN" dirty="0" smtClean="0"/>
              <a:t>(</a:t>
            </a:r>
            <a:r>
              <a:rPr lang="en-US" altLang="zh-CN" dirty="0" err="1" smtClean="0"/>
              <a:t>QoE</a:t>
            </a:r>
            <a:r>
              <a:rPr lang="en-US" altLang="zh-CN" dirty="0" smtClean="0"/>
              <a:t>)</a:t>
            </a:r>
            <a:r>
              <a:rPr lang="zh-CN" altLang="en-US" dirty="0" smtClean="0"/>
              <a:t>恰恰是网络业务发展最需要关注的问题。</a:t>
            </a:r>
            <a:endParaRPr lang="en-US" altLang="zh-CN" dirty="0" smtClean="0"/>
          </a:p>
          <a:p>
            <a:pPr>
              <a:buFont typeface="Wingdings" pitchFamily="2" charset="2"/>
              <a:buChar char="Ø"/>
            </a:pPr>
            <a:r>
              <a:rPr lang="zh-CN" altLang="en-US" dirty="0" smtClean="0"/>
              <a:t>本文的用户并不是关联一个基站，而是在相邻范围内可能涉及的多个基站多个信道共同提供给用户使用速率。</a:t>
            </a:r>
            <a:endParaRPr lang="en-US" altLang="zh-CN" dirty="0" smtClean="0"/>
          </a:p>
          <a:p>
            <a:pPr>
              <a:buFont typeface="Wingdings" pitchFamily="2" charset="2"/>
              <a:buChar char="Ø"/>
            </a:pPr>
            <a:r>
              <a:rPr lang="zh-CN" altLang="en-US" dirty="0" smtClean="0"/>
              <a:t>在子信道分配之后，对于信道功率的分配采用的是粒子群算法，所有的粒子可能更快的收敛于最优解，而普通粒子群算法易陷入局部最优且早熟收敛的问题。</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群算法的应用</a:t>
            </a:r>
            <a:endParaRPr lang="zh-CN" altLang="en-US" dirty="0"/>
          </a:p>
        </p:txBody>
      </p:sp>
      <p:sp>
        <p:nvSpPr>
          <p:cNvPr id="3" name="内容占位符 2"/>
          <p:cNvSpPr>
            <a:spLocks noGrp="1"/>
          </p:cNvSpPr>
          <p:nvPr>
            <p:ph idx="1"/>
          </p:nvPr>
        </p:nvSpPr>
        <p:spPr/>
        <p:txBody>
          <a:bodyPr/>
          <a:lstStyle/>
          <a:p>
            <a:r>
              <a:rPr lang="zh-CN" altLang="en-US" dirty="0" smtClean="0"/>
              <a:t>粒子群算法解决实际问题</a:t>
            </a:r>
            <a:endParaRPr lang="en-US" altLang="zh-CN" dirty="0" smtClean="0"/>
          </a:p>
          <a:p>
            <a:endParaRPr lang="en-US" altLang="zh-CN" dirty="0"/>
          </a:p>
          <a:p>
            <a:r>
              <a:rPr lang="zh-CN" altLang="en-US" dirty="0" smtClean="0"/>
              <a:t>按照前面叙述，在信道按照某种策略分配的前提下，在可行解空间初始化功率，以功率为自变量，用户速率为函数值，使用粒子群算法求解。</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en-US" altLang="zh-CN" dirty="0" smtClean="0"/>
              <a:t>-&gt;</a:t>
            </a:r>
            <a:r>
              <a:rPr lang="en-US" altLang="zh-CN" dirty="0" err="1" smtClean="0"/>
              <a:t>QoE</a:t>
            </a:r>
            <a:r>
              <a:rPr lang="zh-CN" altLang="en-US" dirty="0" smtClean="0"/>
              <a:t>直接映射：</a:t>
            </a:r>
            <a:r>
              <a:rPr lang="en-US" altLang="zh-CN" dirty="0"/>
              <a:t> IQX</a:t>
            </a:r>
            <a:r>
              <a:rPr lang="zh-CN" altLang="en-US" dirty="0"/>
              <a:t>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764704"/>
                <a:ext cx="8611864" cy="5688632"/>
              </a:xfrm>
            </p:spPr>
            <p:txBody>
              <a:bodyPr/>
              <a:lstStyle/>
              <a:p>
                <a:r>
                  <a:rPr lang="en-US" altLang="zh-CN" dirty="0" smtClean="0">
                    <a:sym typeface="Wingdings" pitchFamily="2" charset="2"/>
                  </a:rPr>
                  <a:t>IQX</a:t>
                </a:r>
                <a:r>
                  <a:rPr lang="zh-CN" altLang="en-US" dirty="0" smtClean="0">
                    <a:sym typeface="Wingdings" pitchFamily="2" charset="2"/>
                  </a:rPr>
                  <a:t>假设：将</a:t>
                </a:r>
                <a:r>
                  <a:rPr lang="en-US" altLang="zh-CN" dirty="0" err="1" smtClean="0">
                    <a:sym typeface="Wingdings" pitchFamily="2" charset="2"/>
                  </a:rPr>
                  <a:t>QoE</a:t>
                </a:r>
                <a:r>
                  <a:rPr lang="zh-CN" altLang="en-US" dirty="0" smtClean="0">
                    <a:sym typeface="Wingdings" pitchFamily="2" charset="2"/>
                  </a:rPr>
                  <a:t>描述成一个</a:t>
                </a:r>
                <a:r>
                  <a:rPr lang="en-US" altLang="zh-CN" dirty="0" err="1" smtClean="0">
                    <a:sym typeface="Wingdings" pitchFamily="2" charset="2"/>
                  </a:rPr>
                  <a:t>QoS</a:t>
                </a:r>
                <a:r>
                  <a:rPr lang="zh-CN" altLang="en-US" dirty="0" smtClean="0">
                    <a:sym typeface="Wingdings" pitchFamily="2" charset="2"/>
                  </a:rPr>
                  <a:t>的函数</a:t>
                </a:r>
                <a:endParaRPr lang="en-US" altLang="zh-CN" dirty="0" smtClean="0">
                  <a:sym typeface="Wingdings" pitchFamily="2" charset="2"/>
                </a:endParaRPr>
              </a:p>
              <a:p>
                <a:endParaRPr lang="en-US" altLang="zh-CN" dirty="0" smtClean="0">
                  <a:sym typeface="Wingdings" pitchFamily="2" charset="2"/>
                </a:endParaRPr>
              </a:p>
              <a:p>
                <a:r>
                  <a:rPr lang="zh-CN" altLang="en-US" dirty="0" smtClean="0">
                    <a:sym typeface="Wingdings" pitchFamily="2" charset="2"/>
                  </a:rPr>
                  <a:t>前提：用户对当前</a:t>
                </a:r>
                <a:r>
                  <a:rPr lang="en-US" altLang="zh-CN" dirty="0" err="1" smtClean="0">
                    <a:sym typeface="Wingdings" pitchFamily="2" charset="2"/>
                  </a:rPr>
                  <a:t>QoS</a:t>
                </a:r>
                <a:r>
                  <a:rPr lang="zh-CN" altLang="en-US" dirty="0" smtClean="0">
                    <a:sym typeface="Wingdings" pitchFamily="2" charset="2"/>
                  </a:rPr>
                  <a:t>的敏感程度与当前</a:t>
                </a:r>
                <a:r>
                  <a:rPr lang="en-US" altLang="zh-CN" dirty="0" err="1" smtClean="0">
                    <a:sym typeface="Wingdings" pitchFamily="2" charset="2"/>
                  </a:rPr>
                  <a:t>QoE</a:t>
                </a:r>
                <a:r>
                  <a:rPr lang="zh-CN" altLang="en-US" dirty="0" smtClean="0">
                    <a:sym typeface="Wingdings" pitchFamily="2" charset="2"/>
                  </a:rPr>
                  <a:t>有关，是对一定物理刺激的改变量</a:t>
                </a:r>
                <a:endParaRPr lang="en-US" altLang="zh-CN" dirty="0" smtClean="0">
                  <a:sym typeface="Wingdings" pitchFamily="2" charset="2"/>
                </a:endParaRPr>
              </a:p>
              <a:p>
                <a:endParaRPr lang="en-US" altLang="zh-CN" dirty="0" smtClean="0">
                  <a:sym typeface="Wingdings" pitchFamily="2" charset="2"/>
                </a:endParaRPr>
              </a:p>
              <a:p>
                <a14:m>
                  <m:oMath xmlns:m="http://schemas.openxmlformats.org/officeDocument/2006/math">
                    <m:f>
                      <m:fPr>
                        <m:ctrlPr>
                          <a:rPr lang="en-US" altLang="zh-CN" i="1" smtClean="0">
                            <a:latin typeface="Cambria Math"/>
                            <a:sym typeface="Wingdings" pitchFamily="2" charset="2"/>
                          </a:rPr>
                        </m:ctrlPr>
                      </m:fPr>
                      <m:num>
                        <m:r>
                          <a:rPr lang="en-US" altLang="zh-CN" i="1" smtClean="0">
                            <a:latin typeface="Cambria Math"/>
                            <a:sym typeface="Wingdings" pitchFamily="2" charset="2"/>
                          </a:rPr>
                          <m:t>ⅆ</m:t>
                        </m:r>
                        <m:r>
                          <m:rPr>
                            <m:sty m:val="p"/>
                          </m:rPr>
                          <a:rPr lang="en-US" altLang="zh-CN" i="1">
                            <a:latin typeface="Cambria Math"/>
                            <a:sym typeface="Wingdings" pitchFamily="2" charset="2"/>
                          </a:rPr>
                          <m:t>QoE</m:t>
                        </m:r>
                      </m:num>
                      <m:den>
                        <m:r>
                          <m:rPr>
                            <m:sty m:val="p"/>
                          </m:rPr>
                          <a:rPr lang="en-US" altLang="zh-CN" i="1">
                            <a:latin typeface="Cambria Math"/>
                            <a:sym typeface="Wingdings" pitchFamily="2" charset="2"/>
                          </a:rPr>
                          <m:t>dQoS</m:t>
                        </m:r>
                      </m:den>
                    </m:f>
                  </m:oMath>
                </a14:m>
                <a:r>
                  <a:rPr lang="en-US" altLang="zh-CN" dirty="0" smtClean="0">
                    <a:sym typeface="Wingdings" pitchFamily="2" charset="2"/>
                  </a:rPr>
                  <a:t> = -</a:t>
                </a:r>
                <a14:m>
                  <m:oMath xmlns:m="http://schemas.openxmlformats.org/officeDocument/2006/math">
                    <m:r>
                      <a:rPr lang="zh-CN" altLang="en-US" i="1" smtClean="0">
                        <a:latin typeface="Cambria Math"/>
                        <a:sym typeface="Wingdings" pitchFamily="2" charset="2"/>
                      </a:rPr>
                      <m:t>𝜷</m:t>
                    </m:r>
                    <m:r>
                      <a:rPr lang="en-US" altLang="zh-CN" b="1" i="1" smtClean="0">
                        <a:latin typeface="Cambria Math"/>
                        <a:sym typeface="Wingdings" pitchFamily="2" charset="2"/>
                      </a:rPr>
                      <m:t>(</m:t>
                    </m:r>
                    <m:r>
                      <a:rPr lang="en-US" altLang="zh-CN" b="1" i="1" smtClean="0">
                        <a:latin typeface="Cambria Math"/>
                        <a:sym typeface="Wingdings" pitchFamily="2" charset="2"/>
                      </a:rPr>
                      <m:t>𝑸𝒐𝑬</m:t>
                    </m:r>
                    <m:r>
                      <a:rPr lang="en-US" altLang="zh-CN" b="1" i="1" smtClean="0">
                        <a:latin typeface="Cambria Math"/>
                        <a:sym typeface="Wingdings" pitchFamily="2" charset="2"/>
                      </a:rPr>
                      <m:t> − </m:t>
                    </m:r>
                    <m:r>
                      <a:rPr lang="zh-CN" altLang="en-US" b="1" i="1" smtClean="0">
                        <a:latin typeface="Cambria Math"/>
                        <a:sym typeface="Wingdings" pitchFamily="2" charset="2"/>
                      </a:rPr>
                      <m:t>𝜸</m:t>
                    </m:r>
                    <m:r>
                      <a:rPr lang="en-US" altLang="zh-CN" b="1" i="1" smtClean="0">
                        <a:latin typeface="Cambria Math"/>
                        <a:sym typeface="Wingdings" pitchFamily="2" charset="2"/>
                      </a:rPr>
                      <m:t>)</m:t>
                    </m:r>
                  </m:oMath>
                </a14:m>
                <a:r>
                  <a:rPr lang="zh-CN" altLang="en-US" dirty="0" smtClean="0">
                    <a:sym typeface="Wingdings" pitchFamily="2" charset="2"/>
                  </a:rPr>
                  <a:t>（此式子可用微分方程求解，得到一个底数为</a:t>
                </a:r>
                <a:r>
                  <a:rPr lang="en-US" altLang="zh-CN" dirty="0" smtClean="0">
                    <a:sym typeface="Wingdings" pitchFamily="2" charset="2"/>
                  </a:rPr>
                  <a:t>e</a:t>
                </a:r>
                <a:r>
                  <a:rPr lang="zh-CN" altLang="en-US" dirty="0" smtClean="0">
                    <a:sym typeface="Wingdings" pitchFamily="2" charset="2"/>
                  </a:rPr>
                  <a:t>的指数方程）</a:t>
                </a:r>
                <a:r>
                  <a:rPr lang="en-US" altLang="zh-CN" dirty="0" smtClean="0">
                    <a:sym typeface="Wingdings" pitchFamily="2" charset="2"/>
                  </a:rPr>
                  <a:t>,</a:t>
                </a:r>
                <a:r>
                  <a:rPr lang="zh-CN" altLang="en-US" dirty="0" smtClean="0">
                    <a:sym typeface="Wingdings" pitchFamily="2" charset="2"/>
                  </a:rPr>
                  <a:t>所以</a:t>
                </a:r>
                <a:r>
                  <a:rPr lang="en-US" altLang="zh-CN" dirty="0" err="1" smtClean="0">
                    <a:sym typeface="Wingdings" pitchFamily="2" charset="2"/>
                  </a:rPr>
                  <a:t>QoE</a:t>
                </a:r>
                <a:r>
                  <a:rPr lang="zh-CN" altLang="en-US" dirty="0" smtClean="0">
                    <a:sym typeface="Wingdings" pitchFamily="2" charset="2"/>
                  </a:rPr>
                  <a:t>和</a:t>
                </a:r>
                <a:r>
                  <a:rPr lang="en-US" altLang="zh-CN" dirty="0" err="1" smtClean="0">
                    <a:sym typeface="Wingdings" pitchFamily="2" charset="2"/>
                  </a:rPr>
                  <a:t>QoS</a:t>
                </a:r>
                <a:r>
                  <a:rPr lang="zh-CN" altLang="en-US" dirty="0" smtClean="0">
                    <a:sym typeface="Wingdings" pitchFamily="2" charset="2"/>
                  </a:rPr>
                  <a:t>之间可以理解为存在一种对数关系</a:t>
                </a:r>
                <a:endParaRPr lang="en-US" altLang="zh-CN" dirty="0" smtClean="0">
                  <a:sym typeface="Wingdings" pitchFamily="2" charset="2"/>
                </a:endParaRPr>
              </a:p>
              <a:p>
                <a:endParaRPr lang="en-US" altLang="zh-CN" dirty="0" smtClean="0">
                  <a:sym typeface="Wingdings" pitchFamily="2" charset="2"/>
                </a:endParaRPr>
              </a:p>
              <a:p>
                <a:r>
                  <a:rPr lang="en-US" altLang="zh-CN" dirty="0" err="1" smtClean="0">
                    <a:sym typeface="Wingdings" pitchFamily="2" charset="2"/>
                  </a:rPr>
                  <a:t>QoE</a:t>
                </a:r>
                <a:r>
                  <a:rPr lang="zh-CN" altLang="en-US" dirty="0" smtClean="0">
                    <a:sym typeface="Wingdings" pitchFamily="2" charset="2"/>
                  </a:rPr>
                  <a:t>和</a:t>
                </a:r>
                <a:r>
                  <a:rPr lang="en-US" altLang="zh-CN" dirty="0" err="1" smtClean="0">
                    <a:sym typeface="Wingdings" pitchFamily="2" charset="2"/>
                  </a:rPr>
                  <a:t>QoS</a:t>
                </a:r>
                <a:r>
                  <a:rPr lang="zh-CN" altLang="en-US" dirty="0" smtClean="0">
                    <a:sym typeface="Wingdings" pitchFamily="2" charset="2"/>
                  </a:rPr>
                  <a:t>之间具体对数函数关系式，现有文献并没有给出。</a:t>
                </a:r>
                <a:endParaRPr lang="en-US" altLang="zh-CN" dirty="0" smtClean="0">
                  <a:sym typeface="Wingdings" pitchFamily="2"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764704"/>
                <a:ext cx="8611864" cy="5688632"/>
              </a:xfrm>
              <a:blipFill rotWithShape="1">
                <a:blip r:embed="rId2"/>
                <a:stretch>
                  <a:fillRect l="-1275" t="-1392" r="-708" b="-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2881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、使用</a:t>
            </a:r>
            <a:r>
              <a:rPr lang="en-US" altLang="zh-CN" dirty="0" err="1" smtClean="0"/>
              <a:t>QoS</a:t>
            </a:r>
            <a:r>
              <a:rPr lang="en-US" altLang="zh-CN" dirty="0" smtClean="0"/>
              <a:t>-&gt;</a:t>
            </a:r>
            <a:r>
              <a:rPr lang="en-US" altLang="zh-CN" dirty="0" err="1" smtClean="0"/>
              <a:t>QoE</a:t>
            </a:r>
            <a:r>
              <a:rPr lang="zh-CN" altLang="en-US" dirty="0" smtClean="0"/>
              <a:t>映射做一个实验</a:t>
            </a:r>
            <a:endParaRPr lang="en-US" altLang="zh-CN" dirty="0" smtClean="0"/>
          </a:p>
          <a:p>
            <a:pPr marL="0" indent="0">
              <a:buNone/>
            </a:pPr>
            <a:r>
              <a:rPr lang="en-US" altLang="zh-CN" dirty="0"/>
              <a:t> </a:t>
            </a:r>
            <a:r>
              <a:rPr lang="en-US" altLang="zh-CN" dirty="0" smtClean="0"/>
              <a:t>          </a:t>
            </a:r>
            <a:r>
              <a:rPr lang="zh-CN" altLang="en-US" dirty="0" smtClean="0"/>
              <a:t>对比直接使用</a:t>
            </a:r>
            <a:r>
              <a:rPr lang="en-US" altLang="zh-CN" dirty="0" err="1" smtClean="0"/>
              <a:t>QoE</a:t>
            </a:r>
            <a:r>
              <a:rPr lang="en-US" altLang="zh-CN" dirty="0" smtClean="0"/>
              <a:t> </a:t>
            </a:r>
          </a:p>
          <a:p>
            <a:pPr marL="0" indent="0">
              <a:buNone/>
            </a:pPr>
            <a:endParaRPr lang="en-US" altLang="zh-CN" dirty="0"/>
          </a:p>
          <a:p>
            <a:r>
              <a:rPr lang="zh-CN" altLang="en-US" dirty="0"/>
              <a:t>下一步</a:t>
            </a:r>
            <a:r>
              <a:rPr lang="zh-CN" altLang="en-US" dirty="0" smtClean="0"/>
              <a:t>工作：</a:t>
            </a:r>
            <a:endParaRPr lang="en-US" altLang="zh-CN" dirty="0" smtClean="0"/>
          </a:p>
          <a:p>
            <a:pPr marL="0" indent="0">
              <a:buNone/>
            </a:pPr>
            <a:r>
              <a:rPr lang="en-US" altLang="zh-CN" dirty="0"/>
              <a:t> </a:t>
            </a:r>
            <a:r>
              <a:rPr lang="en-US" altLang="zh-CN" dirty="0" smtClean="0"/>
              <a:t>     1</a:t>
            </a:r>
            <a:r>
              <a:rPr lang="zh-CN" altLang="en-US" dirty="0" smtClean="0"/>
              <a:t>、仔细梳理自己的数学模型</a:t>
            </a:r>
            <a:r>
              <a:rPr lang="en-US" altLang="zh-CN" dirty="0" smtClean="0"/>
              <a:t>  </a:t>
            </a:r>
          </a:p>
          <a:p>
            <a:pPr marL="0" indent="0">
              <a:buNone/>
            </a:pPr>
            <a:r>
              <a:rPr lang="en-US" altLang="zh-CN" dirty="0" smtClean="0"/>
              <a:t>      2</a:t>
            </a:r>
            <a:r>
              <a:rPr lang="zh-CN" altLang="en-US" dirty="0" smtClean="0"/>
              <a:t>、将信道与功率的分配的具体实现方案做出来</a:t>
            </a:r>
            <a:endParaRPr lang="en-US" altLang="zh-CN" dirty="0" smtClean="0"/>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2907575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凸优化</a:t>
            </a:r>
            <a:endParaRPr lang="zh-CN" altLang="en-US" dirty="0"/>
          </a:p>
        </p:txBody>
      </p:sp>
      <p:sp>
        <p:nvSpPr>
          <p:cNvPr id="3" name="内容占位符 2"/>
          <p:cNvSpPr>
            <a:spLocks noGrp="1"/>
          </p:cNvSpPr>
          <p:nvPr>
            <p:ph idx="1"/>
          </p:nvPr>
        </p:nvSpPr>
        <p:spPr>
          <a:xfrm>
            <a:off x="1643042" y="1000108"/>
            <a:ext cx="6781800" cy="5135563"/>
          </a:xfrm>
        </p:spPr>
        <p:txBody>
          <a:bodyPr/>
          <a:lstStyle/>
          <a:p>
            <a:r>
              <a:rPr lang="zh-CN" altLang="en-US" sz="1800" dirty="0" smtClean="0"/>
              <a:t>如果讲某个问题表述为凸优化问题，实际上已经解决了这个问题。（</a:t>
            </a:r>
            <a:r>
              <a:rPr lang="en-US" altLang="zh-CN" sz="1800" dirty="0" smtClean="0"/>
              <a:t>《</a:t>
            </a:r>
            <a:r>
              <a:rPr lang="zh-CN" altLang="en-US" sz="1800" dirty="0" smtClean="0"/>
              <a:t>凸优化</a:t>
            </a:r>
            <a:r>
              <a:rPr lang="en-US" altLang="zh-CN" sz="1800" dirty="0" smtClean="0"/>
              <a:t>》</a:t>
            </a:r>
            <a:r>
              <a:rPr lang="zh-CN" altLang="en-US" sz="1800" dirty="0" smtClean="0"/>
              <a:t>王书宁，斯坦福大学凸优化视频课程）</a:t>
            </a:r>
            <a:endParaRPr lang="en-US" altLang="zh-CN" sz="1800" dirty="0" smtClean="0"/>
          </a:p>
          <a:p>
            <a:endParaRPr lang="en-US" altLang="zh-CN" sz="1800" dirty="0" smtClean="0"/>
          </a:p>
          <a:p>
            <a:r>
              <a:rPr lang="zh-CN" altLang="en-US" sz="1800" dirty="0" smtClean="0"/>
              <a:t>凸优化方法是无线网络资源分配求最优解的核心方法。论文的一般模式：非凸优化问题转化为凸优化问题求解（比如，非凸约束用凸约束代替）</a:t>
            </a:r>
            <a:endParaRPr lang="en-US" altLang="zh-CN" sz="1800" dirty="0" smtClean="0"/>
          </a:p>
          <a:p>
            <a:endParaRPr lang="en-US" altLang="zh-CN" sz="1800" dirty="0" smtClean="0"/>
          </a:p>
          <a:p>
            <a:r>
              <a:rPr lang="zh-CN" altLang="en-US" sz="1800" dirty="0" smtClean="0"/>
              <a:t>判定一个问题是否为凸优化问题：</a:t>
            </a:r>
            <a:endParaRPr lang="en-US" altLang="zh-CN" sz="1800" dirty="0" smtClean="0"/>
          </a:p>
          <a:p>
            <a:pPr>
              <a:buNone/>
            </a:pPr>
            <a:r>
              <a:rPr lang="en-US" altLang="zh-CN" sz="1800" dirty="0" smtClean="0"/>
              <a:t>      1</a:t>
            </a:r>
            <a:r>
              <a:rPr lang="zh-CN" altLang="en-US" sz="1800" dirty="0" smtClean="0"/>
              <a:t>、目标函数是凸函数</a:t>
            </a:r>
            <a:endParaRPr lang="en-US" altLang="zh-CN" sz="1800" dirty="0" smtClean="0"/>
          </a:p>
          <a:p>
            <a:pPr>
              <a:buNone/>
            </a:pPr>
            <a:r>
              <a:rPr lang="en-US" altLang="zh-CN" sz="1800" dirty="0" smtClean="0"/>
              <a:t>      2</a:t>
            </a:r>
            <a:r>
              <a:rPr lang="zh-CN" altLang="en-US" sz="1800" dirty="0" smtClean="0"/>
              <a:t>、不等式约束必须是凸的</a:t>
            </a:r>
            <a:endParaRPr lang="en-US" altLang="zh-CN" sz="1800" dirty="0" smtClean="0"/>
          </a:p>
          <a:p>
            <a:pPr>
              <a:buNone/>
            </a:pPr>
            <a:r>
              <a:rPr lang="en-US" altLang="zh-CN" sz="1800" dirty="0" smtClean="0"/>
              <a:t>      3</a:t>
            </a:r>
            <a:r>
              <a:rPr lang="zh-CN" altLang="en-US" sz="1800" dirty="0" smtClean="0"/>
              <a:t>、等式约束函数必须是仿射的</a:t>
            </a:r>
            <a:endParaRPr lang="en-US" altLang="zh-CN" sz="1800" dirty="0" smtClean="0"/>
          </a:p>
          <a:p>
            <a:endParaRPr lang="en-US" altLang="zh-CN" sz="1800" dirty="0" smtClean="0"/>
          </a:p>
          <a:p>
            <a:r>
              <a:rPr lang="zh-CN" altLang="en-US" sz="1800" dirty="0" smtClean="0"/>
              <a:t>论文中常用的方法：梯度下降法，对偶方法、内点法等</a:t>
            </a:r>
            <a:endParaRPr lang="en-US" altLang="zh-CN" sz="1800" dirty="0" smtClean="0"/>
          </a:p>
          <a:p>
            <a:pPr marL="0" indent="0">
              <a:buNone/>
            </a:pPr>
            <a:endParaRPr lang="en-US" altLang="zh-CN" sz="1800" dirty="0"/>
          </a:p>
          <a:p>
            <a:r>
              <a:rPr lang="zh-CN" altLang="en-US" sz="1800" dirty="0" smtClean="0"/>
              <a:t>论文中使用的凸优化将不等式约束条件由非凸转凸</a:t>
            </a:r>
            <a:endParaRPr lang="zh-CN" alt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论文\开题报告\图片改.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5507404"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7824" y="692696"/>
            <a:ext cx="1672253" cy="369332"/>
          </a:xfrm>
          <a:prstGeom prst="rect">
            <a:avLst/>
          </a:prstGeom>
          <a:noFill/>
        </p:spPr>
        <p:txBody>
          <a:bodyPr wrap="none" rtlCol="0">
            <a:spAutoFit/>
          </a:bodyPr>
          <a:lstStyle/>
          <a:p>
            <a:r>
              <a:rPr lang="en-US" altLang="zh-CN" dirty="0" smtClean="0"/>
              <a:t>2017.3.17</a:t>
            </a:r>
            <a:r>
              <a:rPr lang="zh-CN" altLang="en-US" dirty="0" smtClean="0"/>
              <a:t>例会</a:t>
            </a:r>
            <a:endParaRPr lang="zh-CN" altLang="en-US" dirty="0"/>
          </a:p>
        </p:txBody>
      </p:sp>
    </p:spTree>
    <p:extLst>
      <p:ext uri="{BB962C8B-B14F-4D97-AF65-F5344CB8AC3E}">
        <p14:creationId xmlns:p14="http://schemas.microsoft.com/office/powerpoint/2010/main" val="3069914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29600" cy="4525963"/>
          </a:xfrm>
        </p:spPr>
        <p:txBody>
          <a:bodyPr/>
          <a:lstStyle/>
          <a:p>
            <a:pPr marL="0" indent="0">
              <a:buNone/>
            </a:pPr>
            <a:endParaRPr lang="en-US" altLang="zh-CN" dirty="0" smtClean="0"/>
          </a:p>
          <a:p>
            <a:pPr marL="0" indent="0">
              <a:buNone/>
            </a:pPr>
            <a:r>
              <a:rPr lang="en-US" altLang="zh-CN" dirty="0" smtClean="0"/>
              <a:t>1</a:t>
            </a:r>
            <a:r>
              <a:rPr lang="zh-CN" altLang="en-US" dirty="0" smtClean="0"/>
              <a:t>、首先，分</a:t>
            </a:r>
            <a:r>
              <a:rPr lang="zh-CN" altLang="en-US" dirty="0"/>
              <a:t>配子信道给用户满足其最低速率</a:t>
            </a:r>
            <a:r>
              <a:rPr lang="zh-CN" altLang="en-US" dirty="0" smtClean="0"/>
              <a:t>要求。</a:t>
            </a:r>
            <a:endParaRPr lang="en-US" altLang="zh-CN" dirty="0" smtClean="0"/>
          </a:p>
          <a:p>
            <a:pPr marL="0" indent="0">
              <a:buNone/>
            </a:pPr>
            <a:endParaRPr lang="en-US" altLang="zh-CN" dirty="0"/>
          </a:p>
          <a:p>
            <a:pPr marL="0" indent="0">
              <a:buNone/>
            </a:pPr>
            <a:r>
              <a:rPr lang="en-US" altLang="zh-CN" dirty="0"/>
              <a:t>2</a:t>
            </a:r>
            <a:r>
              <a:rPr lang="zh-CN" altLang="en-US" dirty="0"/>
              <a:t>、从剩余子信道集合中，将子信道分</a:t>
            </a:r>
            <a:r>
              <a:rPr lang="zh-CN" altLang="en-US" dirty="0" smtClean="0"/>
              <a:t>配给 在这些信道上 信噪比</a:t>
            </a:r>
            <a:r>
              <a:rPr lang="zh-CN" altLang="en-US" dirty="0"/>
              <a:t>（</a:t>
            </a:r>
            <a:r>
              <a:rPr lang="en-US" altLang="zh-CN" dirty="0"/>
              <a:t>SINR</a:t>
            </a:r>
            <a:r>
              <a:rPr lang="zh-CN" altLang="en-US" dirty="0"/>
              <a:t>）最高的用户。</a:t>
            </a:r>
            <a:endParaRPr lang="en-US" altLang="zh-CN" dirty="0"/>
          </a:p>
          <a:p>
            <a:endParaRPr lang="zh-CN" altLang="en-US" dirty="0"/>
          </a:p>
        </p:txBody>
      </p:sp>
    </p:spTree>
    <p:extLst>
      <p:ext uri="{BB962C8B-B14F-4D97-AF65-F5344CB8AC3E}">
        <p14:creationId xmlns:p14="http://schemas.microsoft.com/office/powerpoint/2010/main" val="4188427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16632"/>
            <a:ext cx="7772400" cy="720080"/>
          </a:xfrm>
        </p:spPr>
        <p:txBody>
          <a:bodyPr>
            <a:normAutofit fontScale="90000"/>
          </a:bodyPr>
          <a:lstStyle/>
          <a:p>
            <a:r>
              <a:rPr lang="zh-CN" altLang="en-US" dirty="0" smtClean="0"/>
              <a:t>信道分配</a:t>
            </a:r>
            <a:endParaRPr lang="zh-CN" altLang="en-US" dirty="0"/>
          </a:p>
        </p:txBody>
      </p:sp>
      <p:sp>
        <p:nvSpPr>
          <p:cNvPr id="4" name="椭圆 3"/>
          <p:cNvSpPr/>
          <p:nvPr/>
        </p:nvSpPr>
        <p:spPr>
          <a:xfrm>
            <a:off x="714636" y="908720"/>
            <a:ext cx="2386136" cy="6480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p:nvPr/>
        </p:nvCxnSpPr>
        <p:spPr>
          <a:xfrm>
            <a:off x="1907704" y="155679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503548" y="1993945"/>
                <a:ext cx="2808312"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所有用户初始速率设置为</a:t>
                </a:r>
                <a:r>
                  <a:rPr lang="en-US" altLang="zh-CN" dirty="0" err="1" smtClean="0">
                    <a:solidFill>
                      <a:schemeClr val="tx1"/>
                    </a:solidFill>
                  </a:rPr>
                  <a:t>R</a:t>
                </a:r>
                <a:r>
                  <a:rPr lang="en-US" altLang="zh-CN" baseline="-25000" dirty="0" err="1" smtClean="0">
                    <a:solidFill>
                      <a:schemeClr val="tx1"/>
                    </a:solidFill>
                  </a:rPr>
                  <a:t>k</a:t>
                </a:r>
                <a:r>
                  <a:rPr lang="en-US" altLang="zh-CN" baseline="-25000" dirty="0">
                    <a:solidFill>
                      <a:schemeClr val="tx1"/>
                    </a:solidFill>
                    <a:latin typeface="+mj-lt"/>
                  </a:rPr>
                  <a:t> </a:t>
                </a:r>
                <a14:m>
                  <m:oMath xmlns:m="http://schemas.openxmlformats.org/officeDocument/2006/math">
                    <m:r>
                      <a:rPr lang="en-US" altLang="zh-CN" i="1" dirty="0">
                        <a:solidFill>
                          <a:schemeClr val="tx1"/>
                        </a:solidFill>
                        <a:latin typeface="Cambria Math"/>
                      </a:rPr>
                      <m:t>=</m:t>
                    </m:r>
                  </m:oMath>
                </a14:m>
                <a:r>
                  <a:rPr lang="en-US" altLang="zh-CN" dirty="0" smtClean="0">
                    <a:solidFill>
                      <a:schemeClr val="tx1"/>
                    </a:solidFill>
                  </a:rPr>
                  <a:t>0</a:t>
                </a:r>
                <a:endParaRPr lang="zh-CN" altLang="en-US" baseline="-250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503548" y="1993945"/>
                <a:ext cx="2808312" cy="648072"/>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8" name="直接箭头连接符 7"/>
          <p:cNvCxnSpPr/>
          <p:nvPr/>
        </p:nvCxnSpPr>
        <p:spPr>
          <a:xfrm>
            <a:off x="1899522" y="2642017"/>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551712" y="2285507"/>
            <a:ext cx="2592288" cy="20882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例如：</a:t>
            </a:r>
            <a:endParaRPr lang="en-US" altLang="zh-CN" dirty="0" smtClean="0">
              <a:solidFill>
                <a:schemeClr val="tx1"/>
              </a:solidFill>
            </a:endParaRPr>
          </a:p>
          <a:p>
            <a:pPr algn="ctr"/>
            <a:r>
              <a:rPr lang="zh-CN" altLang="en-US" dirty="0" smtClean="0">
                <a:solidFill>
                  <a:schemeClr val="tx1"/>
                </a:solidFill>
              </a:rPr>
              <a:t>总带宽：</a:t>
            </a:r>
            <a:r>
              <a:rPr lang="en-US" altLang="zh-CN" dirty="0" smtClean="0">
                <a:solidFill>
                  <a:schemeClr val="tx1"/>
                </a:solidFill>
              </a:rPr>
              <a:t>B=4.5MHz</a:t>
            </a:r>
          </a:p>
          <a:p>
            <a:pPr algn="ctr"/>
            <a:r>
              <a:rPr lang="zh-CN" altLang="en-US" dirty="0">
                <a:solidFill>
                  <a:schemeClr val="tx1"/>
                </a:solidFill>
              </a:rPr>
              <a:t>信道</a:t>
            </a:r>
            <a:r>
              <a:rPr lang="zh-CN" altLang="en-US" dirty="0" smtClean="0">
                <a:solidFill>
                  <a:schemeClr val="tx1"/>
                </a:solidFill>
              </a:rPr>
              <a:t>数量：</a:t>
            </a:r>
            <a:r>
              <a:rPr lang="en-US" altLang="zh-CN" dirty="0" smtClean="0">
                <a:solidFill>
                  <a:schemeClr val="tx1"/>
                </a:solidFill>
              </a:rPr>
              <a:t>S=8</a:t>
            </a:r>
            <a:r>
              <a:rPr lang="zh-CN" altLang="en-US" dirty="0" smtClean="0">
                <a:solidFill>
                  <a:schemeClr val="tx1"/>
                </a:solidFill>
              </a:rPr>
              <a:t>个</a:t>
            </a:r>
            <a:endParaRPr lang="en-US" altLang="zh-CN" dirty="0" smtClean="0">
              <a:solidFill>
                <a:schemeClr val="tx1"/>
              </a:solidFill>
            </a:endParaRPr>
          </a:p>
          <a:p>
            <a:pPr algn="ctr"/>
            <a:r>
              <a:rPr lang="zh-CN" altLang="en-US" dirty="0" smtClean="0">
                <a:solidFill>
                  <a:schemeClr val="tx1"/>
                </a:solidFill>
              </a:rPr>
              <a:t>用户数量：</a:t>
            </a:r>
            <a:r>
              <a:rPr lang="en-US" altLang="zh-CN" smtClean="0">
                <a:solidFill>
                  <a:schemeClr val="tx1"/>
                </a:solidFill>
              </a:rPr>
              <a:t>k=4</a:t>
            </a:r>
            <a:r>
              <a:rPr lang="zh-CN" altLang="en-US" smtClean="0">
                <a:solidFill>
                  <a:schemeClr val="tx1"/>
                </a:solidFill>
              </a:rPr>
              <a:t>个</a:t>
            </a:r>
            <a:endParaRPr lang="zh-CN" altLang="en-US" dirty="0">
              <a:solidFill>
                <a:schemeClr val="tx1"/>
              </a:solidFill>
            </a:endParaRPr>
          </a:p>
        </p:txBody>
      </p:sp>
      <p:sp>
        <p:nvSpPr>
          <p:cNvPr id="12" name="流程图: 决策 11"/>
          <p:cNvSpPr/>
          <p:nvPr/>
        </p:nvSpPr>
        <p:spPr>
          <a:xfrm>
            <a:off x="260970" y="3079777"/>
            <a:ext cx="3316459" cy="781271"/>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是否有未分配信道</a:t>
            </a:r>
            <a:r>
              <a:rPr lang="en-US" altLang="zh-CN" sz="1400" dirty="0" smtClean="0">
                <a:solidFill>
                  <a:schemeClr val="tx1"/>
                </a:solidFill>
              </a:rPr>
              <a:t>&amp;&amp;</a:t>
            </a:r>
            <a:r>
              <a:rPr lang="en-US" altLang="zh-CN" sz="1400" dirty="0">
                <a:solidFill>
                  <a:schemeClr val="tx1"/>
                </a:solidFill>
              </a:rPr>
              <a:t> </a:t>
            </a:r>
            <a:r>
              <a:rPr lang="en-US" altLang="zh-CN" sz="1400" dirty="0" err="1" smtClean="0">
                <a:solidFill>
                  <a:schemeClr val="tx1"/>
                </a:solidFill>
              </a:rPr>
              <a:t>R</a:t>
            </a:r>
            <a:r>
              <a:rPr lang="en-US" altLang="zh-CN" sz="1400" baseline="-25000" dirty="0" err="1" smtClean="0">
                <a:solidFill>
                  <a:schemeClr val="tx1"/>
                </a:solidFill>
              </a:rPr>
              <a:t>k</a:t>
            </a:r>
            <a:r>
              <a:rPr lang="en-US" altLang="zh-CN" sz="1400" dirty="0" smtClean="0">
                <a:solidFill>
                  <a:schemeClr val="tx1"/>
                </a:solidFill>
              </a:rPr>
              <a:t>&lt;</a:t>
            </a:r>
            <a:r>
              <a:rPr lang="en-US" altLang="zh-CN" sz="1400" dirty="0">
                <a:solidFill>
                  <a:schemeClr val="tx1"/>
                </a:solidFill>
              </a:rPr>
              <a:t> </a:t>
            </a:r>
            <a:r>
              <a:rPr lang="en-US" altLang="zh-CN" sz="1400" dirty="0" err="1" smtClean="0">
                <a:solidFill>
                  <a:schemeClr val="tx1"/>
                </a:solidFill>
              </a:rPr>
              <a:t>R</a:t>
            </a:r>
            <a:r>
              <a:rPr lang="en-US" altLang="zh-CN" sz="1400" baseline="-25000" dirty="0" err="1" smtClean="0">
                <a:solidFill>
                  <a:schemeClr val="tx1"/>
                </a:solidFill>
              </a:rPr>
              <a:t>k,min</a:t>
            </a:r>
            <a:endParaRPr lang="zh-CN" altLang="en-US" sz="1400" dirty="0">
              <a:solidFill>
                <a:schemeClr val="tx1"/>
              </a:solidFill>
            </a:endParaRPr>
          </a:p>
        </p:txBody>
      </p:sp>
      <p:cxnSp>
        <p:nvCxnSpPr>
          <p:cNvPr id="14" name="直接箭头连接符 13"/>
          <p:cNvCxnSpPr>
            <a:stCxn id="12" idx="2"/>
            <a:endCxn id="16" idx="0"/>
          </p:cNvCxnSpPr>
          <p:nvPr/>
        </p:nvCxnSpPr>
        <p:spPr>
          <a:xfrm flipH="1">
            <a:off x="1899522" y="3861048"/>
            <a:ext cx="19678"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99522" y="4186150"/>
            <a:ext cx="286856" cy="261610"/>
          </a:xfrm>
          <a:prstGeom prst="rect">
            <a:avLst/>
          </a:prstGeom>
          <a:noFill/>
        </p:spPr>
        <p:txBody>
          <a:bodyPr wrap="square" rtlCol="0">
            <a:spAutoFit/>
          </a:bodyPr>
          <a:lstStyle/>
          <a:p>
            <a:r>
              <a:rPr lang="zh-CN" altLang="en-US" sz="1100" dirty="0"/>
              <a:t>否</a:t>
            </a:r>
          </a:p>
        </p:txBody>
      </p:sp>
      <p:sp>
        <p:nvSpPr>
          <p:cNvPr id="16" name="副标题 15"/>
          <p:cNvSpPr>
            <a:spLocks noGrp="1"/>
          </p:cNvSpPr>
          <p:nvPr>
            <p:ph type="subTitle" idx="1"/>
          </p:nvPr>
        </p:nvSpPr>
        <p:spPr>
          <a:xfrm>
            <a:off x="1215384" y="6309320"/>
            <a:ext cx="1368276" cy="54868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结束</a:t>
            </a:r>
            <a:endParaRPr lang="zh-CN" altLang="en-US" sz="1100" dirty="0">
              <a:solidFill>
                <a:schemeClr val="tx1"/>
              </a:solidFill>
            </a:endParaRPr>
          </a:p>
        </p:txBody>
      </p:sp>
      <p:cxnSp>
        <p:nvCxnSpPr>
          <p:cNvPr id="20" name="肘形连接符 19"/>
          <p:cNvCxnSpPr>
            <a:stCxn id="12" idx="3"/>
            <a:endCxn id="29" idx="0"/>
          </p:cNvCxnSpPr>
          <p:nvPr/>
        </p:nvCxnSpPr>
        <p:spPr>
          <a:xfrm>
            <a:off x="3577429" y="3470413"/>
            <a:ext cx="594167" cy="4690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58690" y="3470412"/>
            <a:ext cx="312906" cy="246221"/>
          </a:xfrm>
          <a:prstGeom prst="rect">
            <a:avLst/>
          </a:prstGeom>
          <a:noFill/>
        </p:spPr>
        <p:txBody>
          <a:bodyPr wrap="none" rtlCol="0">
            <a:spAutoFit/>
          </a:bodyPr>
          <a:lstStyle/>
          <a:p>
            <a:r>
              <a:rPr lang="zh-CN" altLang="en-US" sz="1000" dirty="0" smtClean="0"/>
              <a:t>是</a:t>
            </a:r>
            <a:endParaRPr lang="zh-CN" altLang="en-US" sz="1000" dirty="0"/>
          </a:p>
        </p:txBody>
      </p:sp>
      <p:sp>
        <p:nvSpPr>
          <p:cNvPr id="29" name="矩形 28"/>
          <p:cNvSpPr/>
          <p:nvPr/>
        </p:nvSpPr>
        <p:spPr>
          <a:xfrm>
            <a:off x="3062242" y="3939447"/>
            <a:ext cx="2218707" cy="6416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随机</a:t>
            </a:r>
            <a:r>
              <a:rPr lang="zh-CN" altLang="en-US" sz="1000" dirty="0" smtClean="0">
                <a:solidFill>
                  <a:schemeClr val="tx1"/>
                </a:solidFill>
              </a:rPr>
              <a:t>分配一条子信道给用户，计算</a:t>
            </a:r>
            <a:r>
              <a:rPr lang="en-US" altLang="zh-CN" sz="1000" dirty="0" err="1" smtClean="0">
                <a:solidFill>
                  <a:schemeClr val="tx1"/>
                </a:solidFill>
              </a:rPr>
              <a:t>R</a:t>
            </a:r>
            <a:r>
              <a:rPr lang="en-US" altLang="zh-CN" sz="1000" baseline="-25000" dirty="0" err="1" smtClean="0">
                <a:solidFill>
                  <a:schemeClr val="tx1"/>
                </a:solidFill>
              </a:rPr>
              <a:t>k</a:t>
            </a:r>
            <a:endParaRPr lang="en-US" altLang="zh-CN" sz="1000" baseline="-25000" dirty="0" smtClean="0">
              <a:solidFill>
                <a:schemeClr val="tx1"/>
              </a:solidFill>
            </a:endParaRPr>
          </a:p>
          <a:p>
            <a:pPr algn="ctr"/>
            <a:endParaRPr lang="zh-CN" altLang="en-US" sz="1000" dirty="0">
              <a:solidFill>
                <a:schemeClr val="tx1"/>
              </a:solidFill>
            </a:endParaRPr>
          </a:p>
        </p:txBody>
      </p:sp>
      <p:sp>
        <p:nvSpPr>
          <p:cNvPr id="36" name="流程图: 决策 35"/>
          <p:cNvSpPr/>
          <p:nvPr/>
        </p:nvSpPr>
        <p:spPr>
          <a:xfrm>
            <a:off x="2914088" y="4869161"/>
            <a:ext cx="2515013" cy="504056"/>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R</a:t>
            </a:r>
            <a:r>
              <a:rPr lang="en-US" altLang="zh-CN" sz="1400" baseline="-25000" dirty="0" err="1" smtClean="0">
                <a:solidFill>
                  <a:schemeClr val="tx1"/>
                </a:solidFill>
              </a:rPr>
              <a:t>k</a:t>
            </a:r>
            <a:r>
              <a:rPr lang="en-US" altLang="zh-CN" sz="1400" baseline="-25000" dirty="0" smtClean="0">
                <a:solidFill>
                  <a:schemeClr val="tx1"/>
                </a:solidFill>
              </a:rPr>
              <a:t> </a:t>
            </a:r>
            <a:r>
              <a:rPr lang="en-US" altLang="zh-CN" sz="1400" dirty="0" smtClean="0">
                <a:solidFill>
                  <a:schemeClr val="tx1"/>
                </a:solidFill>
              </a:rPr>
              <a:t>&gt;= </a:t>
            </a:r>
            <a:r>
              <a:rPr lang="en-US" altLang="zh-CN" sz="1400" dirty="0" err="1" smtClean="0">
                <a:solidFill>
                  <a:schemeClr val="tx1"/>
                </a:solidFill>
              </a:rPr>
              <a:t>R</a:t>
            </a:r>
            <a:r>
              <a:rPr lang="en-US" altLang="zh-CN" sz="1400" baseline="-25000" dirty="0" err="1" smtClean="0">
                <a:solidFill>
                  <a:schemeClr val="tx1"/>
                </a:solidFill>
              </a:rPr>
              <a:t>k,min</a:t>
            </a:r>
            <a:endParaRPr lang="zh-CN" altLang="en-US" sz="1400" dirty="0">
              <a:solidFill>
                <a:schemeClr val="tx1"/>
              </a:solidFill>
            </a:endParaRPr>
          </a:p>
        </p:txBody>
      </p:sp>
      <p:cxnSp>
        <p:nvCxnSpPr>
          <p:cNvPr id="38" name="直接箭头连接符 37"/>
          <p:cNvCxnSpPr>
            <a:stCxn id="29" idx="2"/>
            <a:endCxn id="36" idx="0"/>
          </p:cNvCxnSpPr>
          <p:nvPr/>
        </p:nvCxnSpPr>
        <p:spPr>
          <a:xfrm flipH="1">
            <a:off x="4171595" y="4581129"/>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6" idx="2"/>
            <a:endCxn id="16" idx="6"/>
          </p:cNvCxnSpPr>
          <p:nvPr/>
        </p:nvCxnSpPr>
        <p:spPr>
          <a:xfrm rot="5400000">
            <a:off x="2772407" y="5184471"/>
            <a:ext cx="1210443" cy="15879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H="1" flipV="1">
            <a:off x="4178592" y="3645024"/>
            <a:ext cx="1257504" cy="1493774"/>
          </a:xfrm>
          <a:prstGeom prst="bentConnector4">
            <a:avLst>
              <a:gd name="adj1" fmla="val 3463"/>
              <a:gd name="adj2" fmla="val 107989"/>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71597" y="5978438"/>
            <a:ext cx="319318" cy="253916"/>
          </a:xfrm>
          <a:prstGeom prst="rect">
            <a:avLst/>
          </a:prstGeom>
          <a:noFill/>
        </p:spPr>
        <p:txBody>
          <a:bodyPr wrap="none" rtlCol="0">
            <a:spAutoFit/>
          </a:bodyPr>
          <a:lstStyle/>
          <a:p>
            <a:r>
              <a:rPr lang="zh-CN" altLang="en-US" sz="1050" dirty="0"/>
              <a:t>是</a:t>
            </a:r>
          </a:p>
        </p:txBody>
      </p:sp>
      <p:sp>
        <p:nvSpPr>
          <p:cNvPr id="52" name="TextBox 51"/>
          <p:cNvSpPr txBox="1"/>
          <p:nvPr/>
        </p:nvSpPr>
        <p:spPr>
          <a:xfrm>
            <a:off x="5447726" y="4213957"/>
            <a:ext cx="312906" cy="246221"/>
          </a:xfrm>
          <a:prstGeom prst="rect">
            <a:avLst/>
          </a:prstGeom>
          <a:noFill/>
        </p:spPr>
        <p:txBody>
          <a:bodyPr wrap="none" rtlCol="0">
            <a:spAutoFit/>
          </a:bodyPr>
          <a:lstStyle/>
          <a:p>
            <a:r>
              <a:rPr lang="zh-CN" altLang="en-US" sz="1000" dirty="0" smtClean="0"/>
              <a:t>否</a:t>
            </a:r>
            <a:endParaRPr lang="zh-CN" altLang="en-US" sz="1000" dirty="0"/>
          </a:p>
        </p:txBody>
      </p:sp>
    </p:spTree>
    <p:extLst>
      <p:ext uri="{BB962C8B-B14F-4D97-AF65-F5344CB8AC3E}">
        <p14:creationId xmlns:p14="http://schemas.microsoft.com/office/powerpoint/2010/main" val="890214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蜂窝异构网络模型</a:t>
            </a:r>
          </a:p>
        </p:txBody>
      </p:sp>
      <p:pic>
        <p:nvPicPr>
          <p:cNvPr id="20482" name="Picture 2" descr="C:\Users\Administrator\Desktop\论文\开题报告\图片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133" y="1124744"/>
            <a:ext cx="5507404"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23928" y="5589240"/>
            <a:ext cx="3744416" cy="923330"/>
          </a:xfrm>
          <a:prstGeom prst="rect">
            <a:avLst/>
          </a:prstGeom>
          <a:noFill/>
        </p:spPr>
        <p:txBody>
          <a:bodyPr wrap="square" rtlCol="0">
            <a:spAutoFit/>
          </a:bodyPr>
          <a:lstStyle/>
          <a:p>
            <a:r>
              <a:rPr lang="zh-CN" altLang="en-US" dirty="0" smtClean="0"/>
              <a:t>本区域内，基站数量：</a:t>
            </a:r>
            <a:r>
              <a:rPr lang="en-US" altLang="zh-CN" dirty="0" smtClean="0"/>
              <a:t>n</a:t>
            </a:r>
            <a:r>
              <a:rPr lang="zh-CN" altLang="en-US" dirty="0" smtClean="0"/>
              <a:t>个</a:t>
            </a:r>
            <a:endParaRPr lang="en-US" altLang="zh-CN" dirty="0" smtClean="0"/>
          </a:p>
          <a:p>
            <a:r>
              <a:rPr lang="en-US" altLang="zh-CN" dirty="0"/>
              <a:t> </a:t>
            </a:r>
            <a:r>
              <a:rPr lang="en-US" altLang="zh-CN" dirty="0" smtClean="0"/>
              <a:t>                 </a:t>
            </a:r>
            <a:r>
              <a:rPr lang="zh-CN" altLang="en-US" dirty="0" smtClean="0"/>
              <a:t>信道数量：</a:t>
            </a:r>
            <a:r>
              <a:rPr lang="en-US" altLang="zh-CN" dirty="0" smtClean="0"/>
              <a:t>s</a:t>
            </a:r>
            <a:r>
              <a:rPr lang="zh-CN" altLang="en-US" dirty="0" smtClean="0"/>
              <a:t>个</a:t>
            </a:r>
            <a:endParaRPr lang="en-US" altLang="zh-CN" dirty="0" smtClean="0"/>
          </a:p>
          <a:p>
            <a:r>
              <a:rPr lang="en-US" altLang="zh-CN" dirty="0"/>
              <a:t> </a:t>
            </a:r>
            <a:r>
              <a:rPr lang="en-US" altLang="zh-CN" dirty="0" smtClean="0"/>
              <a:t>                 </a:t>
            </a:r>
            <a:r>
              <a:rPr lang="zh-CN" altLang="en-US" dirty="0" smtClean="0"/>
              <a:t>用户数量：</a:t>
            </a:r>
            <a:r>
              <a:rPr lang="en-US" altLang="zh-CN" dirty="0" smtClean="0"/>
              <a:t>k</a:t>
            </a:r>
            <a:r>
              <a:rPr lang="zh-CN" altLang="en-US" dirty="0" smtClean="0"/>
              <a:t>个</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86986" y="836712"/>
            <a:ext cx="1584176" cy="648072"/>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计算剩余子信道</a:t>
            </a:r>
            <a:r>
              <a:rPr lang="en-US" altLang="zh-CN" dirty="0" smtClean="0">
                <a:solidFill>
                  <a:schemeClr val="tx1"/>
                </a:solidFill>
              </a:rPr>
              <a:t>SINR</a:t>
            </a:r>
            <a:endParaRPr lang="zh-CN" altLang="en-US" dirty="0">
              <a:solidFill>
                <a:schemeClr val="tx1"/>
              </a:solidFill>
            </a:endParaRPr>
          </a:p>
        </p:txBody>
      </p:sp>
      <p:sp>
        <p:nvSpPr>
          <p:cNvPr id="3" name="流程图: 决策 2"/>
          <p:cNvSpPr/>
          <p:nvPr/>
        </p:nvSpPr>
        <p:spPr>
          <a:xfrm>
            <a:off x="3202993" y="3861048"/>
            <a:ext cx="1789348" cy="908720"/>
          </a:xfrm>
          <a:prstGeom prst="flowChartDecision">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是否存在剩余信道</a:t>
            </a:r>
            <a:endParaRPr lang="zh-CN" altLang="en-US" sz="1400" dirty="0">
              <a:solidFill>
                <a:schemeClr val="tx1"/>
              </a:solidFill>
            </a:endParaRPr>
          </a:p>
        </p:txBody>
      </p:sp>
      <p:cxnSp>
        <p:nvCxnSpPr>
          <p:cNvPr id="11" name="直接箭头连接符 10"/>
          <p:cNvCxnSpPr/>
          <p:nvPr/>
        </p:nvCxnSpPr>
        <p:spPr>
          <a:xfrm>
            <a:off x="4097667" y="3115816"/>
            <a:ext cx="0" cy="745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9214" y="3122657"/>
            <a:ext cx="312906" cy="246221"/>
          </a:xfrm>
          <a:prstGeom prst="rect">
            <a:avLst/>
          </a:prstGeom>
          <a:noFill/>
        </p:spPr>
        <p:txBody>
          <a:bodyPr wrap="none" rtlCol="0">
            <a:spAutoFit/>
          </a:bodyPr>
          <a:lstStyle/>
          <a:p>
            <a:r>
              <a:rPr lang="zh-CN" altLang="en-US" sz="1000" dirty="0" smtClean="0"/>
              <a:t>是</a:t>
            </a:r>
            <a:endParaRPr lang="zh-CN" altLang="en-US" sz="1000" dirty="0"/>
          </a:p>
        </p:txBody>
      </p:sp>
      <p:cxnSp>
        <p:nvCxnSpPr>
          <p:cNvPr id="19" name="直接箭头连接符 18"/>
          <p:cNvCxnSpPr>
            <a:stCxn id="9" idx="2"/>
          </p:cNvCxnSpPr>
          <p:nvPr/>
        </p:nvCxnSpPr>
        <p:spPr>
          <a:xfrm>
            <a:off x="4079074" y="1484784"/>
            <a:ext cx="0" cy="766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86986" y="2251720"/>
            <a:ext cx="1584176" cy="864096"/>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将</a:t>
            </a:r>
            <a:r>
              <a:rPr lang="en-US" altLang="zh-CN" sz="1400" dirty="0" smtClean="0">
                <a:solidFill>
                  <a:schemeClr val="tx1"/>
                </a:solidFill>
              </a:rPr>
              <a:t>SINR</a:t>
            </a:r>
            <a:r>
              <a:rPr lang="zh-CN" altLang="en-US" sz="1400" dirty="0" smtClean="0">
                <a:solidFill>
                  <a:schemeClr val="tx1"/>
                </a:solidFill>
              </a:rPr>
              <a:t>值最大的优先分配给某个用户</a:t>
            </a:r>
            <a:r>
              <a:rPr lang="en-US" altLang="zh-CN" sz="1400" dirty="0" smtClean="0">
                <a:solidFill>
                  <a:schemeClr val="tx1"/>
                </a:solidFill>
              </a:rPr>
              <a:t>(</a:t>
            </a:r>
            <a:r>
              <a:rPr lang="zh-CN" altLang="en-US" sz="1400" dirty="0" smtClean="0">
                <a:solidFill>
                  <a:schemeClr val="tx1"/>
                </a:solidFill>
              </a:rPr>
              <a:t>付费用户</a:t>
            </a:r>
            <a:r>
              <a:rPr lang="en-US" altLang="zh-CN" sz="1400" dirty="0" smtClean="0">
                <a:solidFill>
                  <a:schemeClr val="tx1"/>
                </a:solidFill>
              </a:rPr>
              <a:t>)</a:t>
            </a:r>
            <a:endParaRPr lang="zh-CN" altLang="en-US" sz="1400" dirty="0">
              <a:solidFill>
                <a:schemeClr val="tx1"/>
              </a:solidFill>
            </a:endParaRPr>
          </a:p>
        </p:txBody>
      </p:sp>
      <p:cxnSp>
        <p:nvCxnSpPr>
          <p:cNvPr id="21" name="直接箭头连接符 20"/>
          <p:cNvCxnSpPr/>
          <p:nvPr/>
        </p:nvCxnSpPr>
        <p:spPr>
          <a:xfrm>
            <a:off x="4072751" y="4769768"/>
            <a:ext cx="0" cy="745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97667" y="5019273"/>
            <a:ext cx="312906" cy="246221"/>
          </a:xfrm>
          <a:prstGeom prst="rect">
            <a:avLst/>
          </a:prstGeom>
          <a:noFill/>
        </p:spPr>
        <p:txBody>
          <a:bodyPr wrap="none" rtlCol="0">
            <a:spAutoFit/>
          </a:bodyPr>
          <a:lstStyle/>
          <a:p>
            <a:r>
              <a:rPr lang="zh-CN" altLang="en-US" sz="1000" dirty="0" smtClean="0"/>
              <a:t>否</a:t>
            </a:r>
            <a:endParaRPr lang="zh-CN" altLang="en-US" sz="1000" dirty="0"/>
          </a:p>
        </p:txBody>
      </p:sp>
      <p:sp>
        <p:nvSpPr>
          <p:cNvPr id="23" name="椭圆 22"/>
          <p:cNvSpPr/>
          <p:nvPr/>
        </p:nvSpPr>
        <p:spPr>
          <a:xfrm>
            <a:off x="3305579" y="5502932"/>
            <a:ext cx="1584176" cy="698376"/>
          </a:xfrm>
          <a:prstGeom prst="ellipse">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结束</a:t>
            </a:r>
            <a:endParaRPr lang="zh-CN" altLang="en-US" sz="1400" dirty="0">
              <a:solidFill>
                <a:schemeClr val="tx1"/>
              </a:solidFill>
            </a:endParaRPr>
          </a:p>
        </p:txBody>
      </p:sp>
      <p:cxnSp>
        <p:nvCxnSpPr>
          <p:cNvPr id="25" name="肘形连接符 24"/>
          <p:cNvCxnSpPr>
            <a:stCxn id="3" idx="3"/>
          </p:cNvCxnSpPr>
          <p:nvPr/>
        </p:nvCxnSpPr>
        <p:spPr>
          <a:xfrm flipH="1" flipV="1">
            <a:off x="4097667" y="1777062"/>
            <a:ext cx="894674" cy="2538346"/>
          </a:xfrm>
          <a:prstGeom prst="bentConnector4">
            <a:avLst>
              <a:gd name="adj1" fmla="val -25551"/>
              <a:gd name="adj2" fmla="val 9926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874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6" y="0"/>
            <a:ext cx="9031719" cy="6858000"/>
          </a:xfrm>
        </p:spPr>
        <p:txBody>
          <a:bodyPr/>
          <a:lstStyle/>
          <a:p>
            <a:endParaRPr lang="en-US" altLang="zh-CN" dirty="0" smtClean="0"/>
          </a:p>
          <a:p>
            <a:endParaRPr lang="en-US" altLang="zh-CN" dirty="0"/>
          </a:p>
          <a:p>
            <a:endParaRPr lang="zh-CN" altLang="en-US" dirty="0"/>
          </a:p>
        </p:txBody>
      </p:sp>
      <p:sp>
        <p:nvSpPr>
          <p:cNvPr id="4" name="矩形 3"/>
          <p:cNvSpPr/>
          <p:nvPr/>
        </p:nvSpPr>
        <p:spPr>
          <a:xfrm>
            <a:off x="506690" y="764704"/>
            <a:ext cx="26642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1</a:t>
            </a:r>
            <a:endParaRPr lang="zh-CN" altLang="en-US" dirty="0"/>
          </a:p>
        </p:txBody>
      </p:sp>
      <p:sp>
        <p:nvSpPr>
          <p:cNvPr id="5" name="矩形 4"/>
          <p:cNvSpPr/>
          <p:nvPr/>
        </p:nvSpPr>
        <p:spPr>
          <a:xfrm>
            <a:off x="506690" y="1556792"/>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2</a:t>
            </a:r>
            <a:endParaRPr lang="zh-CN" altLang="en-US" dirty="0"/>
          </a:p>
        </p:txBody>
      </p:sp>
      <p:sp>
        <p:nvSpPr>
          <p:cNvPr id="6" name="矩形 5"/>
          <p:cNvSpPr/>
          <p:nvPr/>
        </p:nvSpPr>
        <p:spPr>
          <a:xfrm>
            <a:off x="539552" y="2276872"/>
            <a:ext cx="26642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3</a:t>
            </a:r>
            <a:endParaRPr lang="zh-CN" altLang="en-US" dirty="0"/>
          </a:p>
        </p:txBody>
      </p:sp>
      <p:sp>
        <p:nvSpPr>
          <p:cNvPr id="7" name="矩形 6"/>
          <p:cNvSpPr/>
          <p:nvPr/>
        </p:nvSpPr>
        <p:spPr>
          <a:xfrm>
            <a:off x="539552" y="292494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4</a:t>
            </a:r>
            <a:endParaRPr lang="zh-CN" altLang="en-US" dirty="0"/>
          </a:p>
        </p:txBody>
      </p:sp>
      <p:sp>
        <p:nvSpPr>
          <p:cNvPr id="8" name="矩形 7"/>
          <p:cNvSpPr/>
          <p:nvPr/>
        </p:nvSpPr>
        <p:spPr>
          <a:xfrm>
            <a:off x="539552" y="364502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5</a:t>
            </a:r>
            <a:endParaRPr lang="zh-CN" altLang="en-US" dirty="0"/>
          </a:p>
        </p:txBody>
      </p:sp>
      <p:sp>
        <p:nvSpPr>
          <p:cNvPr id="9" name="矩形 8"/>
          <p:cNvSpPr/>
          <p:nvPr/>
        </p:nvSpPr>
        <p:spPr>
          <a:xfrm>
            <a:off x="539552" y="436510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6</a:t>
            </a:r>
            <a:endParaRPr lang="zh-CN" altLang="en-US" dirty="0"/>
          </a:p>
        </p:txBody>
      </p:sp>
      <p:sp>
        <p:nvSpPr>
          <p:cNvPr id="10" name="矩形 9"/>
          <p:cNvSpPr/>
          <p:nvPr/>
        </p:nvSpPr>
        <p:spPr>
          <a:xfrm>
            <a:off x="539552" y="508518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7</a:t>
            </a:r>
            <a:endParaRPr lang="zh-CN" altLang="en-US" dirty="0"/>
          </a:p>
        </p:txBody>
      </p:sp>
      <p:sp>
        <p:nvSpPr>
          <p:cNvPr id="11" name="矩形 10"/>
          <p:cNvSpPr/>
          <p:nvPr/>
        </p:nvSpPr>
        <p:spPr>
          <a:xfrm>
            <a:off x="506690" y="580526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8</a:t>
            </a:r>
            <a:endParaRPr lang="zh-CN" altLang="en-US" dirty="0"/>
          </a:p>
        </p:txBody>
      </p:sp>
      <p:sp>
        <p:nvSpPr>
          <p:cNvPr id="12" name="笑脸 11"/>
          <p:cNvSpPr/>
          <p:nvPr/>
        </p:nvSpPr>
        <p:spPr>
          <a:xfrm>
            <a:off x="6321896" y="93042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笑脸 13"/>
          <p:cNvSpPr/>
          <p:nvPr/>
        </p:nvSpPr>
        <p:spPr>
          <a:xfrm>
            <a:off x="6329447" y="2298576"/>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5" name="笑脸 14"/>
          <p:cNvSpPr/>
          <p:nvPr/>
        </p:nvSpPr>
        <p:spPr>
          <a:xfrm>
            <a:off x="6329447" y="364502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6" name="笑脸 15"/>
          <p:cNvSpPr/>
          <p:nvPr/>
        </p:nvSpPr>
        <p:spPr>
          <a:xfrm>
            <a:off x="6321896" y="515719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18" name="直接箭头连接符 17"/>
          <p:cNvCxnSpPr>
            <a:endCxn id="12" idx="2"/>
          </p:cNvCxnSpPr>
          <p:nvPr/>
        </p:nvCxnSpPr>
        <p:spPr>
          <a:xfrm>
            <a:off x="3203848" y="1196752"/>
            <a:ext cx="3118048" cy="190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14" idx="2"/>
          </p:cNvCxnSpPr>
          <p:nvPr/>
        </p:nvCxnSpPr>
        <p:spPr>
          <a:xfrm>
            <a:off x="3203848" y="2492896"/>
            <a:ext cx="3125599" cy="26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15" idx="2"/>
          </p:cNvCxnSpPr>
          <p:nvPr/>
        </p:nvCxnSpPr>
        <p:spPr>
          <a:xfrm>
            <a:off x="3203848" y="3176972"/>
            <a:ext cx="3125599" cy="925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3"/>
          </p:cNvCxnSpPr>
          <p:nvPr/>
        </p:nvCxnSpPr>
        <p:spPr>
          <a:xfrm flipV="1">
            <a:off x="3170986" y="1387624"/>
            <a:ext cx="3150910" cy="421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3"/>
            <a:endCxn id="16" idx="2"/>
          </p:cNvCxnSpPr>
          <p:nvPr/>
        </p:nvCxnSpPr>
        <p:spPr>
          <a:xfrm>
            <a:off x="3203848" y="3897052"/>
            <a:ext cx="3118048" cy="1717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rot="19885282">
            <a:off x="2993651" y="3497202"/>
            <a:ext cx="3545989" cy="284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rot="20356950">
            <a:off x="3043388" y="4638159"/>
            <a:ext cx="3406105" cy="23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rot="19557105">
            <a:off x="2907809" y="5061985"/>
            <a:ext cx="3738431" cy="219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33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dirty="0" smtClean="0"/>
              <a:t>功率分配</a:t>
            </a:r>
            <a:endParaRPr lang="zh-CN" altLang="en-US" dirty="0"/>
          </a:p>
        </p:txBody>
      </p:sp>
      <p:sp>
        <p:nvSpPr>
          <p:cNvPr id="3" name="内容占位符 2"/>
          <p:cNvSpPr>
            <a:spLocks noGrp="1"/>
          </p:cNvSpPr>
          <p:nvPr>
            <p:ph idx="1"/>
          </p:nvPr>
        </p:nvSpPr>
        <p:spPr>
          <a:xfrm>
            <a:off x="395536" y="1124744"/>
            <a:ext cx="8496944" cy="5616624"/>
          </a:xfrm>
        </p:spPr>
        <p:txBody>
          <a:bodyPr/>
          <a:lstStyle/>
          <a:p>
            <a:r>
              <a:rPr lang="zh-CN" altLang="en-US" dirty="0" smtClean="0"/>
              <a:t>在信道分配已经确定的条件下：进行功率分配</a:t>
            </a:r>
            <a:endParaRPr lang="en-US" altLang="zh-CN" dirty="0" smtClean="0"/>
          </a:p>
          <a:p>
            <a:endParaRPr lang="zh-CN" altLang="en-US" baseline="-25000" dirty="0"/>
          </a:p>
        </p:txBody>
      </p:sp>
      <mc:AlternateContent xmlns:mc="http://schemas.openxmlformats.org/markup-compatibility/2006" xmlns:a14="http://schemas.microsoft.com/office/drawing/2010/main">
        <mc:Choice Requires="a14">
          <p:sp>
            <p:nvSpPr>
              <p:cNvPr id="4" name="矩形 3"/>
              <p:cNvSpPr/>
              <p:nvPr/>
            </p:nvSpPr>
            <p:spPr>
              <a:xfrm>
                <a:off x="755576" y="2924944"/>
                <a:ext cx="7349324" cy="4453848"/>
              </a:xfrm>
              <a:prstGeom prst="rect">
                <a:avLst/>
              </a:prstGeom>
            </p:spPr>
            <p:txBody>
              <a:bodyPr wrap="square">
                <a:spAutoFit/>
              </a:bodyPr>
              <a:lstStyle/>
              <a:p>
                <a:r>
                  <a:rPr lang="en-US" altLang="zh-CN" dirty="0" smtClean="0">
                    <a:latin typeface="Cambria Math"/>
                  </a:rPr>
                  <a:t>Object:</a:t>
                </a:r>
                <a:r>
                  <a:rPr lang="en-US" altLang="zh-CN" i="1" dirty="0" smtClean="0">
                    <a:latin typeface="Cambria Math"/>
                  </a:rPr>
                  <a:t>                      MOS(</a:t>
                </a:r>
                <a:r>
                  <a:rPr lang="en-US" altLang="zh-CN" i="1" dirty="0" err="1" smtClean="0">
                    <a:latin typeface="Cambria Math"/>
                  </a:rPr>
                  <a:t>R</a:t>
                </a:r>
                <a:r>
                  <a:rPr lang="en-US" altLang="zh-CN" i="1" baseline="-25000" dirty="0" err="1" smtClean="0">
                    <a:latin typeface="Cambria Math"/>
                  </a:rPr>
                  <a:t>k</a:t>
                </a:r>
                <a:r>
                  <a:rPr lang="en-US" altLang="zh-CN" i="1" dirty="0" smtClean="0">
                    <a:latin typeface="Cambria Math"/>
                  </a:rPr>
                  <a:t>)</a:t>
                </a:r>
              </a:p>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rPr>
                          </m:ctrlPr>
                        </m:sSubPr>
                        <m:e>
                          <m:r>
                            <m:rPr>
                              <m:sty m:val="p"/>
                            </m:rPr>
                            <a:rPr lang="en-US" altLang="zh-CN">
                              <a:latin typeface="Cambria Math"/>
                            </a:rPr>
                            <m:t>R</m:t>
                          </m:r>
                        </m:e>
                        <m:sub>
                          <m:r>
                            <a:rPr lang="en-US" altLang="zh-CN" i="1">
                              <a:latin typeface="Cambria Math"/>
                            </a:rPr>
                            <m:t>𝑘</m:t>
                          </m:r>
                        </m:sub>
                      </m:sSub>
                      <m:r>
                        <a:rPr lang="en-US" altLang="zh-CN">
                          <a:latin typeface="Cambria Math"/>
                        </a:rPr>
                        <m:t>= </m:t>
                      </m:r>
                      <m:f>
                        <m:fPr>
                          <m:ctrlPr>
                            <a:rPr lang="zh-CN" altLang="zh-CN" i="1">
                              <a:latin typeface="Cambria Math"/>
                            </a:rPr>
                          </m:ctrlPr>
                        </m:fPr>
                        <m:num>
                          <m:r>
                            <m:rPr>
                              <m:sty m:val="p"/>
                            </m:rPr>
                            <a:rPr lang="en-US" altLang="zh-CN">
                              <a:latin typeface="Cambria Math"/>
                            </a:rPr>
                            <m:t>B</m:t>
                          </m:r>
                        </m:num>
                        <m:den>
                          <m:r>
                            <m:rPr>
                              <m:sty m:val="p"/>
                            </m:rPr>
                            <a:rPr lang="en-US" altLang="zh-CN">
                              <a:latin typeface="Cambria Math"/>
                            </a:rPr>
                            <m:t>S</m:t>
                          </m:r>
                        </m:den>
                      </m:f>
                      <m:nary>
                        <m:naryPr>
                          <m:chr m:val="∑"/>
                          <m:limLoc m:val="undOvr"/>
                          <m:ctrlPr>
                            <a:rPr lang="zh-CN" altLang="zh-CN" i="1">
                              <a:latin typeface="Cambria Math"/>
                            </a:rPr>
                          </m:ctrlPr>
                        </m:naryPr>
                        <m:sub>
                          <m:r>
                            <a:rPr lang="en-US" altLang="zh-CN" i="1">
                              <a:latin typeface="Cambria Math"/>
                            </a:rPr>
                            <m:t>𝑛</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a:rPr lang="en-US" altLang="zh-CN" i="1">
                                  <a:latin typeface="Cambria Math"/>
                                </a:rPr>
                                <m:t>𝑠</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a:rPr lang="en-US" altLang="zh-CN" i="1">
                                      <a:latin typeface="Cambria Math"/>
                                    </a:rPr>
                                    <m:t>𝑐</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func>
                                <m:funcPr>
                                  <m:ctrlPr>
                                    <a:rPr lang="zh-CN" altLang="zh-CN" i="1">
                                      <a:latin typeface="Cambria Math"/>
                                    </a:rPr>
                                  </m:ctrlPr>
                                </m:funcPr>
                                <m:fName>
                                  <m:sSub>
                                    <m:sSubPr>
                                      <m:ctrlPr>
                                        <a:rPr lang="zh-CN" altLang="zh-CN" i="1">
                                          <a:latin typeface="Cambria Math"/>
                                        </a:rPr>
                                      </m:ctrlPr>
                                    </m:sSubPr>
                                    <m:e>
                                      <m:r>
                                        <m:rPr>
                                          <m:sty m:val="p"/>
                                        </m:rPr>
                                        <a:rPr lang="en-US" altLang="zh-CN">
                                          <a:latin typeface="Cambria Math"/>
                                        </a:rPr>
                                        <m:t>log</m:t>
                                      </m:r>
                                    </m:e>
                                    <m:sub>
                                      <m:r>
                                        <a:rPr lang="en-US" altLang="zh-CN">
                                          <a:latin typeface="Cambria Math"/>
                                        </a:rPr>
                                        <m:t>2</m:t>
                                      </m:r>
                                    </m:sub>
                                  </m:sSub>
                                </m:fName>
                                <m:e>
                                  <m:d>
                                    <m:dPr>
                                      <m:ctrlPr>
                                        <a:rPr lang="zh-CN" altLang="zh-CN" i="1">
                                          <a:latin typeface="Cambria Math"/>
                                        </a:rPr>
                                      </m:ctrlPr>
                                    </m:dPr>
                                    <m:e>
                                      <m:r>
                                        <a:rPr lang="en-US" altLang="zh-CN">
                                          <a:latin typeface="Cambria Math"/>
                                        </a:rPr>
                                        <m:t>1+</m:t>
                                      </m:r>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e>
                                  </m:d>
                                </m:e>
                              </m:func>
                            </m:e>
                          </m:nary>
                        </m:e>
                      </m:nary>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r>
                        <a:rPr lang="en-US" altLang="zh-CN">
                          <a:latin typeface="Cambria Math"/>
                        </a:rPr>
                        <m:t>=</m:t>
                      </m:r>
                      <m:f>
                        <m:fPr>
                          <m:ctrlPr>
                            <a:rPr lang="zh-CN" altLang="zh-CN" i="1">
                              <a:latin typeface="Cambria Math"/>
                            </a:rPr>
                          </m:ctrlPr>
                        </m:fPr>
                        <m:num>
                          <m:sSub>
                            <m:sSubPr>
                              <m:ctrlPr>
                                <a:rPr lang="zh-CN" altLang="zh-CN" i="1">
                                  <a:latin typeface="Cambria Math"/>
                                </a:rPr>
                              </m:ctrlPr>
                            </m:sSubPr>
                            <m:e>
                              <m:r>
                                <m:rPr>
                                  <m:sty m:val="p"/>
                                </m:rPr>
                                <a:rPr lang="en-US" altLang="zh-CN">
                                  <a:latin typeface="Cambria Math"/>
                                </a:rPr>
                                <m:t>P</m:t>
                              </m:r>
                            </m:e>
                            <m:sub>
                              <m:r>
                                <a:rPr lang="en-US" altLang="zh-CN" i="1">
                                  <a:latin typeface="Cambria Math"/>
                                </a:rPr>
                                <m:t>𝑛</m:t>
                              </m:r>
                              <m:r>
                                <a:rPr lang="en-US" altLang="zh-CN" i="1">
                                  <a:latin typeface="Cambria Math"/>
                                </a:rPr>
                                <m:t>,</m:t>
                              </m:r>
                              <m:r>
                                <a:rPr lang="en-US" altLang="zh-CN" i="1">
                                  <a:latin typeface="Cambria Math"/>
                                </a:rPr>
                                <m:t>𝑠</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D</m:t>
                                  </m:r>
                                </m:e>
                                <m:sub>
                                  <m:r>
                                    <a:rPr lang="en-US" altLang="zh-CN" i="1">
                                      <a:latin typeface="Cambria Math"/>
                                    </a:rPr>
                                    <m:t>𝑛</m:t>
                                  </m:r>
                                  <m:r>
                                    <a:rPr lang="en-US" altLang="zh-CN" i="1">
                                      <a:latin typeface="Cambria Math"/>
                                    </a:rPr>
                                    <m:t>,</m:t>
                                  </m:r>
                                  <m:r>
                                    <a:rPr lang="en-US" altLang="zh-CN" i="1">
                                      <a:latin typeface="Cambria Math"/>
                                    </a:rPr>
                                    <m:t>𝑘</m:t>
                                  </m:r>
                                </m:sub>
                              </m:sSub>
                              <m:r>
                                <a:rPr lang="en-US" altLang="zh-CN">
                                  <a:latin typeface="Cambria Math"/>
                                </a:rPr>
                                <m:t>)</m:t>
                              </m:r>
                            </m:e>
                            <m:sup>
                              <m:r>
                                <a:rPr lang="en-US" altLang="zh-CN" i="1">
                                  <a:latin typeface="Cambria Math"/>
                                </a:rPr>
                                <m:t>−</m:t>
                              </m:r>
                              <m:r>
                                <a:rPr lang="en-US" altLang="zh-CN">
                                  <a:latin typeface="Cambria Math"/>
                                </a:rPr>
                                <m:t>4</m:t>
                              </m:r>
                            </m:sup>
                          </m:sSup>
                        </m:num>
                        <m:den>
                          <m:nary>
                            <m:naryPr>
                              <m:chr m:val="∑"/>
                              <m:limLoc m:val="undOvr"/>
                              <m:supHide m:val="on"/>
                              <m:ctrlPr>
                                <a:rPr lang="zh-CN" altLang="zh-CN" i="1">
                                  <a:latin typeface="Cambria Math"/>
                                </a:rPr>
                              </m:ctrlPr>
                            </m:naryPr>
                            <m:sub>
                              <m:r>
                                <a:rPr lang="en-US" altLang="zh-CN" i="1">
                                  <a:latin typeface="Cambria Math"/>
                                </a:rPr>
                                <m:t>𝑚</m:t>
                              </m:r>
                              <m:r>
                                <a:rPr lang="en-US" altLang="zh-CN" i="1">
                                  <a:latin typeface="Cambria Math"/>
                                </a:rPr>
                                <m:t>≠</m:t>
                              </m:r>
                              <m:r>
                                <a:rPr lang="en-US" altLang="zh-CN" i="1">
                                  <a:latin typeface="Cambria Math"/>
                                </a:rPr>
                                <m:t>𝑛</m:t>
                              </m:r>
                            </m:sub>
                            <m:sup/>
                            <m:e>
                              <m:sSub>
                                <m:sSubPr>
                                  <m:ctrlPr>
                                    <a:rPr lang="zh-CN" altLang="zh-CN" i="1">
                                      <a:latin typeface="Cambria Math"/>
                                    </a:rPr>
                                  </m:ctrlPr>
                                </m:sSubPr>
                                <m:e>
                                  <m:r>
                                    <m:rPr>
                                      <m:sty m:val="p"/>
                                    </m:rPr>
                                    <a:rPr lang="en-US" altLang="zh-CN">
                                      <a:latin typeface="Cambria Math"/>
                                    </a:rPr>
                                    <m:t>P</m:t>
                                  </m:r>
                                </m:e>
                                <m:sub>
                                  <m:r>
                                    <a:rPr lang="en-US" altLang="zh-CN" i="1">
                                      <a:latin typeface="Cambria Math"/>
                                    </a:rPr>
                                    <m:t>𝑚</m:t>
                                  </m:r>
                                  <m:r>
                                    <a:rPr lang="en-US" altLang="zh-CN" i="1">
                                      <a:latin typeface="Cambria Math"/>
                                    </a:rPr>
                                    <m:t>,</m:t>
                                  </m:r>
                                  <m:r>
                                    <a:rPr lang="en-US" altLang="zh-CN" i="1">
                                      <a:latin typeface="Cambria Math"/>
                                    </a:rPr>
                                    <m:t>𝑠</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D</m:t>
                                      </m:r>
                                    </m:e>
                                    <m:sub>
                                      <m:r>
                                        <a:rPr lang="en-US" altLang="zh-CN" i="1">
                                          <a:latin typeface="Cambria Math"/>
                                        </a:rPr>
                                        <m:t>𝑚</m:t>
                                      </m:r>
                                      <m:r>
                                        <a:rPr lang="en-US" altLang="zh-CN" i="1">
                                          <a:latin typeface="Cambria Math"/>
                                        </a:rPr>
                                        <m:t>,</m:t>
                                      </m:r>
                                      <m:r>
                                        <a:rPr lang="en-US" altLang="zh-CN" i="1">
                                          <a:latin typeface="Cambria Math"/>
                                        </a:rPr>
                                        <m:t>𝑘</m:t>
                                      </m:r>
                                    </m:sub>
                                  </m:sSub>
                                  <m:r>
                                    <a:rPr lang="en-US" altLang="zh-CN">
                                      <a:latin typeface="Cambria Math"/>
                                    </a:rPr>
                                    <m:t>)</m:t>
                                  </m:r>
                                </m:e>
                                <m:sup>
                                  <m:r>
                                    <a:rPr lang="en-US" altLang="zh-CN" i="1">
                                      <a:latin typeface="Cambria Math"/>
                                    </a:rPr>
                                    <m:t>−</m:t>
                                  </m:r>
                                  <m:r>
                                    <a:rPr lang="en-US" altLang="zh-CN">
                                      <a:latin typeface="Cambria Math"/>
                                    </a:rPr>
                                    <m:t>4</m:t>
                                  </m:r>
                                </m:sup>
                              </m:sSup>
                            </m:e>
                          </m:nary>
                          <m:r>
                            <a:rPr lang="en-US" altLang="zh-CN">
                              <a:latin typeface="Cambria Math"/>
                            </a:rPr>
                            <m:t>+</m:t>
                          </m:r>
                          <m:f>
                            <m:fPr>
                              <m:type m:val="lin"/>
                              <m:ctrlPr>
                                <a:rPr lang="zh-CN" altLang="zh-CN" i="1">
                                  <a:latin typeface="Cambria Math"/>
                                </a:rPr>
                              </m:ctrlPr>
                            </m:fPr>
                            <m:num>
                              <m:sSub>
                                <m:sSubPr>
                                  <m:ctrlPr>
                                    <a:rPr lang="zh-CN" altLang="zh-CN" i="1">
                                      <a:latin typeface="Cambria Math"/>
                                    </a:rPr>
                                  </m:ctrlPr>
                                </m:sSubPr>
                                <m:e>
                                  <m:r>
                                    <m:rPr>
                                      <m:sty m:val="p"/>
                                    </m:rPr>
                                    <a:rPr lang="en-US" altLang="zh-CN">
                                      <a:latin typeface="Cambria Math"/>
                                    </a:rPr>
                                    <m:t>P</m:t>
                                  </m:r>
                                </m:e>
                                <m:sub>
                                  <m:r>
                                    <a:rPr lang="en-US" altLang="zh-CN" i="1">
                                      <a:latin typeface="Cambria Math"/>
                                    </a:rPr>
                                    <m:t>𝑡𝑜𝑡𝑎𝑙</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L</m:t>
                                      </m:r>
                                    </m:e>
                                    <m:sub>
                                      <m:r>
                                        <a:rPr lang="en-US" altLang="zh-CN" i="1">
                                          <a:latin typeface="Cambria Math"/>
                                        </a:rPr>
                                        <m:t>𝑛</m:t>
                                      </m:r>
                                    </m:sub>
                                  </m:sSub>
                                  <m:r>
                                    <a:rPr lang="en-US" altLang="zh-CN">
                                      <a:latin typeface="Cambria Math"/>
                                    </a:rPr>
                                    <m:t>)</m:t>
                                  </m:r>
                                </m:e>
                                <m:sup>
                                  <m:r>
                                    <a:rPr lang="en-US" altLang="zh-CN" i="1">
                                      <a:latin typeface="Cambria Math"/>
                                    </a:rPr>
                                    <m:t>−</m:t>
                                  </m:r>
                                  <m:r>
                                    <a:rPr lang="en-US" altLang="zh-CN">
                                      <a:latin typeface="Cambria Math"/>
                                    </a:rPr>
                                    <m:t>4</m:t>
                                  </m:r>
                                </m:sup>
                              </m:sSup>
                            </m:num>
                            <m:den>
                              <m:r>
                                <m:rPr>
                                  <m:sty m:val="p"/>
                                </m:rPr>
                                <a:rPr lang="en-US" altLang="zh-CN">
                                  <a:latin typeface="Cambria Math"/>
                                </a:rPr>
                                <m:t>α</m:t>
                              </m:r>
                            </m:den>
                          </m:f>
                        </m:den>
                      </m:f>
                      <m:r>
                        <a:rPr lang="en-US" altLang="zh-CN">
                          <a:latin typeface="Cambria Math"/>
                        </a:rPr>
                        <m:t> ,∀</m:t>
                      </m:r>
                      <m:r>
                        <a:rPr lang="en-US" altLang="zh-CN" i="1">
                          <a:latin typeface="Cambria Math"/>
                        </a:rPr>
                        <m:t>𝑛</m:t>
                      </m:r>
                      <m:r>
                        <a:rPr lang="zh-CN" altLang="zh-CN">
                          <a:latin typeface="Cambria Math"/>
                        </a:rPr>
                        <m:t>∈</m:t>
                      </m:r>
                      <m:r>
                        <m:rPr>
                          <m:sty m:val="p"/>
                        </m:rPr>
                        <a:rPr lang="en-US" altLang="zh-CN">
                          <a:latin typeface="Cambria Math"/>
                        </a:rPr>
                        <m:t>N</m:t>
                      </m:r>
                      <m:r>
                        <a:rPr lang="en-US" altLang="zh-CN">
                          <a:latin typeface="Cambria Math"/>
                        </a:rPr>
                        <m:t>,∀</m:t>
                      </m:r>
                      <m:r>
                        <a:rPr lang="en-US" altLang="zh-CN" i="1">
                          <a:latin typeface="Cambria Math"/>
                        </a:rPr>
                        <m:t>𝑠</m:t>
                      </m:r>
                      <m:r>
                        <a:rPr lang="zh-CN" altLang="zh-CN">
                          <a:latin typeface="Cambria Math"/>
                        </a:rPr>
                        <m:t>∈</m:t>
                      </m:r>
                      <m:r>
                        <m:rPr>
                          <m:sty m:val="p"/>
                        </m:rPr>
                        <a:rPr lang="en-US" altLang="zh-CN">
                          <a:latin typeface="Cambria Math"/>
                        </a:rPr>
                        <m:t>S</m:t>
                      </m:r>
                      <m:r>
                        <a:rPr lang="en-US" altLang="zh-CN">
                          <a:latin typeface="Cambria Math"/>
                        </a:rPr>
                        <m:t>,</m:t>
                      </m:r>
                      <m:r>
                        <a:rPr lang="en-US" altLang="zh-CN" i="1">
                          <a:latin typeface="Cambria Math"/>
                        </a:rPr>
                        <m:t>𝑘</m:t>
                      </m:r>
                      <m:r>
                        <a:rPr lang="zh-CN" altLang="zh-CN">
                          <a:latin typeface="Cambria Math"/>
                        </a:rPr>
                        <m:t>∈</m:t>
                      </m:r>
                      <m:r>
                        <m:rPr>
                          <m:sty m:val="p"/>
                        </m:rPr>
                        <a:rPr lang="en-US" altLang="zh-CN">
                          <a:latin typeface="Cambria Math"/>
                        </a:rPr>
                        <m:t>K</m:t>
                      </m:r>
                    </m:oMath>
                  </m:oMathPara>
                </a14:m>
                <a:endParaRPr lang="zh-CN" altLang="zh-CN" dirty="0"/>
              </a:p>
              <a:p>
                <a:r>
                  <a:rPr lang="en-US" altLang="zh-CN" sz="3200" dirty="0" err="1" smtClean="0"/>
                  <a:t>s.t.</a:t>
                </a:r>
                <a:endParaRPr lang="en-US" altLang="zh-CN" sz="3200" dirty="0" smtClean="0"/>
              </a:p>
              <a:p>
                <a:pPr algn="ctr"/>
                <a:r>
                  <a:rPr lang="en-US" altLang="zh-CN" dirty="0"/>
                  <a:t/>
                </a:r>
                <a:br>
                  <a:rPr lang="en-US" altLang="zh-CN" dirty="0"/>
                </a:br>
                <a14:m>
                  <m:oMathPara xmlns:m="http://schemas.openxmlformats.org/officeDocument/2006/math">
                    <m:oMathParaPr>
                      <m:jc m:val="centerGroup"/>
                    </m:oMathParaPr>
                    <m:oMath xmlns:m="http://schemas.openxmlformats.org/officeDocument/2006/math">
                      <m:nary>
                        <m:naryPr>
                          <m:chr m:val="∑"/>
                          <m:limLoc m:val="undOvr"/>
                          <m:ctrlPr>
                            <a:rPr lang="zh-CN" altLang="zh-CN" i="1" smtClean="0">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b="0" i="0" smtClean="0">
                                  <a:latin typeface="Cambria Math"/>
                                </a:rPr>
                                <m:t>s</m:t>
                              </m:r>
                              <m:r>
                                <a:rPr lang="en-US" altLang="zh-CN" smtClean="0">
                                  <a:latin typeface="Cambria Math"/>
                                </a:rPr>
                                <m:t>=1</m:t>
                              </m:r>
                            </m:sub>
                            <m:sup>
                              <m:r>
                                <m:rPr>
                                  <m:sty m:val="p"/>
                                </m:rPr>
                                <a:rPr lang="en-US" altLang="zh-CN" b="0" i="0" smtClean="0">
                                  <a:latin typeface="Cambria Math"/>
                                </a:rPr>
                                <m:t>S</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total</m:t>
                                  </m:r>
                                </m:sub>
                              </m:sSub>
                            </m:e>
                          </m:nary>
                        </m:e>
                      </m:nary>
                    </m:oMath>
                  </m:oMathPara>
                </a14:m>
                <a:endParaRPr lang="en-US" altLang="zh-CN" dirty="0" smtClean="0"/>
              </a:p>
              <a:p>
                <a:pPr algn="ct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≥0, ∀</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endParaRPr lang="en-US" altLang="zh-CN" dirty="0" smtClean="0"/>
              </a:p>
              <a:p>
                <a:endParaRPr lang="en-US" altLang="zh-CN" dirty="0"/>
              </a:p>
              <a:p>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755576" y="2924944"/>
                <a:ext cx="7349324" cy="4453848"/>
              </a:xfrm>
              <a:prstGeom prst="rect">
                <a:avLst/>
              </a:prstGeom>
              <a:blipFill rotWithShape="1">
                <a:blip r:embed="rId2"/>
                <a:stretch>
                  <a:fillRect l="-2156" t="-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0152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fontScale="90000"/>
              </a:bodyPr>
              <a:lstStyle/>
              <a:p>
                <a14:m>
                  <m:oMath xmlns:m="http://schemas.openxmlformats.org/officeDocument/2006/math">
                    <m:r>
                      <a:rPr lang="en-US" altLang="zh-CN" sz="3200" b="1" i="1" smtClean="0">
                        <a:latin typeface="Cambria Math"/>
                      </a:rPr>
                      <m:t>𝑷</m:t>
                    </m:r>
                    <m:r>
                      <a:rPr lang="en-US" altLang="zh-CN" sz="3200" b="1">
                        <a:latin typeface="Cambria Math"/>
                      </a:rPr>
                      <m:t>−→</m:t>
                    </m:r>
                  </m:oMath>
                </a14:m>
                <a:r>
                  <a:rPr lang="zh-CN" altLang="en-US" sz="3200" b="1" dirty="0"/>
                  <a:t> </a:t>
                </a:r>
                <a:r>
                  <a:rPr lang="en-US" altLang="zh-CN" sz="3200" b="1" dirty="0"/>
                  <a:t>R</a:t>
                </a:r>
                <a14:m>
                  <m:oMath xmlns:m="http://schemas.openxmlformats.org/officeDocument/2006/math">
                    <m:r>
                      <a:rPr lang="en-US" altLang="zh-CN" sz="3200" b="1" i="1" baseline="-25000" dirty="0">
                        <a:latin typeface="Cambria Math"/>
                      </a:rPr>
                      <m:t>𝒌</m:t>
                    </m:r>
                  </m:oMath>
                </a14:m>
                <a:r>
                  <a:rPr lang="zh-CN" altLang="en-US" sz="3200" b="1" dirty="0"/>
                  <a:t>：</a:t>
                </a:r>
                <a:r>
                  <a:rPr lang="en-US" altLang="zh-CN" sz="3200" b="1" dirty="0"/>
                  <a:t> R</a:t>
                </a:r>
                <a14:m>
                  <m:oMath xmlns:m="http://schemas.openxmlformats.org/officeDocument/2006/math">
                    <m:r>
                      <a:rPr lang="en-US" altLang="zh-CN" sz="3200" b="1" i="1" baseline="-25000" dirty="0">
                        <a:latin typeface="Cambria Math"/>
                      </a:rPr>
                      <m:t>𝒌</m:t>
                    </m:r>
                  </m:oMath>
                </a14:m>
                <a:r>
                  <a:rPr lang="zh-CN" altLang="en-US" sz="3200" b="1" dirty="0"/>
                  <a:t>变为目标函数，</a:t>
                </a:r>
                <a:r>
                  <a:rPr lang="en-US" altLang="zh-CN" sz="3200" b="1" i="1" dirty="0">
                    <a:latin typeface="Cambria Math"/>
                  </a:rPr>
                  <a:t>P</a:t>
                </a:r>
                <a:r>
                  <a:rPr lang="zh-CN" altLang="en-US" sz="3200" b="1" dirty="0"/>
                  <a:t>是自变量</a:t>
                </a:r>
                <a:r>
                  <a:rPr lang="en-US" altLang="zh-CN" sz="3200" dirty="0"/>
                  <a:t/>
                </a:r>
                <a:br>
                  <a:rPr lang="en-US" altLang="zh-CN" sz="3200" dirty="0"/>
                </a:br>
                <a:endParaRPr lang="zh-CN" altLang="en-US" sz="32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t="-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4744"/>
                <a:ext cx="8640960" cy="5472608"/>
              </a:xfrm>
            </p:spPr>
            <p:txBody>
              <a:bodyPr>
                <a:normAutofit/>
              </a:bodyPr>
              <a:lstStyle/>
              <a:p>
                <a:r>
                  <a:rPr lang="zh-CN" altLang="en-US" dirty="0" smtClean="0"/>
                  <a:t>随机初始化粒子群的位置：即初始化信道功率</a:t>
                </a:r>
                <a:r>
                  <a:rPr lang="en-US" altLang="zh-CN" dirty="0" smtClean="0"/>
                  <a:t>P</a:t>
                </a:r>
                <a:r>
                  <a:rPr lang="zh-CN" altLang="en-US" dirty="0" smtClean="0"/>
                  <a:t>，</a:t>
                </a:r>
                <a:endParaRPr lang="en-US" altLang="zh-CN" dirty="0" smtClean="0"/>
              </a:p>
              <a:p>
                <a:pPr marL="0" indent="0">
                  <a:buNone/>
                </a:pPr>
                <a:r>
                  <a:rPr lang="en-US" altLang="zh-CN" dirty="0" smtClean="0"/>
                  <a:t>    P</a:t>
                </a:r>
                <a:r>
                  <a:rPr lang="en-US" altLang="zh-CN" i="1" baseline="-25000" dirty="0" smtClean="0"/>
                  <a:t>X</a:t>
                </a:r>
                <a:r>
                  <a:rPr lang="en-US" altLang="zh-CN" dirty="0" smtClean="0"/>
                  <a:t>= [p</a:t>
                </a:r>
                <a:r>
                  <a:rPr lang="en-US" altLang="zh-CN" i="0" baseline="-25000" dirty="0" smtClean="0">
                    <a:latin typeface="+mj-lt"/>
                  </a:rPr>
                  <a:t>0</a:t>
                </a:r>
                <a:r>
                  <a:rPr lang="en-US" altLang="zh-CN" dirty="0" smtClean="0"/>
                  <a:t>,p</a:t>
                </a:r>
                <a:r>
                  <a:rPr lang="en-US" altLang="zh-CN" baseline="-25000" dirty="0" smtClean="0"/>
                  <a:t>1</a:t>
                </a:r>
                <a:r>
                  <a:rPr lang="en-US" altLang="zh-CN" dirty="0" smtClean="0"/>
                  <a:t>,p</a:t>
                </a:r>
                <a:r>
                  <a:rPr lang="en-US" altLang="zh-CN" baseline="-25000" dirty="0" smtClean="0"/>
                  <a:t>2</a:t>
                </a:r>
                <a:r>
                  <a:rPr lang="en-US" altLang="zh-CN" dirty="0" smtClean="0"/>
                  <a:t>,…,</a:t>
                </a:r>
                <a:r>
                  <a:rPr lang="en-US" altLang="zh-CN" dirty="0" err="1"/>
                  <a:t>p</a:t>
                </a:r>
                <a:r>
                  <a:rPr lang="en-US" altLang="zh-CN" baseline="-25000" dirty="0" err="1" smtClean="0"/>
                  <a:t>n</a:t>
                </a:r>
                <a:r>
                  <a:rPr lang="en-US" altLang="zh-CN" dirty="0" smtClean="0"/>
                  <a:t>](</a:t>
                </a:r>
                <a:r>
                  <a:rPr lang="zh-CN" altLang="en-US" dirty="0" smtClean="0"/>
                  <a:t>控制</a:t>
                </a:r>
                <a:r>
                  <a:rPr lang="en-US" altLang="zh-CN" dirty="0" smtClean="0"/>
                  <a:t>sum(</a:t>
                </a:r>
                <a:r>
                  <a:rPr lang="en-US" altLang="zh-CN" dirty="0" err="1" smtClean="0"/>
                  <a:t>P</a:t>
                </a:r>
                <a:r>
                  <a:rPr lang="en-US" altLang="zh-CN" i="1" baseline="-25000" dirty="0" err="1" smtClean="0"/>
                  <a:t>x</a:t>
                </a:r>
                <a:r>
                  <a:rPr lang="en-US" altLang="zh-CN" dirty="0" smtClean="0"/>
                  <a:t>)&lt;=</a:t>
                </a:r>
                <a:r>
                  <a:rPr lang="en-US" altLang="zh-CN" dirty="0" err="1" smtClean="0"/>
                  <a:t>P</a:t>
                </a:r>
                <a:r>
                  <a:rPr lang="en-US" altLang="zh-CN" i="1" baseline="-25000" dirty="0" err="1" smtClean="0"/>
                  <a:t>total</a:t>
                </a:r>
                <a:r>
                  <a:rPr lang="en-US" altLang="zh-CN" dirty="0" smtClean="0"/>
                  <a:t>)</a:t>
                </a:r>
              </a:p>
              <a:p>
                <a:r>
                  <a:rPr lang="zh-CN" altLang="en-US" dirty="0" smtClean="0"/>
                  <a:t>每个粒子的经历的最好位置</a:t>
                </a:r>
                <a:endParaRPr lang="en-US" altLang="zh-CN" dirty="0" smtClean="0"/>
              </a:p>
              <a:p>
                <a:pPr marL="0" indent="0">
                  <a:buNone/>
                </a:pPr>
                <a:r>
                  <a:rPr lang="en-US" altLang="zh-CN" dirty="0" smtClean="0"/>
                  <a:t>        P</a:t>
                </a:r>
                <a14:m>
                  <m:oMath xmlns:m="http://schemas.openxmlformats.org/officeDocument/2006/math">
                    <m:r>
                      <a:rPr lang="en-US" altLang="zh-CN" i="1" baseline="-25000" dirty="0" smtClean="0">
                        <a:latin typeface="Cambria Math"/>
                      </a:rPr>
                      <m:t>𝑖</m:t>
                    </m:r>
                  </m:oMath>
                </a14:m>
                <a:r>
                  <a:rPr lang="en-US" altLang="zh-CN" dirty="0" smtClean="0"/>
                  <a:t> = [</a:t>
                </a:r>
                <a14:m>
                  <m:oMath xmlns:m="http://schemas.openxmlformats.org/officeDocument/2006/math">
                    <m:sSubSup>
                      <m:sSubSupPr>
                        <m:ctrlPr>
                          <a:rPr lang="en-US" altLang="zh-CN" i="1" smtClean="0">
                            <a:latin typeface="Cambria Math"/>
                          </a:rPr>
                        </m:ctrlPr>
                      </m:sSubSupPr>
                      <m:e>
                        <m:r>
                          <a:rPr lang="en-US" altLang="zh-CN" b="0" i="1" smtClean="0">
                            <a:latin typeface="Cambria Math"/>
                          </a:rPr>
                          <m:t>𝑝</m:t>
                        </m:r>
                        <m:r>
                          <a:rPr lang="en-US" altLang="zh-CN" b="0" i="1" baseline="-25000" smtClean="0">
                            <a:latin typeface="Cambria Math"/>
                          </a:rPr>
                          <m:t>𝑖</m:t>
                        </m:r>
                      </m:e>
                      <m:sub/>
                      <m:sup>
                        <m:r>
                          <a:rPr lang="en-US" altLang="zh-CN" b="0" i="1" smtClean="0">
                            <a:latin typeface="Cambria Math"/>
                          </a:rPr>
                          <m:t>1</m:t>
                        </m:r>
                      </m:sup>
                    </m:sSubSup>
                    <m:r>
                      <a:rPr lang="en-US" altLang="zh-CN" b="0" i="1" smtClean="0">
                        <a:latin typeface="Cambria Math"/>
                      </a:rPr>
                      <m:t>,</m:t>
                    </m:r>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2</m:t>
                        </m:r>
                      </m:sup>
                    </m:sSubSup>
                  </m:oMath>
                </a14:m>
                <a:r>
                  <a:rPr lang="en-US" altLang="zh-CN" dirty="0" smtClean="0"/>
                  <a:t>,</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3</m:t>
                        </m:r>
                      </m:sup>
                    </m:sSubSup>
                  </m:oMath>
                </a14:m>
                <a:r>
                  <a:rPr lang="en-US" altLang="zh-CN" dirty="0" smtClean="0"/>
                  <a:t>,</a:t>
                </a:r>
                <a:r>
                  <a:rPr lang="en-US" altLang="zh-CN" dirty="0"/>
                  <a:t> </a:t>
                </a:r>
                <a:r>
                  <a:rPr lang="en-US" altLang="zh-CN" dirty="0" smtClean="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𝐷</m:t>
                        </m:r>
                      </m:sup>
                    </m:sSubSup>
                  </m:oMath>
                </a14:m>
                <a:r>
                  <a:rPr lang="en-US" altLang="zh-CN" dirty="0" smtClean="0"/>
                  <a:t>]</a:t>
                </a:r>
              </a:p>
              <a:p>
                <a:r>
                  <a:rPr lang="zh-CN" altLang="en-US" dirty="0" smtClean="0"/>
                  <a:t>整个群体经过的最好位置</a:t>
                </a:r>
                <a:endParaRPr lang="en-US" altLang="zh-CN" dirty="0" smtClean="0"/>
              </a:p>
              <a:p>
                <a:pPr marL="0" indent="0">
                  <a:buNone/>
                </a:pPr>
                <a:r>
                  <a:rPr lang="en-US" altLang="zh-CN" dirty="0"/>
                  <a:t> </a:t>
                </a:r>
                <a:r>
                  <a:rPr lang="en-US" altLang="zh-CN" dirty="0" smtClean="0"/>
                  <a:t>   P</a:t>
                </a:r>
                <a14:m>
                  <m:oMath xmlns:m="http://schemas.openxmlformats.org/officeDocument/2006/math">
                    <m:r>
                      <a:rPr lang="en-US" altLang="zh-CN" b="0" i="1" baseline="-25000" dirty="0" smtClean="0">
                        <a:latin typeface="Cambria Math"/>
                      </a:rPr>
                      <m:t>𝑔</m:t>
                    </m:r>
                  </m:oMath>
                </a14:m>
                <a:r>
                  <a:rPr lang="en-US" altLang="zh-CN" dirty="0" smtClean="0"/>
                  <a:t>= </a:t>
                </a:r>
                <a:r>
                  <a:rPr lang="en-US" altLang="zh-CN" dirty="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2</m:t>
                        </m:r>
                      </m:sup>
                    </m:sSubSup>
                  </m:oMath>
                </a14:m>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3</m:t>
                        </m:r>
                      </m:sup>
                    </m:sSubSup>
                  </m:oMath>
                </a14:m>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𝐷</m:t>
                        </m:r>
                      </m:sup>
                    </m:sSubSup>
                  </m:oMath>
                </a14:m>
                <a:r>
                  <a:rPr lang="en-US" altLang="zh-CN" dirty="0"/>
                  <a:t>]</a:t>
                </a:r>
                <a:endParaRPr lang="en-US" altLang="zh-CN" dirty="0" smtClean="0"/>
              </a:p>
              <a:p>
                <a:pPr marL="0" indent="0">
                  <a:buNone/>
                </a:pPr>
                <a:r>
                  <a:rPr lang="zh-CN" altLang="en-US" dirty="0" smtClean="0"/>
                  <a:t>粒子的速度：</a:t>
                </a:r>
                <a:endParaRPr lang="en-US" altLang="zh-CN" dirty="0" smtClean="0"/>
              </a:p>
              <a:p>
                <a:pPr marL="0" indent="0">
                  <a:buNone/>
                </a:pPr>
                <a:r>
                  <a:rPr lang="en-US" altLang="zh-CN" dirty="0"/>
                  <a:t> </a:t>
                </a:r>
                <a:r>
                  <a:rPr lang="en-US" altLang="zh-CN" dirty="0" smtClean="0"/>
                  <a:t>    </a:t>
                </a:r>
                <a:r>
                  <a:rPr lang="en-US" altLang="zh-CN" dirty="0"/>
                  <a:t> </a:t>
                </a:r>
                <a:r>
                  <a:rPr lang="en-US" altLang="zh-CN" dirty="0" smtClean="0"/>
                  <a:t>V</a:t>
                </a:r>
                <a14:m>
                  <m:oMath xmlns:m="http://schemas.openxmlformats.org/officeDocument/2006/math">
                    <m:r>
                      <a:rPr lang="en-US" altLang="zh-CN" i="1" baseline="-25000" dirty="0">
                        <a:latin typeface="Cambria Math"/>
                      </a:rPr>
                      <m:t>𝑖</m:t>
                    </m:r>
                  </m:oMath>
                </a14:m>
                <a:r>
                  <a:rPr lang="en-US" altLang="zh-CN" dirty="0"/>
                  <a:t> = [</a:t>
                </a:r>
                <a14:m>
                  <m:oMath xmlns:m="http://schemas.openxmlformats.org/officeDocument/2006/math">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2</m:t>
                        </m:r>
                      </m:sup>
                    </m:sSubSup>
                  </m:oMath>
                </a14:m>
                <a:r>
                  <a:rPr lang="en-US" altLang="zh-CN" dirty="0"/>
                  <a:t>,</a:t>
                </a:r>
                <a:r>
                  <a:rPr lang="en-US" altLang="zh-CN" dirty="0" smtClean="0"/>
                  <a:t> </a:t>
                </a:r>
                <a:r>
                  <a:rPr lang="en-US" altLang="zh-CN" dirty="0"/>
                  <a:t>…..</a:t>
                </a:r>
                <a14:m>
                  <m:oMath xmlns:m="http://schemas.openxmlformats.org/officeDocument/2006/math">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𝐷</m:t>
                        </m:r>
                      </m:sup>
                    </m:sSubSup>
                  </m:oMath>
                </a14:m>
                <a:r>
                  <a:rPr lang="en-US" altLang="zh-CN" dirty="0"/>
                  <a:t>]</a:t>
                </a:r>
              </a:p>
              <a:p>
                <a:pPr marL="0" indent="0">
                  <a:buNone/>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4744"/>
                <a:ext cx="8640960" cy="5472608"/>
              </a:xfrm>
              <a:blipFill rotWithShape="1">
                <a:blip r:embed="rId3"/>
                <a:stretch>
                  <a:fillRect l="-1835"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8242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980" y="1556792"/>
                <a:ext cx="8860499" cy="4525963"/>
              </a:xfrm>
            </p:spPr>
            <p:txBody>
              <a:bodyPr/>
              <a:lstStyle/>
              <a:p>
                <a14:m>
                  <m:oMath xmlns:m="http://schemas.openxmlformats.org/officeDocument/2006/math">
                    <m:sSubSup>
                      <m:sSubSupPr>
                        <m:ctrlPr>
                          <a:rPr lang="en-US" altLang="zh-CN" b="0" i="1" smtClean="0">
                            <a:latin typeface="Cambria Math"/>
                          </a:rPr>
                        </m:ctrlPr>
                      </m:sSubSupPr>
                      <m:e>
                        <m:r>
                          <a:rPr lang="en-US" altLang="zh-CN" i="1">
                            <a:latin typeface="Cambria Math"/>
                          </a:rPr>
                          <m:t>𝑣</m:t>
                        </m:r>
                        <m:r>
                          <a:rPr lang="en-US" altLang="zh-CN" b="0" i="1" baseline="-25000" smtClean="0">
                            <a:latin typeface="Cambria Math"/>
                          </a:rPr>
                          <m:t>𝑖</m:t>
                        </m:r>
                        <m:r>
                          <m:rPr>
                            <m:nor/>
                          </m:rPr>
                          <a:rPr lang="zh-CN" altLang="en-US" dirty="0"/>
                          <m:t> </m:t>
                        </m:r>
                      </m:e>
                      <m:sub/>
                      <m:sup>
                        <m:r>
                          <a:rPr lang="en-US" altLang="zh-CN" b="0" i="1" smtClean="0">
                            <a:latin typeface="Cambria Math"/>
                          </a:rPr>
                          <m:t>𝑑</m:t>
                        </m:r>
                      </m:sup>
                    </m:sSubSup>
                  </m:oMath>
                </a14:m>
                <a:r>
                  <a:rPr lang="zh-CN" altLang="en-US" dirty="0" smtClean="0"/>
                  <a:t> </a:t>
                </a:r>
                <a:r>
                  <a:rPr lang="en-US" altLang="zh-CN" dirty="0" smtClean="0"/>
                  <a:t>= </a:t>
                </a:r>
                <a14:m>
                  <m:oMath xmlns:m="http://schemas.openxmlformats.org/officeDocument/2006/math">
                    <m:r>
                      <m:rPr>
                        <m:sty m:val="p"/>
                      </m:rPr>
                      <a:rPr lang="el-GR" altLang="zh-CN" i="1" smtClean="0">
                        <a:latin typeface="Cambria Math"/>
                        <a:ea typeface="Cambria Math"/>
                      </a:rPr>
                      <m:t>ω</m:t>
                    </m:r>
                    <m:r>
                      <a:rPr lang="en-US" altLang="zh-CN" b="0" i="1" smtClean="0">
                        <a:latin typeface="Cambria Math"/>
                        <a:ea typeface="Cambria Math"/>
                      </a:rPr>
                      <m:t>∗</m:t>
                    </m:r>
                    <m:sSubSup>
                      <m:sSubSupPr>
                        <m:ctrlPr>
                          <a:rPr lang="en-US" altLang="zh-CN" i="1">
                            <a:latin typeface="Cambria Math"/>
                          </a:rPr>
                        </m:ctrlPr>
                      </m:sSubSupPr>
                      <m:e>
                        <m:r>
                          <a:rPr lang="en-US" altLang="zh-CN" i="1">
                            <a:latin typeface="Cambria Math"/>
                          </a:rPr>
                          <m:t>𝑣</m:t>
                        </m:r>
                        <m:r>
                          <a:rPr lang="en-US" altLang="zh-CN" i="1" baseline="-25000">
                            <a:latin typeface="Cambria Math"/>
                          </a:rPr>
                          <m:t>𝑖</m:t>
                        </m:r>
                        <m:r>
                          <m:rPr>
                            <m:nor/>
                          </m:rPr>
                          <a:rPr lang="zh-CN" altLang="en-US" dirty="0"/>
                          <m:t> </m:t>
                        </m:r>
                      </m:e>
                      <m:sub/>
                      <m:sup>
                        <m:r>
                          <a:rPr lang="en-US" altLang="zh-CN" i="1">
                            <a:latin typeface="Cambria Math"/>
                          </a:rPr>
                          <m:t>𝑑</m:t>
                        </m:r>
                      </m:sup>
                    </m:sSubSup>
                    <m:r>
                      <a:rPr lang="en-US" altLang="zh-CN" b="0" i="1" smtClean="0">
                        <a:latin typeface="Cambria Math"/>
                      </a:rPr>
                      <m:t>+</m:t>
                    </m:r>
                    <m:r>
                      <a:rPr lang="en-US" altLang="zh-CN" b="0" i="1" smtClean="0">
                        <a:latin typeface="Cambria Math"/>
                      </a:rPr>
                      <m:t>𝑐</m:t>
                    </m:r>
                    <m:r>
                      <a:rPr lang="en-US" altLang="zh-CN" b="0" i="1" baseline="-25000" smtClean="0">
                        <a:latin typeface="Cambria Math"/>
                      </a:rPr>
                      <m:t>1</m:t>
                    </m:r>
                    <m:r>
                      <a:rPr lang="en-US" altLang="zh-CN" b="0" i="1" smtClean="0">
                        <a:latin typeface="Cambria Math"/>
                      </a:rPr>
                      <m:t>𝑟</m:t>
                    </m:r>
                    <m:r>
                      <a:rPr lang="en-US" altLang="zh-CN" b="0" i="1" baseline="-25000" smtClean="0">
                        <a:latin typeface="Cambria Math"/>
                      </a:rPr>
                      <m:t>1</m:t>
                    </m:r>
                  </m:oMath>
                </a14:m>
                <a:r>
                  <a:rPr lang="en-US" altLang="zh-CN" dirty="0" smtClean="0"/>
                  <a:t>(</a:t>
                </a:r>
                <a14:m>
                  <m:oMath xmlns:m="http://schemas.openxmlformats.org/officeDocument/2006/math">
                    <m:sSubSup>
                      <m:sSubSupPr>
                        <m:ctrlPr>
                          <a:rPr lang="en-US" altLang="zh-CN" i="1">
                            <a:latin typeface="Cambria Math"/>
                          </a:rPr>
                        </m:ctrlPr>
                      </m:sSubSupPr>
                      <m:e>
                        <m:r>
                          <a:rPr lang="en-US" altLang="zh-CN" b="0" i="1" smtClean="0">
                            <a:latin typeface="Cambria Math"/>
                          </a:rPr>
                          <m:t>𝑝</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b="0" i="1" baseline="-25000" dirty="0" smtClean="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r>
                  <a:rPr lang="en-US" altLang="zh-CN" dirty="0"/>
                  <a:t> </a:t>
                </a:r>
                <a14:m>
                  <m:oMath xmlns:m="http://schemas.openxmlformats.org/officeDocument/2006/math">
                    <m:r>
                      <a:rPr lang="en-US" altLang="zh-CN" i="1">
                        <a:latin typeface="Cambria Math"/>
                      </a:rPr>
                      <m:t>𝑐</m:t>
                    </m:r>
                    <m:r>
                      <a:rPr lang="en-US" altLang="zh-CN" b="0" i="1" baseline="-25000" smtClean="0">
                        <a:latin typeface="Cambria Math"/>
                      </a:rPr>
                      <m:t>2</m:t>
                    </m:r>
                    <m:r>
                      <a:rPr lang="en-US" altLang="zh-CN" i="1">
                        <a:latin typeface="Cambria Math"/>
                      </a:rPr>
                      <m:t>𝑟</m:t>
                    </m:r>
                    <m:r>
                      <a:rPr lang="en-US" altLang="zh-CN" b="0" i="1" baseline="-25000" smtClean="0">
                        <a:latin typeface="Cambria Math"/>
                      </a:rPr>
                      <m:t>2</m:t>
                    </m:r>
                  </m:oMath>
                </a14:m>
                <a:r>
                  <a:rPr lang="en-US" altLang="zh-CN" dirty="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r>
                          <m:rPr>
                            <m:nor/>
                          </m:rPr>
                          <a:rPr lang="zh-CN" altLang="en-US" dirty="0"/>
                          <m:t> </m:t>
                        </m:r>
                      </m:e>
                      <m:sub/>
                      <m:sup>
                        <m:r>
                          <a:rPr lang="en-US" altLang="zh-CN" i="1">
                            <a:latin typeface="Cambria Math"/>
                          </a:rPr>
                          <m:t>𝑑</m:t>
                        </m:r>
                      </m:sup>
                    </m:sSubSup>
                  </m:oMath>
                </a14:m>
                <a:r>
                  <a:rPr lang="en-US" altLang="zh-CN" dirty="0"/>
                  <a:t>-</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a:t>)</a:t>
                </a:r>
                <a:endParaRPr lang="en-US" altLang="zh-CN" dirty="0" smtClean="0"/>
              </a:p>
              <a:p>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zh-CN" altLang="en-US" dirty="0" smtClean="0"/>
                  <a:t> </a:t>
                </a:r>
                <a:r>
                  <a:rPr lang="en-US" altLang="zh-CN" dirty="0" smtClean="0"/>
                  <a:t>= </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14:m>
                  <m:oMath xmlns:m="http://schemas.openxmlformats.org/officeDocument/2006/math">
                    <m:r>
                      <a:rPr lang="zh-CN" altLang="en-US" i="1" dirty="0" smtClean="0">
                        <a:latin typeface="Cambria Math"/>
                      </a:rPr>
                      <m:t>𝛼</m:t>
                    </m:r>
                  </m:oMath>
                </a14:m>
                <a:r>
                  <a:rPr lang="en-US" altLang="zh-CN" dirty="0" smtClean="0"/>
                  <a:t>*</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𝑣</m:t>
                        </m:r>
                        <m:r>
                          <a:rPr lang="en-US" altLang="zh-CN" i="1" baseline="-25000">
                            <a:latin typeface="Cambria Math"/>
                          </a:rPr>
                          <m:t>𝑖</m:t>
                        </m:r>
                        <m:r>
                          <m:rPr>
                            <m:nor/>
                          </m:rPr>
                          <a:rPr lang="zh-CN" altLang="en-US" dirty="0"/>
                          <m:t> </m:t>
                        </m:r>
                      </m:e>
                      <m:sub/>
                      <m:sup>
                        <m:r>
                          <a:rPr lang="en-US" altLang="zh-CN" i="1">
                            <a:latin typeface="Cambria Math"/>
                          </a:rPr>
                          <m:t>𝑑</m:t>
                        </m:r>
                      </m:sup>
                    </m:sSubSup>
                  </m:oMath>
                </a14:m>
                <a:endParaRPr lang="en-US" altLang="zh-CN" dirty="0" smtClean="0"/>
              </a:p>
              <a:p>
                <a:endParaRPr lang="en-US" altLang="zh-CN" dirty="0"/>
              </a:p>
              <a:p>
                <a14:m>
                  <m:oMath xmlns:m="http://schemas.openxmlformats.org/officeDocument/2006/math">
                    <m:sSubSup>
                      <m:sSubSupPr>
                        <m:ctrlPr>
                          <a:rPr lang="en-US" altLang="zh-CN" i="1" smtClean="0">
                            <a:solidFill>
                              <a:srgbClr val="FF0000"/>
                            </a:solidFill>
                            <a:latin typeface="Cambria Math"/>
                          </a:rPr>
                        </m:ctrlPr>
                      </m:sSubSupPr>
                      <m:e>
                        <m:r>
                          <a:rPr lang="en-US" altLang="zh-CN" i="1">
                            <a:solidFill>
                              <a:srgbClr val="FF0000"/>
                            </a:solidFill>
                            <a:latin typeface="Cambria Math"/>
                          </a:rPr>
                          <m:t>𝑣</m:t>
                        </m:r>
                        <m:r>
                          <a:rPr lang="en-US" altLang="zh-CN" i="1" baseline="-25000">
                            <a:solidFill>
                              <a:srgbClr val="FF0000"/>
                            </a:solidFill>
                            <a:latin typeface="Cambria Math"/>
                          </a:rPr>
                          <m:t>𝑖</m:t>
                        </m:r>
                        <m:r>
                          <m:rPr>
                            <m:nor/>
                          </m:rPr>
                          <a:rPr lang="zh-CN" altLang="en-US" dirty="0">
                            <a:solidFill>
                              <a:srgbClr val="FF0000"/>
                            </a:solidFill>
                          </a:rPr>
                          <m:t> </m:t>
                        </m:r>
                      </m:e>
                      <m:sub/>
                      <m:sup>
                        <m:r>
                          <a:rPr lang="en-US" altLang="zh-CN" i="1">
                            <a:solidFill>
                              <a:srgbClr val="FF0000"/>
                            </a:solidFill>
                            <a:latin typeface="Cambria Math"/>
                          </a:rPr>
                          <m:t>𝑑</m:t>
                        </m:r>
                      </m:sup>
                    </m:sSubSup>
                  </m:oMath>
                </a14:m>
                <a:r>
                  <a:rPr lang="en-US" altLang="zh-CN" dirty="0" smtClean="0">
                    <a:solidFill>
                      <a:srgbClr val="FF0000"/>
                    </a:solidFill>
                  </a:rPr>
                  <a:t>&lt;=V</a:t>
                </a:r>
                <a:r>
                  <a:rPr lang="en-US" altLang="zh-CN" baseline="-25000" dirty="0" smtClean="0">
                    <a:solidFill>
                      <a:srgbClr val="FF0000"/>
                    </a:solidFill>
                  </a:rPr>
                  <a:t>max</a:t>
                </a:r>
              </a:p>
              <a:p>
                <a:r>
                  <a:rPr lang="zh-CN" altLang="en-US" dirty="0"/>
                  <a:t>会求解出</a:t>
                </a:r>
                <a:r>
                  <a:rPr lang="en-US" altLang="zh-CN" dirty="0" smtClean="0"/>
                  <a:t>P</a:t>
                </a:r>
                <a:r>
                  <a:rPr lang="en-US" altLang="zh-CN" baseline="-25000" dirty="0" smtClean="0"/>
                  <a:t>X</a:t>
                </a:r>
                <a:endParaRPr lang="en-US" altLang="zh-CN" baseline="-25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980" y="1556792"/>
                <a:ext cx="8860499" cy="4525963"/>
              </a:xfrm>
              <a:blipFill rotWithShape="1">
                <a:blip r:embed="rId3"/>
                <a:stretch>
                  <a:fillRect l="-1513" t="-1077" r="-1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780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3" name="TextBox 2"/>
          <p:cNvSpPr txBox="1"/>
          <p:nvPr/>
        </p:nvSpPr>
        <p:spPr>
          <a:xfrm>
            <a:off x="1691680" y="908720"/>
            <a:ext cx="7452320" cy="4801314"/>
          </a:xfrm>
          <a:prstGeom prst="rect">
            <a:avLst/>
          </a:prstGeom>
          <a:noFill/>
        </p:spPr>
        <p:txBody>
          <a:bodyPr wrap="square" rtlCol="0">
            <a:spAutoFit/>
          </a:bodyPr>
          <a:lstStyle/>
          <a:p>
            <a:r>
              <a:rPr lang="en-US" altLang="zh-CN" dirty="0" smtClean="0"/>
              <a:t>1.</a:t>
            </a:r>
            <a:r>
              <a:rPr lang="zh-CN" altLang="en-US" dirty="0" smtClean="0"/>
              <a:t>在微基站范围内用户优先连接距离它近的微基站，否则连接宏基站</a:t>
            </a:r>
            <a:endParaRPr lang="en-US" altLang="zh-CN" dirty="0" smtClean="0"/>
          </a:p>
          <a:p>
            <a:endParaRPr lang="en-US" altLang="zh-CN" dirty="0"/>
          </a:p>
          <a:p>
            <a:r>
              <a:rPr lang="en-US" altLang="zh-CN" dirty="0" smtClean="0"/>
              <a:t>2.</a:t>
            </a:r>
            <a:r>
              <a:rPr lang="zh-CN" altLang="en-US" dirty="0" smtClean="0"/>
              <a:t>用户速率设置一个上限，如果分配信道使得用户速率达到这个上限，则不再进行分配信道（即使还有空余的也不进行分配）</a:t>
            </a:r>
            <a:r>
              <a:rPr lang="en-US" altLang="zh-CN" dirty="0" smtClean="0"/>
              <a:t>,</a:t>
            </a:r>
            <a:r>
              <a:rPr lang="zh-CN" altLang="en-US" dirty="0"/>
              <a:t>这个上限必须是的用户的体验质量对应的</a:t>
            </a:r>
            <a:r>
              <a:rPr lang="en-US" altLang="zh-CN" dirty="0"/>
              <a:t>MOS</a:t>
            </a:r>
            <a:r>
              <a:rPr lang="zh-CN" altLang="en-US" dirty="0"/>
              <a:t>值 达到最高</a:t>
            </a:r>
          </a:p>
          <a:p>
            <a:endParaRPr lang="en-US" altLang="zh-CN" dirty="0"/>
          </a:p>
          <a:p>
            <a:endParaRPr lang="en-US" altLang="zh-CN" dirty="0" smtClean="0"/>
          </a:p>
          <a:p>
            <a:r>
              <a:rPr lang="en-US" altLang="zh-CN" dirty="0" smtClean="0"/>
              <a:t>3.</a:t>
            </a:r>
            <a:r>
              <a:rPr lang="zh-CN" altLang="en-US" dirty="0"/>
              <a:t>信道分配时，</a:t>
            </a:r>
            <a:r>
              <a:rPr lang="en-US" altLang="zh-CN" dirty="0"/>
              <a:t>SINR</a:t>
            </a:r>
            <a:r>
              <a:rPr lang="zh-CN" altLang="en-US" dirty="0"/>
              <a:t>求值时，使用的功率为信道平均功率，即总功率</a:t>
            </a:r>
            <a:r>
              <a:rPr lang="en-US" altLang="zh-CN" dirty="0"/>
              <a:t>/</a:t>
            </a:r>
            <a:r>
              <a:rPr lang="zh-CN" altLang="en-US" dirty="0"/>
              <a:t>信道数量。剩余信道按照</a:t>
            </a:r>
            <a:r>
              <a:rPr lang="en-US" altLang="zh-CN" dirty="0"/>
              <a:t>SINR</a:t>
            </a:r>
            <a:r>
              <a:rPr lang="zh-CN" altLang="en-US" dirty="0"/>
              <a:t>大小分配给对应</a:t>
            </a:r>
            <a:r>
              <a:rPr lang="zh-CN" altLang="en-US" dirty="0" smtClean="0"/>
              <a:t>用户</a:t>
            </a:r>
            <a:endParaRPr lang="en-US" altLang="zh-CN" dirty="0" smtClean="0"/>
          </a:p>
          <a:p>
            <a:endParaRPr lang="en-US" altLang="zh-CN" dirty="0"/>
          </a:p>
          <a:p>
            <a:r>
              <a:rPr lang="en-US" altLang="zh-CN" dirty="0" smtClean="0"/>
              <a:t>4.</a:t>
            </a:r>
            <a:r>
              <a:rPr lang="zh-CN" altLang="en-US" dirty="0" smtClean="0"/>
              <a:t>上述</a:t>
            </a:r>
            <a:r>
              <a:rPr lang="en-US" altLang="zh-CN" dirty="0" smtClean="0"/>
              <a:t>3</a:t>
            </a:r>
            <a:r>
              <a:rPr lang="zh-CN" altLang="en-US" dirty="0" smtClean="0"/>
              <a:t>可能</a:t>
            </a:r>
            <a:r>
              <a:rPr lang="zh-CN" altLang="en-US" dirty="0"/>
              <a:t>会产生一种情况：在信道分配完成的前提下，对功率使用粒子群算法求解</a:t>
            </a:r>
            <a:r>
              <a:rPr lang="zh-CN" altLang="en-US" dirty="0" smtClean="0"/>
              <a:t>，可能</a:t>
            </a:r>
            <a:r>
              <a:rPr lang="zh-CN" altLang="en-US" smtClean="0"/>
              <a:t>会出现：</a:t>
            </a:r>
            <a:r>
              <a:rPr lang="zh-CN" altLang="en-US" dirty="0"/>
              <a:t>最后的结果就是平均功率，但也可能出现的一种情况是，最优结果的和比总功率小</a:t>
            </a:r>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717455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pic>
        <p:nvPicPr>
          <p:cNvPr id="3" name="Picture 2" descr="C:\Users\Administrator\Desktop\QQ截图201703250800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183" y="692696"/>
            <a:ext cx="7272808" cy="579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038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信道分配</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用户</a:t>
            </a:r>
            <a:r>
              <a:rPr lang="en-US" altLang="zh-CN" dirty="0" smtClean="0"/>
              <a:t>i</a:t>
            </a:r>
            <a:r>
              <a:rPr lang="zh-CN" altLang="en-US" dirty="0"/>
              <a:t>，</a:t>
            </a:r>
            <a:r>
              <a:rPr lang="zh-CN" altLang="en-US" dirty="0" smtClean="0"/>
              <a:t>用户到基站的距离，信道</a:t>
            </a:r>
            <a:r>
              <a:rPr lang="en-US" altLang="zh-CN" dirty="0" smtClean="0"/>
              <a:t>1</a:t>
            </a:r>
            <a:r>
              <a:rPr lang="zh-CN" altLang="en-US" dirty="0" smtClean="0"/>
              <a:t>，信道</a:t>
            </a:r>
            <a:r>
              <a:rPr lang="en-US" altLang="zh-CN" dirty="0" smtClean="0"/>
              <a:t>2….)]</a:t>
            </a:r>
            <a:endParaRPr lang="zh-CN" altLang="en-US" dirty="0"/>
          </a:p>
        </p:txBody>
      </p:sp>
      <p:pic>
        <p:nvPicPr>
          <p:cNvPr id="4" name="Picture 2" descr="C:\Users\Administrator\Desktop\QQ截图201703250800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988840"/>
            <a:ext cx="5754049" cy="458743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7020272" y="3789040"/>
            <a:ext cx="0" cy="216024"/>
          </a:xfrm>
          <a:prstGeom prst="line">
            <a:avLst/>
          </a:prstGeom>
          <a:noFill/>
          <a:ln w="9525" cap="flat" cmpd="sng" algn="ctr">
            <a:noFill/>
            <a:prstDash val="solid"/>
            <a:round/>
            <a:headEnd type="none" w="med" len="med"/>
            <a:tailEnd type="none" w="med" len="med"/>
          </a:ln>
          <a:effectLst/>
        </p:spPr>
      </p:cxnSp>
      <p:cxnSp>
        <p:nvCxnSpPr>
          <p:cNvPr id="8" name="直接连接符 7"/>
          <p:cNvCxnSpPr/>
          <p:nvPr/>
        </p:nvCxnSpPr>
        <p:spPr bwMode="auto">
          <a:xfrm>
            <a:off x="7020272" y="3789040"/>
            <a:ext cx="0" cy="216024"/>
          </a:xfrm>
          <a:prstGeom prst="line">
            <a:avLst/>
          </a:prstGeom>
          <a:noFill/>
          <a:ln w="9525" cap="flat" cmpd="sng" algn="ctr">
            <a:noFill/>
            <a:prstDash val="solid"/>
            <a:round/>
            <a:headEnd type="none" w="med" len="med"/>
            <a:tailEnd type="none" w="med" len="med"/>
          </a:ln>
          <a:effectLst/>
        </p:spPr>
      </p:cxnSp>
    </p:spTree>
    <p:extLst>
      <p:ext uri="{BB962C8B-B14F-4D97-AF65-F5344CB8AC3E}">
        <p14:creationId xmlns:p14="http://schemas.microsoft.com/office/powerpoint/2010/main" val="3905386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242987"/>
            <a:ext cx="7162800" cy="593725"/>
          </a:xfrm>
        </p:spPr>
        <p:txBody>
          <a:bodyPr/>
          <a:lstStyle/>
          <a:p>
            <a:r>
              <a:rPr lang="zh-CN" altLang="en-US" dirty="0" smtClean="0"/>
              <a:t>信道分配：用户在异构蜂窝网中遇到的情况及解决方案</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情形</a:t>
            </a:r>
            <a:r>
              <a:rPr lang="en-US" altLang="zh-CN" dirty="0" smtClean="0"/>
              <a:t>1</a:t>
            </a:r>
            <a:r>
              <a:rPr lang="en-US" altLang="zh-CN" dirty="0" smtClean="0"/>
              <a:t>.</a:t>
            </a:r>
            <a:r>
              <a:rPr lang="zh-CN" altLang="en-US" dirty="0" smtClean="0"/>
              <a:t>区域重叠：</a:t>
            </a:r>
            <a:endParaRPr lang="en-US" altLang="zh-CN" dirty="0" smtClean="0"/>
          </a:p>
          <a:p>
            <a:pPr marL="0" indent="0">
              <a:buNone/>
            </a:pPr>
            <a:r>
              <a:rPr lang="en-US" altLang="zh-CN" dirty="0"/>
              <a:t> </a:t>
            </a:r>
            <a:r>
              <a:rPr lang="en-US" altLang="zh-CN" dirty="0" smtClean="0"/>
              <a:t>   (1)</a:t>
            </a:r>
            <a:r>
              <a:rPr lang="zh-CN" altLang="en-US" dirty="0" smtClean="0"/>
              <a:t>用户处于</a:t>
            </a:r>
            <a:r>
              <a:rPr lang="en-US" altLang="zh-CN" dirty="0" smtClean="0"/>
              <a:t> </a:t>
            </a:r>
            <a:r>
              <a:rPr lang="en-US" altLang="zh-CN" dirty="0" err="1"/>
              <a:t>picoBS</a:t>
            </a:r>
            <a:r>
              <a:rPr lang="zh-CN" altLang="en-US" dirty="0"/>
              <a:t>与</a:t>
            </a:r>
            <a:r>
              <a:rPr lang="en-US" altLang="zh-CN" dirty="0" err="1"/>
              <a:t>FemtoBS</a:t>
            </a:r>
            <a:r>
              <a:rPr lang="zh-CN" altLang="en-US" dirty="0"/>
              <a:t>区域重叠该如何选择基</a:t>
            </a:r>
            <a:r>
              <a:rPr lang="zh-CN" altLang="en-US" dirty="0" smtClean="0"/>
              <a:t>站</a:t>
            </a:r>
            <a:r>
              <a:rPr lang="en-US" altLang="zh-CN" dirty="0" smtClean="0"/>
              <a:t>.</a:t>
            </a:r>
          </a:p>
          <a:p>
            <a:pPr marL="0" indent="0">
              <a:buNone/>
            </a:pPr>
            <a:r>
              <a:rPr lang="en-US" altLang="zh-CN" dirty="0"/>
              <a:t> </a:t>
            </a:r>
            <a:r>
              <a:rPr lang="en-US" altLang="zh-CN" dirty="0" smtClean="0"/>
              <a:t>   </a:t>
            </a:r>
            <a:endParaRPr lang="zh-CN" altLang="en-US" dirty="0"/>
          </a:p>
        </p:txBody>
      </p:sp>
      <p:grpSp>
        <p:nvGrpSpPr>
          <p:cNvPr id="4" name="组合 3"/>
          <p:cNvGrpSpPr/>
          <p:nvPr/>
        </p:nvGrpSpPr>
        <p:grpSpPr>
          <a:xfrm>
            <a:off x="2987824" y="2602919"/>
            <a:ext cx="4320480" cy="3456384"/>
            <a:chOff x="1365161" y="183414"/>
            <a:chExt cx="7200800" cy="6480720"/>
          </a:xfrm>
          <a:effectLst>
            <a:glow rad="139700">
              <a:schemeClr val="accent4">
                <a:satMod val="175000"/>
                <a:alpha val="40000"/>
              </a:schemeClr>
            </a:glow>
            <a:outerShdw blurRad="50800" dist="38100" dir="2700000" algn="tl" rotWithShape="0">
              <a:prstClr val="black">
                <a:alpha val="40000"/>
              </a:prstClr>
            </a:outerShdw>
          </a:effectLst>
        </p:grpSpPr>
        <p:sp>
          <p:nvSpPr>
            <p:cNvPr id="5" name="椭圆 4"/>
            <p:cNvSpPr/>
            <p:nvPr/>
          </p:nvSpPr>
          <p:spPr bwMode="auto">
            <a:xfrm>
              <a:off x="1365161" y="183414"/>
              <a:ext cx="7200800" cy="6480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6" name="椭圆 5"/>
            <p:cNvSpPr/>
            <p:nvPr/>
          </p:nvSpPr>
          <p:spPr bwMode="auto">
            <a:xfrm>
              <a:off x="3373016" y="2060848"/>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等腰三角形 6"/>
            <p:cNvSpPr/>
            <p:nvPr/>
          </p:nvSpPr>
          <p:spPr bwMode="auto">
            <a:xfrm>
              <a:off x="4932040" y="3390742"/>
              <a:ext cx="1060704" cy="9144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8" name="椭圆 7"/>
            <p:cNvSpPr/>
            <p:nvPr/>
          </p:nvSpPr>
          <p:spPr bwMode="auto">
            <a:xfrm>
              <a:off x="4932040" y="836712"/>
              <a:ext cx="1800200" cy="1872208"/>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椭圆 8"/>
            <p:cNvSpPr/>
            <p:nvPr/>
          </p:nvSpPr>
          <p:spPr bwMode="auto">
            <a:xfrm>
              <a:off x="2915816" y="842712"/>
              <a:ext cx="2568116" cy="2298256"/>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0" name="笑脸 9"/>
            <p:cNvSpPr/>
            <p:nvPr/>
          </p:nvSpPr>
          <p:spPr bwMode="auto">
            <a:xfrm>
              <a:off x="5098912" y="1677532"/>
              <a:ext cx="242320" cy="216024"/>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4067944" y="1603648"/>
              <a:ext cx="132184" cy="45720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2" name="等腰三角形 11"/>
            <p:cNvSpPr/>
            <p:nvPr/>
          </p:nvSpPr>
          <p:spPr bwMode="auto">
            <a:xfrm>
              <a:off x="5940152" y="1628800"/>
              <a:ext cx="45719" cy="21902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等腰三角形 12"/>
            <p:cNvSpPr/>
            <p:nvPr/>
          </p:nvSpPr>
          <p:spPr bwMode="auto">
            <a:xfrm>
              <a:off x="5098912" y="3096687"/>
              <a:ext cx="133351" cy="58811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668614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85619" y="44624"/>
            <a:ext cx="6782725" cy="6264696"/>
            <a:chOff x="467543" y="-267172"/>
            <a:chExt cx="8252389" cy="7629410"/>
          </a:xfrm>
          <a:effectLst>
            <a:glow rad="139700">
              <a:schemeClr val="accent4">
                <a:satMod val="175000"/>
                <a:alpha val="40000"/>
              </a:schemeClr>
            </a:glow>
            <a:outerShdw blurRad="50800" dist="38100" dir="2700000" algn="tl" rotWithShape="0">
              <a:prstClr val="black">
                <a:alpha val="40000"/>
              </a:prstClr>
            </a:outerShdw>
          </a:effectLst>
        </p:grpSpPr>
        <p:sp>
          <p:nvSpPr>
            <p:cNvPr id="5" name="椭圆 4"/>
            <p:cNvSpPr/>
            <p:nvPr/>
          </p:nvSpPr>
          <p:spPr bwMode="auto">
            <a:xfrm>
              <a:off x="467543" y="-267172"/>
              <a:ext cx="8252389" cy="762941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0" name="椭圆 9"/>
            <p:cNvSpPr/>
            <p:nvPr/>
          </p:nvSpPr>
          <p:spPr bwMode="auto">
            <a:xfrm>
              <a:off x="3373016" y="2060848"/>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4932040" y="3390742"/>
              <a:ext cx="1060704" cy="9144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椭圆 12"/>
            <p:cNvSpPr/>
            <p:nvPr/>
          </p:nvSpPr>
          <p:spPr bwMode="auto">
            <a:xfrm>
              <a:off x="4331758" y="110183"/>
              <a:ext cx="2325167" cy="2259974"/>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椭圆 13"/>
            <p:cNvSpPr/>
            <p:nvPr/>
          </p:nvSpPr>
          <p:spPr bwMode="auto">
            <a:xfrm>
              <a:off x="1868221" y="31220"/>
              <a:ext cx="3076812" cy="3057708"/>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笑脸 14"/>
            <p:cNvSpPr/>
            <p:nvPr/>
          </p:nvSpPr>
          <p:spPr bwMode="auto">
            <a:xfrm>
              <a:off x="4562714" y="1294632"/>
              <a:ext cx="242320" cy="216024"/>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6" name="等腰三角形 15"/>
            <p:cNvSpPr/>
            <p:nvPr/>
          </p:nvSpPr>
          <p:spPr bwMode="auto">
            <a:xfrm>
              <a:off x="3429718" y="1232248"/>
              <a:ext cx="132184" cy="45720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7" name="等腰三角形 16"/>
            <p:cNvSpPr/>
            <p:nvPr/>
          </p:nvSpPr>
          <p:spPr bwMode="auto">
            <a:xfrm>
              <a:off x="5486540" y="1075608"/>
              <a:ext cx="45719" cy="21902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8" name="等腰三角形 17"/>
            <p:cNvSpPr/>
            <p:nvPr/>
          </p:nvSpPr>
          <p:spPr bwMode="auto">
            <a:xfrm>
              <a:off x="4793671" y="3628164"/>
              <a:ext cx="133351" cy="58811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cxnSp>
        <p:nvCxnSpPr>
          <p:cNvPr id="3" name="直接箭头连接符 2"/>
          <p:cNvCxnSpPr>
            <a:stCxn id="16" idx="0"/>
            <a:endCxn id="15" idx="2"/>
          </p:cNvCxnSpPr>
          <p:nvPr/>
        </p:nvCxnSpPr>
        <p:spPr bwMode="auto">
          <a:xfrm>
            <a:off x="3374584" y="1275834"/>
            <a:ext cx="876899" cy="139917"/>
          </a:xfrm>
          <a:prstGeom prst="straightConnector1">
            <a:avLst/>
          </a:prstGeom>
          <a:noFill/>
          <a:ln w="9525" cap="flat" cmpd="sng" algn="ctr">
            <a:solidFill>
              <a:srgbClr val="FF0000"/>
            </a:solidFill>
            <a:prstDash val="solid"/>
            <a:round/>
            <a:headEnd type="none" w="med" len="med"/>
            <a:tailEnd type="arrow"/>
          </a:ln>
          <a:effectLst/>
        </p:spPr>
      </p:cxnSp>
      <p:sp>
        <p:nvSpPr>
          <p:cNvPr id="4" name="TextBox 3"/>
          <p:cNvSpPr txBox="1"/>
          <p:nvPr/>
        </p:nvSpPr>
        <p:spPr>
          <a:xfrm>
            <a:off x="4057243" y="1151906"/>
            <a:ext cx="282938" cy="369332"/>
          </a:xfrm>
          <a:prstGeom prst="rect">
            <a:avLst/>
          </a:prstGeom>
          <a:noFill/>
        </p:spPr>
        <p:txBody>
          <a:bodyPr wrap="square" rtlCol="0">
            <a:spAutoFit/>
          </a:bodyPr>
          <a:lstStyle/>
          <a:p>
            <a:r>
              <a:rPr lang="en-US" altLang="zh-CN" dirty="0" smtClean="0"/>
              <a:t>?</a:t>
            </a:r>
            <a:endParaRPr lang="zh-CN" altLang="en-US" dirty="0"/>
          </a:p>
        </p:txBody>
      </p:sp>
      <p:cxnSp>
        <p:nvCxnSpPr>
          <p:cNvPr id="20" name="直接箭头连接符 19"/>
          <p:cNvCxnSpPr>
            <a:stCxn id="17" idx="0"/>
            <a:endCxn id="15" idx="6"/>
          </p:cNvCxnSpPr>
          <p:nvPr/>
        </p:nvCxnSpPr>
        <p:spPr bwMode="auto">
          <a:xfrm flipH="1">
            <a:off x="4450648" y="1147213"/>
            <a:ext cx="578926" cy="268538"/>
          </a:xfrm>
          <a:prstGeom prst="straightConnector1">
            <a:avLst/>
          </a:prstGeom>
          <a:noFill/>
          <a:ln w="9525" cap="flat" cmpd="sng" algn="ctr">
            <a:solidFill>
              <a:srgbClr val="FF0000"/>
            </a:solidFill>
            <a:prstDash val="solid"/>
            <a:round/>
            <a:headEnd type="none" w="med" len="med"/>
            <a:tailEnd type="arrow"/>
          </a:ln>
          <a:effectLst/>
        </p:spPr>
      </p:cxnSp>
      <p:sp>
        <p:nvSpPr>
          <p:cNvPr id="21" name="椭圆 20"/>
          <p:cNvSpPr/>
          <p:nvPr/>
        </p:nvSpPr>
        <p:spPr bwMode="auto">
          <a:xfrm>
            <a:off x="1187624" y="2120367"/>
            <a:ext cx="1911079" cy="1855720"/>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等腰三角形 21"/>
          <p:cNvSpPr/>
          <p:nvPr/>
        </p:nvSpPr>
        <p:spPr bwMode="auto">
          <a:xfrm>
            <a:off x="2105586" y="2992868"/>
            <a:ext cx="37577" cy="179846"/>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3" name="笑脸 22"/>
          <p:cNvSpPr/>
          <p:nvPr/>
        </p:nvSpPr>
        <p:spPr bwMode="auto">
          <a:xfrm>
            <a:off x="2555776" y="236924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4" name="笑脸 23"/>
          <p:cNvSpPr/>
          <p:nvPr/>
        </p:nvSpPr>
        <p:spPr bwMode="auto">
          <a:xfrm>
            <a:off x="2708176" y="252164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笑脸 24"/>
          <p:cNvSpPr/>
          <p:nvPr/>
        </p:nvSpPr>
        <p:spPr bwMode="auto">
          <a:xfrm>
            <a:off x="2809563" y="62068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笑脸 25"/>
          <p:cNvSpPr/>
          <p:nvPr/>
        </p:nvSpPr>
        <p:spPr bwMode="auto">
          <a:xfrm>
            <a:off x="2520269" y="103940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笑脸 26"/>
          <p:cNvSpPr/>
          <p:nvPr/>
        </p:nvSpPr>
        <p:spPr bwMode="auto">
          <a:xfrm>
            <a:off x="2810064" y="16550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8" name="笑脸 27"/>
          <p:cNvSpPr/>
          <p:nvPr/>
        </p:nvSpPr>
        <p:spPr bwMode="auto">
          <a:xfrm>
            <a:off x="3666566" y="5319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9" name="笑脸 28"/>
          <p:cNvSpPr/>
          <p:nvPr/>
        </p:nvSpPr>
        <p:spPr bwMode="auto">
          <a:xfrm>
            <a:off x="3320262" y="232367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0" name="笑脸 29"/>
          <p:cNvSpPr/>
          <p:nvPr/>
        </p:nvSpPr>
        <p:spPr bwMode="auto">
          <a:xfrm>
            <a:off x="2962463" y="19876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1" name="笑脸 30"/>
          <p:cNvSpPr/>
          <p:nvPr/>
        </p:nvSpPr>
        <p:spPr bwMode="auto">
          <a:xfrm>
            <a:off x="3826048" y="19598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2" name="笑脸 31"/>
          <p:cNvSpPr/>
          <p:nvPr/>
        </p:nvSpPr>
        <p:spPr bwMode="auto">
          <a:xfrm>
            <a:off x="3016102" y="1031115"/>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3" name="笑脸 32"/>
          <p:cNvSpPr/>
          <p:nvPr/>
        </p:nvSpPr>
        <p:spPr bwMode="auto">
          <a:xfrm>
            <a:off x="4640528" y="60405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4" name="笑脸 33"/>
          <p:cNvSpPr/>
          <p:nvPr/>
        </p:nvSpPr>
        <p:spPr bwMode="auto">
          <a:xfrm>
            <a:off x="5580112" y="14157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5" name="笑脸 34"/>
          <p:cNvSpPr/>
          <p:nvPr/>
        </p:nvSpPr>
        <p:spPr bwMode="auto">
          <a:xfrm>
            <a:off x="2420686" y="348463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6" name="笑脸 35"/>
          <p:cNvSpPr/>
          <p:nvPr/>
        </p:nvSpPr>
        <p:spPr bwMode="auto">
          <a:xfrm>
            <a:off x="1403648" y="300317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86787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优化无线资源：信道（</a:t>
            </a:r>
            <a:r>
              <a:rPr lang="en-US" altLang="zh-CN" dirty="0" smtClean="0"/>
              <a:t>channel</a:t>
            </a:r>
            <a:r>
              <a:rPr lang="zh-CN" altLang="en-US" dirty="0" smtClean="0"/>
              <a:t>）和功率</a:t>
            </a:r>
            <a:r>
              <a:rPr lang="en-US" altLang="zh-CN" dirty="0" smtClean="0"/>
              <a:t>(Power)</a:t>
            </a:r>
            <a:endParaRPr lang="zh-CN" altLang="en-US" dirty="0"/>
          </a:p>
        </p:txBody>
      </p:sp>
      <p:sp>
        <p:nvSpPr>
          <p:cNvPr id="3" name="文本占位符 2"/>
          <p:cNvSpPr>
            <a:spLocks noGrp="1"/>
          </p:cNvSpPr>
          <p:nvPr>
            <p:ph type="body" sz="half" idx="1"/>
          </p:nvPr>
        </p:nvSpPr>
        <p:spPr>
          <a:xfrm>
            <a:off x="500034" y="1285860"/>
            <a:ext cx="8072494" cy="5135563"/>
          </a:xfrm>
        </p:spPr>
        <p:txBody>
          <a:bodyPr/>
          <a:lstStyle/>
          <a:p>
            <a:pPr>
              <a:buNone/>
            </a:pPr>
            <a:r>
              <a:rPr lang="zh-CN" altLang="en-US" dirty="0" smtClean="0"/>
              <a:t>在蜂窝异构网络中，提高用户体验质量可以从技术层面进行优化，这里技术层面指的是：对异构蜂窝网络资源进行优化</a:t>
            </a:r>
            <a:r>
              <a:rPr lang="zh-CN" altLang="en-US" dirty="0"/>
              <a:t>分配，从而提高用户速率，进而提高用户的体验质量（</a:t>
            </a:r>
            <a:r>
              <a:rPr lang="en-US" altLang="zh-CN" dirty="0" err="1" smtClean="0"/>
              <a:t>QoE</a:t>
            </a:r>
            <a:r>
              <a:rPr lang="zh-CN" altLang="en-US" dirty="0" smtClean="0"/>
              <a:t>）。即：</a:t>
            </a:r>
            <a:endParaRPr lang="en-US" altLang="zh-CN" dirty="0" smtClean="0"/>
          </a:p>
          <a:p>
            <a:pPr>
              <a:buNone/>
            </a:pPr>
            <a:endParaRPr lang="en-US" altLang="zh-CN" dirty="0" smtClean="0"/>
          </a:p>
          <a:p>
            <a:r>
              <a:rPr lang="zh-CN" altLang="en-US" dirty="0" smtClean="0"/>
              <a:t>提高信道的复用率以及优化信道分配（</a:t>
            </a:r>
            <a:r>
              <a:rPr lang="zh-CN" altLang="en-US" dirty="0" smtClean="0">
                <a:solidFill>
                  <a:schemeClr val="bg2">
                    <a:lumMod val="10000"/>
                  </a:schemeClr>
                </a:solidFill>
              </a:rPr>
              <a:t>合理有效地分配信道</a:t>
            </a:r>
            <a:r>
              <a:rPr lang="zh-CN" altLang="en-US" dirty="0" smtClean="0"/>
              <a:t>）</a:t>
            </a:r>
            <a:endParaRPr lang="en-US" altLang="zh-CN" dirty="0" smtClean="0"/>
          </a:p>
          <a:p>
            <a:endParaRPr lang="en-US" altLang="zh-CN" dirty="0" smtClean="0"/>
          </a:p>
          <a:p>
            <a:r>
              <a:rPr lang="zh-CN" altLang="en-US" dirty="0" smtClean="0"/>
              <a:t>对信道的功率进行优化改进</a:t>
            </a:r>
            <a:r>
              <a:rPr lang="zh-CN" altLang="en-US" dirty="0"/>
              <a:t>。</a:t>
            </a:r>
          </a:p>
        </p:txBody>
      </p:sp>
    </p:spTree>
  </p:cSld>
  <p:clrMapOvr>
    <a:masterClrMapping/>
  </p:clrMapOvr>
  <p:transition advTm="2851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解决方案</a:t>
            </a:r>
            <a:r>
              <a:rPr lang="en-US" altLang="zh-CN" dirty="0"/>
              <a:t>: </a:t>
            </a:r>
            <a:endParaRPr lang="en-US" altLang="zh-CN" dirty="0" smtClean="0"/>
          </a:p>
          <a:p>
            <a:pPr marL="514350" indent="-514350">
              <a:buFont typeface="+mj-ea"/>
              <a:buAutoNum type="circleNumDbPlain"/>
            </a:pPr>
            <a:r>
              <a:rPr lang="zh-CN" altLang="en-US" dirty="0" smtClean="0"/>
              <a:t>分别</a:t>
            </a:r>
            <a:r>
              <a:rPr lang="zh-CN" altLang="en-US" dirty="0"/>
              <a:t>计算</a:t>
            </a:r>
            <a:r>
              <a:rPr lang="en-US" altLang="zh-CN" dirty="0" err="1"/>
              <a:t>SINR</a:t>
            </a:r>
            <a:r>
              <a:rPr lang="en-US" altLang="zh-CN" baseline="-25000" dirty="0" err="1"/>
              <a:t>pico,N</a:t>
            </a:r>
            <a:r>
              <a:rPr lang="zh-CN" altLang="en-US" dirty="0"/>
              <a:t>、</a:t>
            </a:r>
            <a:r>
              <a:rPr lang="en-US" altLang="zh-CN" dirty="0"/>
              <a:t> </a:t>
            </a:r>
            <a:r>
              <a:rPr lang="en-US" altLang="zh-CN" dirty="0" err="1" smtClean="0"/>
              <a:t>SINR</a:t>
            </a:r>
            <a:r>
              <a:rPr lang="en-US" altLang="zh-CN" baseline="-25000" dirty="0" err="1"/>
              <a:t>F</a:t>
            </a:r>
            <a:r>
              <a:rPr lang="en-US" altLang="zh-CN" baseline="-25000" dirty="0" err="1" smtClean="0"/>
              <a:t>emto,N</a:t>
            </a:r>
            <a:r>
              <a:rPr lang="en-US" altLang="zh-CN" baseline="-25000" dirty="0" smtClean="0"/>
              <a:t> </a:t>
            </a:r>
            <a:r>
              <a:rPr lang="en-US" altLang="zh-CN" dirty="0" smtClean="0"/>
              <a:t> </a:t>
            </a:r>
            <a:r>
              <a:rPr lang="en-US" altLang="zh-CN" dirty="0" smtClean="0"/>
              <a:t>(</a:t>
            </a:r>
            <a:r>
              <a:rPr lang="zh-CN" altLang="en-US" dirty="0"/>
              <a:t>功率使用信道</a:t>
            </a:r>
            <a:r>
              <a:rPr lang="en-US" altLang="zh-CN" dirty="0" err="1"/>
              <a:t>P</a:t>
            </a:r>
            <a:r>
              <a:rPr lang="en-US" altLang="zh-CN" baseline="-25000" dirty="0" err="1"/>
              <a:t>mean</a:t>
            </a:r>
            <a:r>
              <a:rPr lang="en-US" altLang="zh-CN" baseline="-25000" dirty="0"/>
              <a:t> </a:t>
            </a:r>
            <a:r>
              <a:rPr lang="en-US" altLang="zh-CN" dirty="0"/>
              <a:t>= </a:t>
            </a:r>
            <a:r>
              <a:rPr lang="en-US" altLang="zh-CN" dirty="0" err="1"/>
              <a:t>P</a:t>
            </a:r>
            <a:r>
              <a:rPr lang="en-US" altLang="zh-CN" baseline="-25000" dirty="0" err="1"/>
              <a:t>total</a:t>
            </a:r>
            <a:r>
              <a:rPr lang="en-US" altLang="zh-CN" dirty="0"/>
              <a:t>/</a:t>
            </a:r>
            <a:r>
              <a:rPr lang="zh-CN" altLang="en-US" dirty="0"/>
              <a:t>信道数量</a:t>
            </a:r>
            <a:r>
              <a:rPr lang="en-US" altLang="zh-CN" dirty="0" smtClean="0"/>
              <a:t>)</a:t>
            </a:r>
          </a:p>
          <a:p>
            <a:pPr marL="514350" indent="-514350">
              <a:buFont typeface="+mj-ea"/>
              <a:buAutoNum type="circleNumDbPlain"/>
            </a:pPr>
            <a:r>
              <a:rPr lang="zh-CN" altLang="en-US" dirty="0" smtClean="0"/>
              <a:t>选择信噪比值</a:t>
            </a:r>
            <a:r>
              <a:rPr lang="zh-CN" altLang="en-US" dirty="0"/>
              <a:t>大</a:t>
            </a:r>
            <a:r>
              <a:rPr lang="zh-CN" altLang="en-US" dirty="0" smtClean="0"/>
              <a:t>的对应的基</a:t>
            </a:r>
            <a:r>
              <a:rPr lang="zh-CN" altLang="en-US" dirty="0"/>
              <a:t>站给此</a:t>
            </a:r>
            <a:r>
              <a:rPr lang="zh-CN" altLang="en-US" dirty="0" smtClean="0"/>
              <a:t>用户优先分配信道</a:t>
            </a:r>
            <a:endParaRPr lang="en-US" altLang="zh-CN" dirty="0" smtClean="0"/>
          </a:p>
          <a:p>
            <a:pPr marL="514350" indent="-514350">
              <a:buFont typeface="+mj-ea"/>
              <a:buAutoNum type="circleNumDbPlain"/>
            </a:pPr>
            <a:r>
              <a:rPr lang="zh-CN" altLang="en-US" dirty="0" smtClean="0"/>
              <a:t>如果基站信道不能满足用户最低速率要求，则信噪比小的基站继续分配信道给这个用户。</a:t>
            </a:r>
            <a:endParaRPr lang="en-US" altLang="zh-CN" dirty="0" smtClean="0"/>
          </a:p>
          <a:p>
            <a:pPr marL="514350" indent="-514350">
              <a:buFont typeface="+mj-ea"/>
              <a:buAutoNum type="circleNumDbPlain"/>
            </a:pPr>
            <a:r>
              <a:rPr lang="zh-CN" altLang="en-US" dirty="0" smtClean="0"/>
              <a:t>如果上述分配还不能满足要求，由宏基站继续分配信道</a:t>
            </a:r>
            <a:endParaRPr lang="en-US" altLang="zh-CN" dirty="0" smtClean="0"/>
          </a:p>
          <a:p>
            <a:pPr marL="0" indent="0">
              <a:buNone/>
            </a:pPr>
            <a:r>
              <a:rPr lang="en-US" altLang="zh-CN" dirty="0" smtClean="0"/>
              <a:t> </a:t>
            </a:r>
            <a:r>
              <a:rPr lang="en-US" altLang="zh-CN" dirty="0" smtClean="0"/>
              <a:t>Pico </a:t>
            </a:r>
            <a:r>
              <a:rPr lang="zh-CN" altLang="en-US" dirty="0" smtClean="0"/>
              <a:t>与中继节点交叉、</a:t>
            </a:r>
            <a:r>
              <a:rPr lang="en-US" altLang="zh-CN" dirty="0" err="1" smtClean="0"/>
              <a:t>Femto</a:t>
            </a:r>
            <a:r>
              <a:rPr lang="zh-CN" altLang="en-US" dirty="0" smtClean="0"/>
              <a:t>与</a:t>
            </a:r>
            <a:r>
              <a:rPr lang="en-US" altLang="zh-CN" dirty="0" smtClean="0"/>
              <a:t>MBS or</a:t>
            </a:r>
            <a:r>
              <a:rPr lang="zh-CN" altLang="en-US" dirty="0" smtClean="0"/>
              <a:t>中继存在交叉区域，均采用以上策略</a:t>
            </a:r>
            <a:endParaRPr lang="en-US" altLang="zh-CN" dirty="0"/>
          </a:p>
          <a:p>
            <a:pPr marL="0" indent="0">
              <a:buNone/>
            </a:pP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11948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信道分配</a:t>
            </a:r>
            <a:endParaRPr lang="zh-CN" altLang="en-US" dirty="0"/>
          </a:p>
        </p:txBody>
      </p:sp>
      <p:sp>
        <p:nvSpPr>
          <p:cNvPr id="3" name="内容占位符 2"/>
          <p:cNvSpPr>
            <a:spLocks noGrp="1"/>
          </p:cNvSpPr>
          <p:nvPr>
            <p:ph idx="1"/>
          </p:nvPr>
        </p:nvSpPr>
        <p:spPr>
          <a:xfrm>
            <a:off x="1403648" y="620688"/>
            <a:ext cx="7560840" cy="6048672"/>
          </a:xfrm>
        </p:spPr>
        <p:txBody>
          <a:bodyPr/>
          <a:lstStyle/>
          <a:p>
            <a:r>
              <a:rPr lang="zh-CN" altLang="en-US" dirty="0" smtClean="0"/>
              <a:t>情形</a:t>
            </a:r>
            <a:r>
              <a:rPr lang="en-US" altLang="zh-CN" dirty="0" smtClean="0"/>
              <a:t>2</a:t>
            </a:r>
            <a:r>
              <a:rPr lang="zh-CN" altLang="en-US" dirty="0" smtClean="0"/>
              <a:t>：</a:t>
            </a:r>
            <a:r>
              <a:rPr lang="zh-CN" altLang="en-US" dirty="0" smtClean="0"/>
              <a:t>如果用户群体集中分布在某个小型基站区域内（</a:t>
            </a:r>
            <a:r>
              <a:rPr lang="en-US" altLang="zh-CN" dirty="0" smtClean="0"/>
              <a:t>Pico</a:t>
            </a:r>
            <a:r>
              <a:rPr lang="zh-CN" altLang="en-US" dirty="0" smtClean="0"/>
              <a:t>、</a:t>
            </a:r>
            <a:r>
              <a:rPr lang="en-US" altLang="zh-CN" dirty="0" err="1" smtClean="0"/>
              <a:t>Femto</a:t>
            </a:r>
            <a:r>
              <a:rPr lang="zh-CN" altLang="en-US" dirty="0"/>
              <a:t>、</a:t>
            </a:r>
            <a:r>
              <a:rPr lang="zh-CN" altLang="en-US" dirty="0" smtClean="0"/>
              <a:t>中继）</a:t>
            </a:r>
            <a:endParaRPr lang="en-US" altLang="zh-CN" dirty="0" smtClean="0"/>
          </a:p>
          <a:p>
            <a:pPr marL="514350" indent="-514350">
              <a:buFont typeface="+mj-ea"/>
              <a:buAutoNum type="circleNumDbPlain"/>
            </a:pPr>
            <a:r>
              <a:rPr lang="zh-CN" altLang="en-US" dirty="0" smtClean="0"/>
              <a:t>此基站优先分配它的信道给用户。</a:t>
            </a:r>
            <a:endParaRPr lang="en-US" altLang="zh-CN" dirty="0" smtClean="0"/>
          </a:p>
          <a:p>
            <a:pPr marL="514350" indent="-514350">
              <a:buFont typeface="+mj-ea"/>
              <a:buAutoNum type="circleNumDbPlain"/>
            </a:pPr>
            <a:r>
              <a:rPr lang="zh-CN" altLang="en-US" dirty="0" smtClean="0"/>
              <a:t>首先，随机分配信道给</a:t>
            </a:r>
            <a:r>
              <a:rPr lang="en-US" altLang="zh-CN" dirty="0" smtClean="0"/>
              <a:t>User</a:t>
            </a:r>
            <a:r>
              <a:rPr lang="zh-CN" altLang="en-US" dirty="0" smtClean="0"/>
              <a:t>，直到满足用户的最低速率要求</a:t>
            </a:r>
            <a:r>
              <a:rPr lang="en-US" altLang="zh-CN" dirty="0" err="1" smtClean="0"/>
              <a:t>R</a:t>
            </a:r>
            <a:r>
              <a:rPr lang="en-US" altLang="zh-CN" baseline="-25000" dirty="0" err="1" smtClean="0"/>
              <a:t>min</a:t>
            </a:r>
            <a:r>
              <a:rPr lang="en-US" altLang="zh-CN" baseline="-25000" dirty="0" smtClean="0"/>
              <a:t> </a:t>
            </a:r>
            <a:r>
              <a:rPr lang="en-US" altLang="zh-CN" dirty="0" smtClean="0"/>
              <a:t>,</a:t>
            </a:r>
            <a:r>
              <a:rPr lang="zh-CN" altLang="en-US" dirty="0" smtClean="0"/>
              <a:t>之后才为下一个用户分配信道</a:t>
            </a:r>
            <a:endParaRPr lang="en-US" altLang="zh-CN" dirty="0" smtClean="0"/>
          </a:p>
          <a:p>
            <a:pPr marL="514350" indent="-514350">
              <a:buFont typeface="+mj-ea"/>
              <a:buAutoNum type="circleNumDbPlain"/>
            </a:pPr>
            <a:r>
              <a:rPr lang="zh-CN" altLang="en-US" dirty="0" smtClean="0"/>
              <a:t>如果此基站的信道分配完毕，还有用户没有分配信道，</a:t>
            </a:r>
            <a:r>
              <a:rPr lang="zh-CN" altLang="en-US" dirty="0" smtClean="0">
                <a:solidFill>
                  <a:srgbClr val="FF0000"/>
                </a:solidFill>
              </a:rPr>
              <a:t>由宏基站</a:t>
            </a:r>
            <a:r>
              <a:rPr lang="en-US" altLang="zh-CN" dirty="0" smtClean="0">
                <a:solidFill>
                  <a:srgbClr val="FF0000"/>
                </a:solidFill>
              </a:rPr>
              <a:t>(if  has free </a:t>
            </a:r>
            <a:r>
              <a:rPr lang="en-US" altLang="zh-CN" dirty="0" err="1" smtClean="0">
                <a:solidFill>
                  <a:srgbClr val="FF0000"/>
                </a:solidFill>
              </a:rPr>
              <a:t>subchannel</a:t>
            </a:r>
            <a:r>
              <a:rPr lang="en-US" altLang="zh-CN" dirty="0" smtClean="0">
                <a:solidFill>
                  <a:srgbClr val="FF0000"/>
                </a:solidFill>
              </a:rPr>
              <a:t>)</a:t>
            </a:r>
            <a:r>
              <a:rPr lang="zh-CN" altLang="en-US" dirty="0" smtClean="0">
                <a:solidFill>
                  <a:srgbClr val="FF0000"/>
                </a:solidFill>
              </a:rPr>
              <a:t>优先分配</a:t>
            </a:r>
            <a:r>
              <a:rPr lang="zh-CN" altLang="en-US" dirty="0" smtClean="0">
                <a:solidFill>
                  <a:srgbClr val="FF0000"/>
                </a:solidFill>
              </a:rPr>
              <a:t>信道</a:t>
            </a:r>
            <a:endParaRPr lang="en-US" altLang="zh-CN" dirty="0" smtClean="0">
              <a:solidFill>
                <a:srgbClr val="FF0000"/>
              </a:solidFill>
            </a:endParaRPr>
          </a:p>
          <a:p>
            <a:pPr marL="514350" indent="-514350">
              <a:buFont typeface="+mj-ea"/>
              <a:buAutoNum type="circleNumDbPlain"/>
            </a:pPr>
            <a:r>
              <a:rPr lang="zh-CN" altLang="en-US" dirty="0" smtClean="0"/>
              <a:t>根据</a:t>
            </a:r>
            <a:r>
              <a:rPr lang="en-US" altLang="zh-CN" dirty="0" smtClean="0"/>
              <a:t>SINR</a:t>
            </a:r>
            <a:r>
              <a:rPr lang="zh-CN" altLang="en-US" dirty="0" smtClean="0"/>
              <a:t>值，值大对应的信道优先分配给用户。</a:t>
            </a:r>
            <a:endParaRPr lang="en-US" altLang="zh-CN" dirty="0" smtClean="0"/>
          </a:p>
          <a:p>
            <a:pPr marL="0" indent="0">
              <a:buNone/>
            </a:pPr>
            <a:endParaRPr lang="en-US" altLang="zh-CN" dirty="0"/>
          </a:p>
          <a:p>
            <a:pPr marL="0" indent="0">
              <a:buNone/>
            </a:pPr>
            <a:endParaRPr lang="en-US" altLang="zh-CN" dirty="0" smtClean="0"/>
          </a:p>
        </p:txBody>
      </p:sp>
    </p:spTree>
    <p:extLst>
      <p:ext uri="{BB962C8B-B14F-4D97-AF65-F5344CB8AC3E}">
        <p14:creationId xmlns:p14="http://schemas.microsoft.com/office/powerpoint/2010/main" val="17389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12" name="组合 11"/>
          <p:cNvGrpSpPr/>
          <p:nvPr/>
        </p:nvGrpSpPr>
        <p:grpSpPr>
          <a:xfrm>
            <a:off x="1091613" y="159147"/>
            <a:ext cx="6782725" cy="6264696"/>
            <a:chOff x="1091613" y="159147"/>
            <a:chExt cx="6782725" cy="6264696"/>
          </a:xfrm>
        </p:grpSpPr>
        <p:sp>
          <p:nvSpPr>
            <p:cNvPr id="5" name="椭圆 4"/>
            <p:cNvSpPr/>
            <p:nvPr/>
          </p:nvSpPr>
          <p:spPr bwMode="auto">
            <a:xfrm>
              <a:off x="1091613" y="159147"/>
              <a:ext cx="6782725" cy="62646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6" name="椭圆 5"/>
            <p:cNvSpPr/>
            <p:nvPr/>
          </p:nvSpPr>
          <p:spPr bwMode="auto">
            <a:xfrm>
              <a:off x="3457948" y="2070741"/>
              <a:ext cx="751555" cy="750836"/>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等腰三角形 6"/>
            <p:cNvSpPr/>
            <p:nvPr/>
          </p:nvSpPr>
          <p:spPr bwMode="auto">
            <a:xfrm>
              <a:off x="4739326" y="3162750"/>
              <a:ext cx="871804" cy="75083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椭圆 8"/>
            <p:cNvSpPr/>
            <p:nvPr/>
          </p:nvSpPr>
          <p:spPr bwMode="auto">
            <a:xfrm>
              <a:off x="2221141" y="404164"/>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0" name="笑脸 9"/>
            <p:cNvSpPr/>
            <p:nvPr/>
          </p:nvSpPr>
          <p:spPr bwMode="auto">
            <a:xfrm>
              <a:off x="4435773" y="144158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3504552" y="1390358"/>
              <a:ext cx="108643" cy="375418"/>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等腰三角形 12"/>
            <p:cNvSpPr/>
            <p:nvPr/>
          </p:nvSpPr>
          <p:spPr bwMode="auto">
            <a:xfrm>
              <a:off x="4625599" y="3357703"/>
              <a:ext cx="109603" cy="482912"/>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sp>
        <p:nvSpPr>
          <p:cNvPr id="14" name="笑脸 13"/>
          <p:cNvSpPr/>
          <p:nvPr/>
        </p:nvSpPr>
        <p:spPr bwMode="auto">
          <a:xfrm>
            <a:off x="4461272" y="1901629"/>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笑脸 14"/>
          <p:cNvSpPr/>
          <p:nvPr/>
        </p:nvSpPr>
        <p:spPr bwMode="auto">
          <a:xfrm>
            <a:off x="4144758" y="105273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笑脸 24"/>
          <p:cNvSpPr/>
          <p:nvPr/>
        </p:nvSpPr>
        <p:spPr bwMode="auto">
          <a:xfrm>
            <a:off x="2849641" y="239903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笑脸 25"/>
          <p:cNvSpPr/>
          <p:nvPr/>
        </p:nvSpPr>
        <p:spPr bwMode="auto">
          <a:xfrm>
            <a:off x="2555776" y="1141427"/>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笑脸 26"/>
          <p:cNvSpPr/>
          <p:nvPr/>
        </p:nvSpPr>
        <p:spPr bwMode="auto">
          <a:xfrm>
            <a:off x="3531288" y="270383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8" name="笑脸 27"/>
          <p:cNvSpPr/>
          <p:nvPr/>
        </p:nvSpPr>
        <p:spPr bwMode="auto">
          <a:xfrm>
            <a:off x="3024034" y="6926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9" name="笑脸 28"/>
          <p:cNvSpPr/>
          <p:nvPr/>
        </p:nvSpPr>
        <p:spPr bwMode="auto">
          <a:xfrm>
            <a:off x="2356611" y="209268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0" name="笑脸 29"/>
          <p:cNvSpPr/>
          <p:nvPr/>
        </p:nvSpPr>
        <p:spPr bwMode="auto">
          <a:xfrm>
            <a:off x="2379590" y="161388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1" name="笑脸 30"/>
          <p:cNvSpPr/>
          <p:nvPr/>
        </p:nvSpPr>
        <p:spPr bwMode="auto">
          <a:xfrm>
            <a:off x="3495846" y="69500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2" name="笑脸 31"/>
          <p:cNvSpPr/>
          <p:nvPr/>
        </p:nvSpPr>
        <p:spPr bwMode="auto">
          <a:xfrm>
            <a:off x="3982615" y="225066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3" name="笑脸 32"/>
          <p:cNvSpPr/>
          <p:nvPr/>
        </p:nvSpPr>
        <p:spPr bwMode="auto">
          <a:xfrm>
            <a:off x="3068216" y="26401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4" name="笑脸 33"/>
          <p:cNvSpPr/>
          <p:nvPr/>
        </p:nvSpPr>
        <p:spPr bwMode="auto">
          <a:xfrm>
            <a:off x="3220616" y="27925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5" name="笑脸 34"/>
          <p:cNvSpPr/>
          <p:nvPr/>
        </p:nvSpPr>
        <p:spPr bwMode="auto">
          <a:xfrm>
            <a:off x="2824480" y="158060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6" name="笑脸 35"/>
          <p:cNvSpPr/>
          <p:nvPr/>
        </p:nvSpPr>
        <p:spPr bwMode="auto">
          <a:xfrm>
            <a:off x="3796582" y="136281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7" name="笑脸 36"/>
          <p:cNvSpPr/>
          <p:nvPr/>
        </p:nvSpPr>
        <p:spPr bwMode="auto">
          <a:xfrm>
            <a:off x="3129809" y="112463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8" name="笑脸 37"/>
          <p:cNvSpPr/>
          <p:nvPr/>
        </p:nvSpPr>
        <p:spPr bwMode="auto">
          <a:xfrm>
            <a:off x="3334891" y="219776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9" name="笑脸 38"/>
          <p:cNvSpPr/>
          <p:nvPr/>
        </p:nvSpPr>
        <p:spPr bwMode="auto">
          <a:xfrm>
            <a:off x="2724897" y="76820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0" name="笑脸 39"/>
          <p:cNvSpPr/>
          <p:nvPr/>
        </p:nvSpPr>
        <p:spPr bwMode="auto">
          <a:xfrm>
            <a:off x="3536840" y="9713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1" name="笑脸 40"/>
          <p:cNvSpPr/>
          <p:nvPr/>
        </p:nvSpPr>
        <p:spPr bwMode="auto">
          <a:xfrm>
            <a:off x="3982614" y="172424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2" name="椭圆 41"/>
          <p:cNvSpPr/>
          <p:nvPr/>
        </p:nvSpPr>
        <p:spPr bwMode="auto">
          <a:xfrm>
            <a:off x="4932040" y="1137046"/>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6" name="组合 15"/>
          <p:cNvGrpSpPr/>
          <p:nvPr/>
        </p:nvGrpSpPr>
        <p:grpSpPr>
          <a:xfrm>
            <a:off x="5882036" y="1547018"/>
            <a:ext cx="1337401" cy="1704423"/>
            <a:chOff x="5882036" y="1547018"/>
            <a:chExt cx="1337401" cy="1704423"/>
          </a:xfrm>
        </p:grpSpPr>
        <p:sp>
          <p:nvSpPr>
            <p:cNvPr id="43" name="等腰三角形 42"/>
            <p:cNvSpPr/>
            <p:nvPr/>
          </p:nvSpPr>
          <p:spPr bwMode="auto">
            <a:xfrm>
              <a:off x="6212773" y="2080868"/>
              <a:ext cx="231435" cy="365291"/>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2</a:t>
              </a:r>
              <a:endParaRPr kumimoji="0" lang="en-US" altLang="zh-CN" sz="1800" b="0" i="0" u="none" strike="noStrike" cap="none" normalizeH="0" baseline="0" dirty="0" smtClean="0">
                <a:ln>
                  <a:noFill/>
                </a:ln>
                <a:solidFill>
                  <a:schemeClr val="tx1"/>
                </a:solidFill>
                <a:effectLst/>
                <a:latin typeface="Arial" pitchFamily="34" charset="0"/>
              </a:endParaRPr>
            </a:p>
          </p:txBody>
        </p:sp>
        <p:sp>
          <p:nvSpPr>
            <p:cNvPr id="44" name="笑脸 43"/>
            <p:cNvSpPr/>
            <p:nvPr/>
          </p:nvSpPr>
          <p:spPr bwMode="auto">
            <a:xfrm>
              <a:off x="5981619" y="154701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5" name="笑脸 44"/>
            <p:cNvSpPr/>
            <p:nvPr/>
          </p:nvSpPr>
          <p:spPr bwMode="auto">
            <a:xfrm>
              <a:off x="5882036" y="307405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6" name="笑脸 45"/>
            <p:cNvSpPr/>
            <p:nvPr/>
          </p:nvSpPr>
          <p:spPr bwMode="auto">
            <a:xfrm>
              <a:off x="7020272" y="247662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sp>
        <p:nvSpPr>
          <p:cNvPr id="47" name="椭圆 46"/>
          <p:cNvSpPr/>
          <p:nvPr/>
        </p:nvSpPr>
        <p:spPr bwMode="auto">
          <a:xfrm>
            <a:off x="2051458" y="3538168"/>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0" name="笑脸 49"/>
          <p:cNvSpPr/>
          <p:nvPr/>
        </p:nvSpPr>
        <p:spPr bwMode="auto">
          <a:xfrm>
            <a:off x="3024034" y="391807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1" name="笑脸 50"/>
          <p:cNvSpPr/>
          <p:nvPr/>
        </p:nvSpPr>
        <p:spPr bwMode="auto">
          <a:xfrm>
            <a:off x="3403957" y="566124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3" name="等腰三角形 52"/>
          <p:cNvSpPr/>
          <p:nvPr/>
        </p:nvSpPr>
        <p:spPr bwMode="auto">
          <a:xfrm>
            <a:off x="3226940" y="4605838"/>
            <a:ext cx="108643" cy="375418"/>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255290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弱链接情形</a:t>
            </a:r>
            <a:r>
              <a:rPr lang="en-US" altLang="zh-CN" dirty="0" smtClean="0"/>
              <a:t>3</a:t>
            </a:r>
          </a:p>
          <a:p>
            <a:pPr marL="514350" indent="-514350">
              <a:buFont typeface="+mj-ea"/>
              <a:buAutoNum type="circleNumDbPlain"/>
            </a:pPr>
            <a:r>
              <a:rPr lang="zh-CN" altLang="en-US" dirty="0" smtClean="0"/>
              <a:t>某个基站信道数量不够时，其他基站想该区域范围内的用户追加分配信道，这种情况可视为情形 </a:t>
            </a:r>
            <a:r>
              <a:rPr lang="en-US" altLang="zh-CN" dirty="0" smtClean="0"/>
              <a:t>2</a:t>
            </a:r>
            <a:r>
              <a:rPr lang="zh-CN" altLang="en-US" dirty="0" smtClean="0"/>
              <a:t>中信道数量不足的情况处理</a:t>
            </a:r>
            <a:endParaRPr lang="en-US" altLang="zh-CN" dirty="0" smtClean="0"/>
          </a:p>
          <a:p>
            <a:pPr marL="514350" indent="-514350">
              <a:buFont typeface="+mj-ea"/>
              <a:buAutoNum type="circleNumDbPlain"/>
            </a:pPr>
            <a:endParaRPr lang="en-US" altLang="zh-CN" dirty="0"/>
          </a:p>
          <a:p>
            <a:r>
              <a:rPr lang="zh-CN" altLang="en-US" dirty="0"/>
              <a:t>非特殊区域，从剩余信道</a:t>
            </a:r>
            <a:r>
              <a:rPr lang="zh-CN" altLang="en-US" dirty="0" smtClean="0"/>
              <a:t>随机分配</a:t>
            </a:r>
            <a:endParaRPr lang="zh-CN" altLang="en-US" dirty="0"/>
          </a:p>
          <a:p>
            <a:pPr marL="514350" indent="-514350">
              <a:buFont typeface="+mj-ea"/>
              <a:buAutoNum type="circleNumDbPlain"/>
            </a:pPr>
            <a:endParaRPr lang="zh-CN" altLang="en-US" dirty="0"/>
          </a:p>
        </p:txBody>
      </p:sp>
    </p:spTree>
    <p:extLst>
      <p:ext uri="{BB962C8B-B14F-4D97-AF65-F5344CB8AC3E}">
        <p14:creationId xmlns:p14="http://schemas.microsoft.com/office/powerpoint/2010/main" val="21081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3"/>
          <p:cNvGrpSpPr>
            <a:grpSpLocks/>
          </p:cNvGrpSpPr>
          <p:nvPr/>
        </p:nvGrpSpPr>
        <p:grpSpPr bwMode="auto">
          <a:xfrm>
            <a:off x="2428860" y="2214554"/>
            <a:ext cx="4724400" cy="685800"/>
            <a:chOff x="1296" y="1824"/>
            <a:chExt cx="2976" cy="432"/>
          </a:xfrm>
        </p:grpSpPr>
        <p:sp>
          <p:nvSpPr>
            <p:cNvPr id="6" name="AutoShape 14"/>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7" name="AutoShape 1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8" name="Text Box 16"/>
            <p:cNvSpPr txBox="1">
              <a:spLocks noChangeArrowheads="1"/>
            </p:cNvSpPr>
            <p:nvPr/>
          </p:nvSpPr>
          <p:spPr bwMode="gray">
            <a:xfrm>
              <a:off x="1680" y="1934"/>
              <a:ext cx="2160" cy="231"/>
            </a:xfrm>
            <a:prstGeom prst="rect">
              <a:avLst/>
            </a:prstGeom>
            <a:noFill/>
            <a:ln w="9525" algn="ctr">
              <a:noFill/>
              <a:miter lim="800000"/>
              <a:headEnd/>
              <a:tailEnd/>
            </a:ln>
          </p:spPr>
          <p:txBody>
            <a:bodyPr>
              <a:spAutoFit/>
            </a:bodyPr>
            <a:lstStyle/>
            <a:p>
              <a:pPr eaLnBrk="0" hangingPunct="0"/>
              <a:r>
                <a:rPr lang="en-US" altLang="zh-CN" b="1" dirty="0"/>
                <a:t>  </a:t>
              </a:r>
              <a:r>
                <a:rPr lang="zh-CN" altLang="en-US" b="1" smtClean="0"/>
                <a:t>子信道</a:t>
              </a:r>
              <a:r>
                <a:rPr lang="zh-CN" altLang="en-US" b="1" dirty="0"/>
                <a:t>分配及信道的功率分配</a:t>
              </a:r>
              <a:endParaRPr lang="en-US" altLang="zh-CN" b="1" dirty="0"/>
            </a:p>
          </p:txBody>
        </p:sp>
        <p:sp>
          <p:nvSpPr>
            <p:cNvPr id="9" name="Text Box 17"/>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rPr>
                <a:t>3</a:t>
              </a:r>
            </a:p>
          </p:txBody>
        </p:sp>
      </p:grpSp>
    </p:spTree>
    <p:extLst>
      <p:ext uri="{BB962C8B-B14F-4D97-AF65-F5344CB8AC3E}">
        <p14:creationId xmlns:p14="http://schemas.microsoft.com/office/powerpoint/2010/main" val="385320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109538"/>
            <a:ext cx="7162800" cy="727075"/>
          </a:xfrm>
        </p:spPr>
        <p:txBody>
          <a:bodyPr/>
          <a:lstStyle/>
          <a:p>
            <a:pPr eaLnBrk="1" hangingPunct="1"/>
            <a:r>
              <a:rPr lang="zh-CN" altLang="en-US" sz="3600" smtClean="0">
                <a:solidFill>
                  <a:srgbClr val="080808"/>
                </a:solidFill>
              </a:rPr>
              <a:t>子信道分配</a:t>
            </a:r>
            <a:endParaRPr lang="en-US" altLang="zh-CN" sz="3600" smtClean="0">
              <a:solidFill>
                <a:srgbClr val="080808"/>
              </a:solidFill>
            </a:endParaRPr>
          </a:p>
        </p:txBody>
      </p:sp>
      <p:sp>
        <p:nvSpPr>
          <p:cNvPr id="14339" name="Rectangle 3"/>
          <p:cNvSpPr>
            <a:spLocks noGrp="1" noChangeArrowheads="1"/>
          </p:cNvSpPr>
          <p:nvPr>
            <p:ph type="body" sz="half" idx="1"/>
          </p:nvPr>
        </p:nvSpPr>
        <p:spPr>
          <a:xfrm>
            <a:off x="714375" y="1306513"/>
            <a:ext cx="7847013" cy="4859337"/>
          </a:xfrm>
        </p:spPr>
        <p:txBody>
          <a:bodyPr/>
          <a:lstStyle/>
          <a:p>
            <a:pPr marL="0" indent="0" eaLnBrk="1" hangingPunct="1">
              <a:buFont typeface="Wingdings" pitchFamily="2" charset="2"/>
              <a:buNone/>
            </a:pPr>
            <a:r>
              <a:rPr lang="zh-CN" altLang="en-US" sz="3600" smtClean="0"/>
              <a:t>对于子信道的分配问题采用如下方法：</a:t>
            </a:r>
            <a:endParaRPr lang="en-US" altLang="zh-CN" sz="3600" smtClean="0"/>
          </a:p>
          <a:p>
            <a:pPr marL="0" indent="0" eaLnBrk="1" hangingPunct="1">
              <a:buFont typeface="Wingdings" pitchFamily="2" charset="2"/>
              <a:buNone/>
            </a:pPr>
            <a:endParaRPr lang="zh-CN" altLang="en-US" sz="3600" smtClean="0"/>
          </a:p>
          <a:p>
            <a:pPr marL="0" indent="0" eaLnBrk="1" hangingPunct="1">
              <a:buFont typeface="Wingdings" pitchFamily="2" charset="2"/>
              <a:buNone/>
            </a:pPr>
            <a:r>
              <a:rPr lang="en-US" altLang="zh-CN" sz="3600" smtClean="0"/>
              <a:t>1</a:t>
            </a:r>
            <a:r>
              <a:rPr lang="zh-CN" altLang="en-US" sz="3600" smtClean="0"/>
              <a:t>、分配子信道给用户满足其最低速率要求。</a:t>
            </a:r>
            <a:endParaRPr lang="en-US" altLang="zh-CN" sz="3600" smtClean="0"/>
          </a:p>
          <a:p>
            <a:pPr marL="0" indent="0" eaLnBrk="1" hangingPunct="1">
              <a:buFont typeface="Wingdings" pitchFamily="2" charset="2"/>
              <a:buNone/>
            </a:pPr>
            <a:r>
              <a:rPr lang="en-US" altLang="zh-CN" sz="3600" smtClean="0"/>
              <a:t>2</a:t>
            </a:r>
            <a:r>
              <a:rPr lang="zh-CN" altLang="en-US" sz="3600" smtClean="0"/>
              <a:t>、从剩余子信道集合中，将子信道分配给信噪比（</a:t>
            </a:r>
            <a:r>
              <a:rPr lang="en-US" altLang="zh-CN" sz="3600" smtClean="0"/>
              <a:t>SINR</a:t>
            </a:r>
            <a:r>
              <a:rPr lang="zh-CN" altLang="en-US" sz="3600" smtClean="0"/>
              <a:t>）最高的用户。</a:t>
            </a:r>
            <a:endParaRPr lang="en-US" altLang="zh-CN" sz="3600" smtClean="0"/>
          </a:p>
        </p:txBody>
      </p:sp>
    </p:spTree>
    <p:extLst>
      <p:ext uri="{BB962C8B-B14F-4D97-AF65-F5344CB8AC3E}">
        <p14:creationId xmlns:p14="http://schemas.microsoft.com/office/powerpoint/2010/main" val="2541936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0" y="990600"/>
            <a:ext cx="8858250" cy="5438775"/>
          </a:xfrm>
        </p:spPr>
        <p:txBody>
          <a:bodyPr/>
          <a:lstStyle/>
          <a:p>
            <a:r>
              <a:rPr lang="zh-CN" altLang="en-US" sz="3200" dirty="0" smtClean="0"/>
              <a:t>步骤</a:t>
            </a:r>
            <a:r>
              <a:rPr lang="en-US" altLang="zh-CN" sz="3200" dirty="0" smtClean="0"/>
              <a:t>1</a:t>
            </a:r>
            <a:r>
              <a:rPr lang="zh-CN" altLang="en-US" sz="3200" dirty="0" smtClean="0"/>
              <a:t>的直观性在于：当前速率之远小于目标值的用户可以优先从剩余子信道中获得未分配出去的子信道。程序循环直到所有用的速率达到用户要求的值即可。</a:t>
            </a:r>
            <a:endParaRPr lang="en-US" altLang="zh-CN" sz="3200" dirty="0" smtClean="0"/>
          </a:p>
          <a:p>
            <a:r>
              <a:rPr lang="zh-CN" altLang="en-US" sz="3200" dirty="0" smtClean="0"/>
              <a:t>步骤</a:t>
            </a:r>
            <a:r>
              <a:rPr lang="en-US" altLang="zh-CN" sz="3200" dirty="0" smtClean="0"/>
              <a:t>2</a:t>
            </a:r>
            <a:r>
              <a:rPr lang="zh-CN" altLang="en-US" sz="3200" dirty="0" smtClean="0"/>
              <a:t>中剩余子信道集合中的每一个子信道被分配到给有最大可实现速率的用户，这样可以提高系统的容量和</a:t>
            </a:r>
          </a:p>
        </p:txBody>
      </p:sp>
      <p:sp>
        <p:nvSpPr>
          <p:cNvPr id="15363" name="Rectangle 2"/>
          <p:cNvSpPr>
            <a:spLocks noGrp="1" noChangeArrowheads="1"/>
          </p:cNvSpPr>
          <p:nvPr>
            <p:ph type="title"/>
          </p:nvPr>
        </p:nvSpPr>
        <p:spPr/>
        <p:txBody>
          <a:bodyPr/>
          <a:lstStyle/>
          <a:p>
            <a:pPr eaLnBrk="1" hangingPunct="1"/>
            <a:r>
              <a:rPr lang="zh-CN" altLang="en-US" sz="3600" smtClean="0">
                <a:solidFill>
                  <a:srgbClr val="080808"/>
                </a:solidFill>
              </a:rPr>
              <a:t>子信道分配</a:t>
            </a:r>
            <a:endParaRPr lang="en-US" altLang="zh-CN" sz="3600" smtClean="0">
              <a:solidFill>
                <a:srgbClr val="080808"/>
              </a:solidFill>
            </a:endParaRPr>
          </a:p>
        </p:txBody>
      </p:sp>
    </p:spTree>
    <p:extLst>
      <p:ext uri="{BB962C8B-B14F-4D97-AF65-F5344CB8AC3E}">
        <p14:creationId xmlns:p14="http://schemas.microsoft.com/office/powerpoint/2010/main" val="35016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44450"/>
            <a:ext cx="7162800" cy="798513"/>
          </a:xfrm>
        </p:spPr>
        <p:txBody>
          <a:bodyPr/>
          <a:lstStyle/>
          <a:p>
            <a:pPr eaLnBrk="1" hangingPunct="1"/>
            <a:r>
              <a:rPr lang="zh-CN" altLang="en-US" sz="3600" dirty="0" smtClean="0">
                <a:solidFill>
                  <a:srgbClr val="080808"/>
                </a:solidFill>
              </a:rPr>
              <a:t>速率和</a:t>
            </a:r>
            <a:r>
              <a:rPr lang="en-US" altLang="zh-CN" sz="3600" dirty="0" smtClean="0">
                <a:solidFill>
                  <a:srgbClr val="080808"/>
                </a:solidFill>
              </a:rPr>
              <a:t>SINR</a:t>
            </a:r>
          </a:p>
        </p:txBody>
      </p:sp>
      <p:pic>
        <p:nvPicPr>
          <p:cNvPr id="20482" name="Picture 2" descr="C:\Users\Administrator\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342" y="908721"/>
            <a:ext cx="7377658" cy="37444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1547664" y="4221088"/>
                <a:ext cx="7344816" cy="2332690"/>
              </a:xfrm>
              <a:prstGeom prst="rect">
                <a:avLst/>
              </a:prstGeom>
              <a:noFill/>
            </p:spPr>
            <p:txBody>
              <a:bodyPr wrap="square" rtlCol="0">
                <a:spAutoFit/>
              </a:bodyPr>
              <a:lstStyle/>
              <a:p>
                <a:r>
                  <a:rPr lang="en-US" altLang="zh-CN" dirty="0" err="1" smtClean="0"/>
                  <a:t>R</a:t>
                </a:r>
                <a:r>
                  <a:rPr lang="en-US" altLang="zh-CN" i="1" baseline="-25000" dirty="0" err="1" smtClean="0"/>
                  <a:t>k</a:t>
                </a:r>
                <a:r>
                  <a:rPr lang="en-US" altLang="zh-CN" dirty="0" smtClean="0"/>
                  <a:t>:</a:t>
                </a:r>
                <a:r>
                  <a:rPr lang="zh-CN" altLang="en-US" dirty="0" smtClean="0"/>
                  <a:t>表示用户数据速率</a:t>
                </a:r>
                <a:endParaRPr lang="en-US" altLang="zh-CN" dirty="0" smtClean="0"/>
              </a:p>
              <a:p>
                <a14:m>
                  <m:oMath xmlns:m="http://schemas.openxmlformats.org/officeDocument/2006/math">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oMath>
                </a14:m>
                <a:r>
                  <a:rPr lang="zh-CN" altLang="en-US" dirty="0" smtClean="0"/>
                  <a:t>：</a:t>
                </a:r>
                <a:r>
                  <a:rPr lang="zh-CN" altLang="zh-CN" dirty="0" smtClean="0"/>
                  <a:t>基</a:t>
                </a:r>
                <a:r>
                  <a:rPr lang="zh-CN" altLang="zh-CN" dirty="0"/>
                  <a:t>站分配给用户</a:t>
                </a:r>
                <a:r>
                  <a:rPr lang="en-US" altLang="zh-CN" i="1" dirty="0"/>
                  <a:t>k</a:t>
                </a:r>
                <a:r>
                  <a:rPr lang="zh-CN" altLang="zh-CN" dirty="0"/>
                  <a:t>在信道</a:t>
                </a:r>
                <a:r>
                  <a:rPr lang="en-US" altLang="zh-CN" i="1" dirty="0"/>
                  <a:t>s</a:t>
                </a:r>
                <a:r>
                  <a:rPr lang="zh-CN" altLang="zh-CN" dirty="0"/>
                  <a:t>上的信号干扰加噪声比（</a:t>
                </a:r>
                <a:r>
                  <a:rPr lang="en-US" altLang="zh-CN" dirty="0"/>
                  <a:t>SINR</a:t>
                </a:r>
                <a:r>
                  <a:rPr lang="zh-CN" altLang="zh-CN" dirty="0" smtClean="0"/>
                  <a:t>）</a:t>
                </a:r>
                <a:endParaRPr lang="en-US" altLang="zh-CN" dirty="0" smtClean="0"/>
              </a:p>
              <a:p>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i="1">
                            <a:latin typeface="Cambria Math"/>
                          </a:rPr>
                          <m:t>𝑛</m:t>
                        </m:r>
                      </m:sub>
                    </m:sSub>
                  </m:oMath>
                </a14:m>
                <a:r>
                  <a:rPr lang="zh-CN" altLang="en-US" dirty="0"/>
                  <a:t>：</a:t>
                </a:r>
                <a:r>
                  <a:rPr lang="zh-CN" altLang="zh-CN" dirty="0"/>
                  <a:t>当前基站覆盖半径</a:t>
                </a:r>
                <a:endParaRPr lang="en-US"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D</m:t>
                        </m:r>
                      </m:e>
                      <m:sub>
                        <m:r>
                          <a:rPr lang="en-US" altLang="zh-CN" i="1">
                            <a:latin typeface="Cambria Math"/>
                          </a:rPr>
                          <m:t>𝑛</m:t>
                        </m:r>
                        <m:r>
                          <a:rPr lang="en-US" altLang="zh-CN" i="1">
                            <a:latin typeface="Cambria Math"/>
                          </a:rPr>
                          <m:t>,</m:t>
                        </m:r>
                        <m:r>
                          <a:rPr lang="en-US" altLang="zh-CN" i="1">
                            <a:latin typeface="Cambria Math"/>
                          </a:rPr>
                          <m:t>𝑘</m:t>
                        </m:r>
                      </m:sub>
                    </m:sSub>
                  </m:oMath>
                </a14:m>
                <a:r>
                  <a:rPr lang="zh-CN" altLang="zh-CN" dirty="0"/>
                  <a:t>表示用户当前所链接的基站到用户</a:t>
                </a:r>
                <a:r>
                  <a:rPr lang="en-US" altLang="zh-CN" i="1" dirty="0"/>
                  <a:t>k</a:t>
                </a:r>
                <a:r>
                  <a:rPr lang="zh-CN" altLang="zh-CN" dirty="0"/>
                  <a:t>的距离</a:t>
                </a:r>
                <a:endParaRPr lang="en-US" altLang="zh-CN" dirty="0"/>
              </a:p>
              <a:p>
                <a14:m>
                  <m:oMath xmlns:m="http://schemas.openxmlformats.org/officeDocument/2006/math">
                    <m:r>
                      <m:rPr>
                        <m:sty m:val="p"/>
                      </m:rPr>
                      <a:rPr lang="en-US" altLang="zh-CN" smtClean="0">
                        <a:latin typeface="Cambria Math"/>
                      </a:rPr>
                      <m:t>α</m:t>
                    </m:r>
                  </m:oMath>
                </a14:m>
                <a:r>
                  <a:rPr lang="zh-CN" altLang="en-US" dirty="0" smtClean="0"/>
                  <a:t>：</a:t>
                </a:r>
                <a:r>
                  <a:rPr lang="zh-CN" altLang="zh-CN" dirty="0"/>
                  <a:t>链路损耗系数</a:t>
                </a:r>
                <a:endParaRPr lang="en-US" altLang="zh-CN" dirty="0" smtClean="0"/>
              </a:p>
              <a:p>
                <a:endParaRPr lang="en-US" altLang="zh-CN" dirty="0"/>
              </a:p>
              <a:p>
                <a:endParaRPr lang="en-US" altLang="zh-CN" dirty="0" smtClean="0"/>
              </a:p>
              <a:p>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47664" y="4221088"/>
                <a:ext cx="7344816" cy="2332690"/>
              </a:xfrm>
              <a:prstGeom prst="rect">
                <a:avLst/>
              </a:prstGeom>
              <a:blipFill rotWithShape="1">
                <a:blip r:embed="rId3"/>
                <a:stretch>
                  <a:fillRect l="-747"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8024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9</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2"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en-US" altLang="zh-CN" dirty="0" smtClean="0"/>
                <a:t>  </a:t>
              </a:r>
              <a:r>
                <a:rPr lang="zh-CN" altLang="en-US" b="1" dirty="0" smtClean="0"/>
                <a:t>用户</a:t>
              </a:r>
              <a:r>
                <a:rPr lang="en-US" altLang="zh-CN" b="1" dirty="0" smtClean="0"/>
                <a:t>MOS</a:t>
              </a:r>
              <a:r>
                <a:rPr lang="zh-CN" altLang="en-US" b="1" dirty="0" smtClean="0"/>
                <a:t>模型建立</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extLst>
      <p:ext uri="{BB962C8B-B14F-4D97-AF65-F5344CB8AC3E}">
        <p14:creationId xmlns:p14="http://schemas.microsoft.com/office/powerpoint/2010/main" val="3539973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文史类论文模板">
  <a:themeElements>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文史类论文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文史类论文模板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文史类论文模板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文史类论文模板</Template>
  <TotalTime>5314</TotalTime>
  <Words>2763</Words>
  <Application>Microsoft Office PowerPoint</Application>
  <PresentationFormat>全屏显示(4:3)</PresentationFormat>
  <Paragraphs>284</Paragraphs>
  <Slides>43</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46" baseType="lpstr">
      <vt:lpstr>文史类论文模板</vt:lpstr>
      <vt:lpstr>Image</vt:lpstr>
      <vt:lpstr>图表</vt:lpstr>
      <vt:lpstr>面向用户体验的异构蜂窝网络中资源分配优化技术研究</vt:lpstr>
      <vt:lpstr>QoE(Quality of  Experience)</vt:lpstr>
      <vt:lpstr>蜂窝异构网络模型</vt:lpstr>
      <vt:lpstr>优化无线资源：信道（channel）和功率(Power)</vt:lpstr>
      <vt:lpstr>PowerPoint 演示文稿</vt:lpstr>
      <vt:lpstr>子信道分配</vt:lpstr>
      <vt:lpstr>子信道分配</vt:lpstr>
      <vt:lpstr>速率和SINR</vt:lpstr>
      <vt:lpstr>目录</vt:lpstr>
      <vt:lpstr>MOS模型建立</vt:lpstr>
      <vt:lpstr>MOS模型建立</vt:lpstr>
      <vt:lpstr>MOS模型建立</vt:lpstr>
      <vt:lpstr>MOS模型改进   ？</vt:lpstr>
      <vt:lpstr>用户MOS模型建立</vt:lpstr>
      <vt:lpstr>目录</vt:lpstr>
      <vt:lpstr>用户QoE模型量化</vt:lpstr>
      <vt:lpstr>目录</vt:lpstr>
      <vt:lpstr>用户QoE模型评价</vt:lpstr>
      <vt:lpstr>粒子群算法(PSO)流程图</vt:lpstr>
      <vt:lpstr>PowerPoint 演示文稿</vt:lpstr>
      <vt:lpstr>PowerPoint 演示文稿</vt:lpstr>
      <vt:lpstr>差异点描述</vt:lpstr>
      <vt:lpstr>粒子群算法的应用</vt:lpstr>
      <vt:lpstr>QoS-&gt;QoE直接映射： IQX假设</vt:lpstr>
      <vt:lpstr>PowerPoint 演示文稿</vt:lpstr>
      <vt:lpstr>凸优化</vt:lpstr>
      <vt:lpstr>PowerPoint 演示文稿</vt:lpstr>
      <vt:lpstr>PowerPoint 演示文稿</vt:lpstr>
      <vt:lpstr>信道分配</vt:lpstr>
      <vt:lpstr>PowerPoint 演示文稿</vt:lpstr>
      <vt:lpstr>PowerPoint 演示文稿</vt:lpstr>
      <vt:lpstr>功率分配</vt:lpstr>
      <vt:lpstr>P-→ Rk： Rk变为目标函数，P是自变量 </vt:lpstr>
      <vt:lpstr>PowerPoint 演示文稿</vt:lpstr>
      <vt:lpstr>算法实现</vt:lpstr>
      <vt:lpstr>算法实现</vt:lpstr>
      <vt:lpstr>信道分配</vt:lpstr>
      <vt:lpstr>信道分配：用户在异构蜂窝网中遇到的情况及解决方案</vt:lpstr>
      <vt:lpstr>PowerPoint 演示文稿</vt:lpstr>
      <vt:lpstr>PowerPoint 演示文稿</vt:lpstr>
      <vt:lpstr>信道分配</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论文名称</dc:title>
  <dc:creator>微软用户</dc:creator>
  <cp:lastModifiedBy>user</cp:lastModifiedBy>
  <cp:revision>574</cp:revision>
  <dcterms:created xsi:type="dcterms:W3CDTF">2009-02-06T05:12:10Z</dcterms:created>
  <dcterms:modified xsi:type="dcterms:W3CDTF">2017-03-30T07:51:13Z</dcterms:modified>
</cp:coreProperties>
</file>