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5" r:id="rId2"/>
    <p:sldMasterId id="2147483673" r:id="rId3"/>
    <p:sldMasterId id="2147483661" r:id="rId4"/>
  </p:sldMasterIdLst>
  <p:notesMasterIdLst>
    <p:notesMasterId r:id="rId13"/>
  </p:notesMasterIdLst>
  <p:handoutMasterIdLst>
    <p:handoutMasterId r:id="rId14"/>
  </p:handoutMasterIdLst>
  <p:sldIdLst>
    <p:sldId id="491" r:id="rId5"/>
    <p:sldId id="492" r:id="rId6"/>
    <p:sldId id="493" r:id="rId7"/>
    <p:sldId id="495" r:id="rId8"/>
    <p:sldId id="494" r:id="rId9"/>
    <p:sldId id="496" r:id="rId10"/>
    <p:sldId id="497" r:id="rId11"/>
    <p:sldId id="498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CFAFE7"/>
    <a:srgbClr val="FFFFCC"/>
    <a:srgbClr val="0066FF"/>
    <a:srgbClr val="33CC33"/>
    <a:srgbClr val="FF9900"/>
    <a:srgbClr val="BAEE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9" autoAdjust="0"/>
    <p:restoredTop sz="82753" autoAdjust="0"/>
  </p:normalViewPr>
  <p:slideViewPr>
    <p:cSldViewPr snapToGrid="0">
      <p:cViewPr>
        <p:scale>
          <a:sx n="60" d="100"/>
          <a:sy n="60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35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617C1-6234-4265-949E-006431549307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3A4BA1-0BD7-429E-80AA-374A59256C0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691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9FB93-7F2B-44EC-A391-4B3B04B0C1B4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8CEFF-596A-4A6A-BB3D-D472B9C64C8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65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559D8-B0C8-4865-96AB-B04D8148D1EE}" type="datetime1">
              <a:rPr lang="en-US" smtClean="0"/>
              <a:t>1/5/2024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Journées du Laboratoire, 19 mai 2022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201A-CDB0-42C7-8EB7-E0FF90B6C3C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74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3076A-DCB3-48C4-955B-4719483DBC83}" type="datetime1">
              <a:rPr lang="en-US" smtClean="0"/>
              <a:t>1/5/2024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Journées du Laboratoire, 19 mai 2022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201A-CDB0-42C7-8EB7-E0FF90B6C3C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E023-E74D-4CD6-AD84-62E0974C5AC9}" type="datetime1">
              <a:rPr lang="en-US" smtClean="0"/>
              <a:t>1/5/2024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Journées du Laboratoire, 19 mai 2022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201A-CDB0-42C7-8EB7-E0FF90B6C3C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09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112F9-6FEF-4EDE-9F0B-474A1C1AF2A2}" type="datetime1">
              <a:rPr lang="en-US" smtClean="0"/>
              <a:t>1/5/2024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Journées du Laboratoire, 19 mai 2022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1661-B052-4BBA-85C0-3377C3B953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029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8FA1-88CE-4386-8691-3CD1778D51F3}" type="datetime1">
              <a:rPr lang="en-US" smtClean="0"/>
              <a:t>1/5/2024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Journées du Laboratoire, 19 mai 2022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1661-B052-4BBA-85C0-3377C3B953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741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44E08-DD17-4725-8CC1-D02ED86A4E73}" type="datetime1">
              <a:rPr lang="en-US" smtClean="0"/>
              <a:t>1/5/2024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Journées du Laboratoire, 19 mai 2022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1661-B052-4BBA-85C0-3377C3B953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5795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F46C8-9FF3-458A-A376-D5AD7F71523B}" type="datetime1">
              <a:rPr lang="en-US" smtClean="0"/>
              <a:t>1/5/2024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Journées du Laboratoire, 19 mai 2022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1661-B052-4BBA-85C0-3377C3B953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8980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5CEF-3818-4446-9792-C14438E787A9}" type="datetime1">
              <a:rPr lang="en-US" smtClean="0"/>
              <a:t>1/5/2024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Journées du Laboratoire, 19 mai 2022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1661-B052-4BBA-85C0-3377C3B953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6328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AC9B-3355-4FDD-82BC-FDE38E6A57DD}" type="datetime1">
              <a:rPr lang="en-US" smtClean="0"/>
              <a:t>1/5/2024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Journées du Laboratoire, 19 mai 2022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1661-B052-4BBA-85C0-3377C3B953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97448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77A1-D63D-4F01-91DD-07FCB56F764A}" type="datetime1">
              <a:rPr lang="en-US" smtClean="0"/>
              <a:t>1/5/2024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Journées du Laboratoire, 19 mai 2022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1661-B052-4BBA-85C0-3377C3B953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79641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A7F89-09C0-4588-9270-3B55C246D7C0}" type="datetime1">
              <a:rPr lang="en-US" smtClean="0"/>
              <a:t>1/5/2024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Journées du Laboratoire, 19 mai 2022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1661-B052-4BBA-85C0-3377C3B953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606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FC36-22D9-4120-968A-AB3BD4B9E698}" type="datetime1">
              <a:rPr lang="en-US" smtClean="0"/>
              <a:t>1/5/2024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Cloud Chamber - Processing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201A-CDB0-42C7-8EB7-E0FF90B6C3C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F32D-5A34-4AE8-971F-34B72151053C}" type="datetime1">
              <a:rPr lang="en-US" smtClean="0"/>
              <a:t>1/5/2024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Journées du Laboratoire, 19 mai 2022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1661-B052-4BBA-85C0-3377C3B953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2602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0B5D-822C-4C04-B988-D350D4136578}" type="datetime1">
              <a:rPr lang="en-US" smtClean="0"/>
              <a:t>1/5/2024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Journées du Laboratoire, 19 mai 2022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1661-B052-4BBA-85C0-3377C3B953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4521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B667-0C55-4CB1-A3CA-B54A085001DC}" type="datetime1">
              <a:rPr lang="en-US" smtClean="0"/>
              <a:t>1/5/2024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Journées du Laboratoire, 19 mai 2022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1661-B052-4BBA-85C0-3377C3B953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5732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7C2B-154F-42F6-AB58-359E37697286}" type="datetime1">
              <a:rPr lang="en-US" smtClean="0"/>
              <a:t>1/5/2024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Journées du Laboratoire, 19 mai 2022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7287-BD78-4C94-BDE8-B69C3C1D12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7326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6BE3E-96C4-4753-BE40-C6E4FE346DBE}" type="datetime1">
              <a:rPr lang="en-US" smtClean="0"/>
              <a:t>1/5/2024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Journées du Laboratoire, 19 mai 2022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7287-BD78-4C94-BDE8-B69C3C1D12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10597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9BF8-58B7-4392-94FC-709C5FD3B4F2}" type="datetime1">
              <a:rPr lang="en-US" smtClean="0"/>
              <a:t>1/5/2024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Journées du Laboratoire, 19 mai 2022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7287-BD78-4C94-BDE8-B69C3C1D12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6630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0EEC4-C6B3-473A-B282-A480F182AF56}" type="datetime1">
              <a:rPr lang="en-US" smtClean="0"/>
              <a:t>1/5/2024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Journées du Laboratoire, 19 mai 2022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7287-BD78-4C94-BDE8-B69C3C1D12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3641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57C5-51D4-49DF-B8C8-2EDB1CFD1921}" type="datetime1">
              <a:rPr lang="en-US" smtClean="0"/>
              <a:t>1/5/2024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Journées du Laboratoire, 19 mai 2022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7287-BD78-4C94-BDE8-B69C3C1D12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3035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49DE-0BA3-47E6-B188-551D03932C8B}" type="datetime1">
              <a:rPr lang="en-US" smtClean="0"/>
              <a:t>1/5/2024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Journées du Laboratoire, 19 mai 2022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7287-BD78-4C94-BDE8-B69C3C1D12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2043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8185-EF62-4F17-B51D-E450CD47606D}" type="datetime1">
              <a:rPr lang="en-US" smtClean="0"/>
              <a:t>1/5/2024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Journées du Laboratoire, 19 mai 2022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7287-BD78-4C94-BDE8-B69C3C1D12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820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6B3A5-B22E-46D2-8F2A-CC3DB025B307}" type="datetime1">
              <a:rPr lang="en-US" smtClean="0"/>
              <a:t>1/5/2024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Cloud Chamber - Processing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201A-CDB0-42C7-8EB7-E0FF90B6C3C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13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1BE32-C4A0-4A61-9791-A8EFFD7A42E4}" type="datetime1">
              <a:rPr lang="en-US" smtClean="0"/>
              <a:t>1/5/2024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Journées du Laboratoire, 19 mai 2022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7287-BD78-4C94-BDE8-B69C3C1D12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23820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F83C9-CE2A-4854-A0FE-4FBA96D3E36C}" type="datetime1">
              <a:rPr lang="en-US" smtClean="0"/>
              <a:t>1/5/2024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Journées du Laboratoire, 19 mai 2022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7287-BD78-4C94-BDE8-B69C3C1D12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6463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9F68-6D85-4EDA-8F1D-9FF7B72D334E}" type="datetime1">
              <a:rPr lang="en-US" smtClean="0"/>
              <a:t>1/5/2024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Journées du Laboratoire, 19 mai 2022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7287-BD78-4C94-BDE8-B69C3C1D12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14257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F20A-6DC3-4AED-945F-3103CB4B8A35}" type="datetime1">
              <a:rPr lang="en-US" smtClean="0"/>
              <a:t>1/5/2024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Journées du Laboratoire, 19 mai 2022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7287-BD78-4C94-BDE8-B69C3C1D12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2030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79F7F-1F8C-4282-8DD2-A6ED20BA9C80}" type="datetime1">
              <a:rPr lang="en-US" smtClean="0"/>
              <a:t>1/5/2024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Journées du Laboratoire, 19 mai 2022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88C4-AC56-4D01-B293-F01066EEB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83771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CBB9-E347-4FDA-BEE7-DB30AB75ECE7}" type="datetime1">
              <a:rPr lang="en-US" smtClean="0"/>
              <a:t>1/5/2024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Journées du Laboratoire, 19 mai 2022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88C4-AC56-4D01-B293-F01066EEB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94918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2C40-F0A9-41C6-A394-9F44365EA218}" type="datetime1">
              <a:rPr lang="en-US" smtClean="0"/>
              <a:t>1/5/2024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Journées du Laboratoire, 19 mai 2022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88C4-AC56-4D01-B293-F01066EEB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449115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FC8D2-44F8-4521-A6C3-9D978133FFEE}" type="datetime1">
              <a:rPr lang="en-US" smtClean="0"/>
              <a:t>1/5/2024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Journées du Laboratoire, 19 mai 2022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88C4-AC56-4D01-B293-F01066EEB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239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B5F3-367D-4A02-A260-FE26556273B1}" type="datetime1">
              <a:rPr lang="en-US" smtClean="0"/>
              <a:t>1/5/2024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Journées du Laboratoire, 19 mai 2022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88C4-AC56-4D01-B293-F01066EEB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990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2E07-BD7A-4E36-90CA-9E10DA23DDD7}" type="datetime1">
              <a:rPr lang="en-US" smtClean="0"/>
              <a:t>1/5/2024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Journées du Laboratoire, 19 mai 2022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88C4-AC56-4D01-B293-F01066EEB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0219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41EB0-AD71-43E2-936A-8049E4D6B569}" type="datetime1">
              <a:rPr lang="en-US" smtClean="0"/>
              <a:t>1/5/2024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Cloud Chamber - Processing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201A-CDB0-42C7-8EB7-E0FF90B6C3C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08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1D3C-9D74-400F-816A-E8731DBFDC8E}" type="datetime1">
              <a:rPr lang="en-US" smtClean="0"/>
              <a:t>1/5/2024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Journées du Laboratoire, 19 mai 2022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88C4-AC56-4D01-B293-F01066EEB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4185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F9B4-A79B-4063-9700-7E6AB4631655}" type="datetime1">
              <a:rPr lang="en-US" smtClean="0"/>
              <a:t>1/5/2024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Journées du Laboratoire, 19 mai 2022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88C4-AC56-4D01-B293-F01066EEB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73475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CB1D-ABDF-47D7-8139-29C847C6F48A}" type="datetime1">
              <a:rPr lang="en-US" smtClean="0"/>
              <a:t>1/5/2024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Journées du Laboratoire, 19 mai 2022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88C4-AC56-4D01-B293-F01066EEB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03592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D679-C69C-4E78-B614-17299EA29B2D}" type="datetime1">
              <a:rPr lang="en-US" smtClean="0"/>
              <a:t>1/5/2024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Journées du Laboratoire, 19 mai 2022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88C4-AC56-4D01-B293-F01066EEB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52672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F573B-741D-453F-970B-E17188CB2188}" type="datetime1">
              <a:rPr lang="en-US" smtClean="0"/>
              <a:t>1/5/2024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Journées du Laboratoire, 19 mai 2022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88C4-AC56-4D01-B293-F01066EEB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641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7B5C-3278-4CB0-A0F7-C19D4D17D303}" type="datetime1">
              <a:rPr lang="en-US" smtClean="0"/>
              <a:t>1/5/2024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Cloud Chamber - Processing</a:t>
            </a:r>
          </a:p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201A-CDB0-42C7-8EB7-E0FF90B6C3C0}" type="slidenum">
              <a:rPr lang="en-US" smtClean="0"/>
              <a:t>‹N°›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 rotWithShape="1">
          <a:blip r:embed="rId2"/>
          <a:srcRect r="1857" b="7081"/>
          <a:stretch/>
        </p:blipFill>
        <p:spPr>
          <a:xfrm>
            <a:off x="9571148" y="365125"/>
            <a:ext cx="2147888" cy="83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679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4370-586B-4F80-B5E6-CD7CA49AD6E9}" type="datetime1">
              <a:rPr lang="en-US" smtClean="0"/>
              <a:t>1/5/2024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Journées du Laboratoire, 19 mai 2022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201A-CDB0-42C7-8EB7-E0FF90B6C3C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42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D6F9F-BDB4-4D37-B7D2-E317B9DAA3B1}" type="datetime1">
              <a:rPr lang="en-US" smtClean="0"/>
              <a:t>1/5/2024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Journées du Laboratoire, 19 mai 2022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201A-CDB0-42C7-8EB7-E0FF90B6C3C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14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784B-7023-4D14-8DEE-DB4B9678C4FC}" type="datetime1">
              <a:rPr lang="en-US" smtClean="0"/>
              <a:t>1/5/2024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Journées du Laboratoire, 19 mai 2022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201A-CDB0-42C7-8EB7-E0FF90B6C3C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25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31EC8-2854-4696-B546-31D03E500B6E}" type="datetime1">
              <a:rPr lang="en-US" smtClean="0"/>
              <a:t>1/5/2024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Journées du Laboratoire, 19 mai 2022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201A-CDB0-42C7-8EB7-E0FF90B6C3C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78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578C5-5D19-422C-A6A4-92DAE74DFC6D}" type="datetime1">
              <a:rPr lang="en-US" smtClean="0"/>
              <a:t>1/5/2024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Journées du Laboratoire, 19 mai 2022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D201A-CDB0-42C7-8EB7-E0FF90B6C3C0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02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1316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8CADF-DDCF-4BBD-ADC1-079738809B8A}" type="datetime1">
              <a:rPr lang="en-US" smtClean="0"/>
              <a:t>1/5/2024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Journées du Laboratoire, 19 mai 2022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81661-B052-4BBA-85C0-3377C3B95386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texte 2"/>
          <p:cNvSpPr txBox="1">
            <a:spLocks/>
          </p:cNvSpPr>
          <p:nvPr userDrawn="1"/>
        </p:nvSpPr>
        <p:spPr>
          <a:xfrm>
            <a:off x="6169572" y="1825625"/>
            <a:ext cx="50436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672945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3AD3-8928-44FA-B7EB-A18A17940B5D}" type="datetime1">
              <a:rPr lang="en-US" smtClean="0"/>
              <a:t>1/5/2024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Journées du Laboratoire, 19 mai 2022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E7287-BD78-4C94-BDE8-B69C3C1D12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274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FD675-162F-41BC-AA82-67339B08FF18}" type="datetime1">
              <a:rPr lang="en-US" smtClean="0"/>
              <a:t>1/5/2024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Journées du Laboratoire, 19 mai 2022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088C4-AC56-4D01-B293-F01066EEB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173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Image </a:t>
            </a:r>
            <a:r>
              <a:rPr lang="fr-FR" dirty="0" err="1"/>
              <a:t>processing</a:t>
            </a:r>
            <a:r>
              <a:rPr lang="fr-FR" dirty="0"/>
              <a:t> of the Cloud </a:t>
            </a:r>
            <a:r>
              <a:rPr lang="fr-FR" dirty="0" err="1"/>
              <a:t>Chamber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G. Martinez, G</a:t>
            </a:r>
            <a:r>
              <a:rPr lang="en-US" dirty="0" smtClean="0"/>
              <a:t>. </a:t>
            </a:r>
            <a:r>
              <a:rPr lang="en-US" dirty="0" err="1" smtClean="0"/>
              <a:t>Grasseau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Cloud Chamber - Processing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201A-CDB0-42C7-8EB7-E0FF90B6C3C0}" type="slidenum">
              <a:rPr lang="en-US" smtClean="0"/>
              <a:t>1</a:t>
            </a:fld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r="1857" b="7081"/>
          <a:stretch/>
        </p:blipFill>
        <p:spPr>
          <a:xfrm>
            <a:off x="4653811" y="419504"/>
            <a:ext cx="2854671" cy="110613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100" y="5008235"/>
            <a:ext cx="5448300" cy="119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922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(1)</a:t>
            </a:r>
            <a:endParaRPr lang="en-US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latin typeface="+mj-lt"/>
              </a:rPr>
              <a:t>Data acquisition</a:t>
            </a:r>
          </a:p>
          <a:p>
            <a:r>
              <a:rPr lang="en-US" dirty="0" smtClean="0">
                <a:latin typeface="+mj-lt"/>
              </a:rPr>
              <a:t>A </a:t>
            </a:r>
            <a:r>
              <a:rPr lang="en-US" dirty="0">
                <a:latin typeface="+mj-lt"/>
              </a:rPr>
              <a:t>basic </a:t>
            </a:r>
            <a:r>
              <a:rPr lang="en-US" dirty="0" smtClean="0">
                <a:latin typeface="+mj-lt"/>
              </a:rPr>
              <a:t>webcam, generally used for video conferencing, performs the image/data acquisitions</a:t>
            </a:r>
          </a:p>
          <a:p>
            <a:r>
              <a:rPr lang="en-US" dirty="0" smtClean="0">
                <a:latin typeface="+mj-lt"/>
              </a:rPr>
              <a:t>This choice restricts the control of the camera : exposure time, focal/zoom, …</a:t>
            </a:r>
          </a:p>
          <a:p>
            <a:r>
              <a:rPr lang="en-US" dirty="0">
                <a:latin typeface="+mj-lt"/>
              </a:rPr>
              <a:t>The data </a:t>
            </a:r>
            <a:r>
              <a:rPr lang="en-US" dirty="0" smtClean="0">
                <a:latin typeface="+mj-lt"/>
              </a:rPr>
              <a:t>acquisition speed </a:t>
            </a:r>
            <a:r>
              <a:rPr lang="en-US" dirty="0">
                <a:latin typeface="+mj-lt"/>
              </a:rPr>
              <a:t>depends on </a:t>
            </a:r>
            <a:r>
              <a:rPr lang="en-US" dirty="0" smtClean="0">
                <a:latin typeface="+mj-lt"/>
              </a:rPr>
              <a:t>the camera </a:t>
            </a:r>
            <a:r>
              <a:rPr lang="en-US" dirty="0">
                <a:latin typeface="+mj-lt"/>
              </a:rPr>
              <a:t>response, the </a:t>
            </a:r>
            <a:r>
              <a:rPr lang="en-US" dirty="0" err="1">
                <a:latin typeface="+mj-lt"/>
              </a:rPr>
              <a:t>usb</a:t>
            </a:r>
            <a:r>
              <a:rPr lang="en-US" dirty="0">
                <a:latin typeface="+mj-lt"/>
              </a:rPr>
              <a:t> speed, and the computer power (</a:t>
            </a:r>
            <a:r>
              <a:rPr lang="en-US" dirty="0" err="1">
                <a:latin typeface="+mj-lt"/>
              </a:rPr>
              <a:t>cpu</a:t>
            </a:r>
            <a:r>
              <a:rPr lang="en-US" dirty="0">
                <a:latin typeface="+mj-lt"/>
              </a:rPr>
              <a:t> and disk performance</a:t>
            </a:r>
            <a:r>
              <a:rPr lang="en-US" dirty="0" smtClean="0">
                <a:latin typeface="+mj-lt"/>
              </a:rPr>
              <a:t>)</a:t>
            </a:r>
            <a:endParaRPr lang="en-US" dirty="0">
              <a:latin typeface="+mj-lt"/>
            </a:endParaRPr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latin typeface="+mj-lt"/>
              </a:rPr>
              <a:t>Python code</a:t>
            </a:r>
          </a:p>
          <a:p>
            <a:r>
              <a:rPr lang="en-US" dirty="0" smtClean="0">
                <a:latin typeface="+mj-lt"/>
              </a:rPr>
              <a:t>Using </a:t>
            </a:r>
            <a:r>
              <a:rPr lang="en-US" dirty="0">
                <a:latin typeface="+mj-lt"/>
              </a:rPr>
              <a:t>the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OpenCV</a:t>
            </a:r>
            <a:r>
              <a:rPr lang="en-US" dirty="0">
                <a:latin typeface="+mj-lt"/>
              </a:rPr>
              <a:t> library, the acquisition python script, called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webcam-dacq.py</a:t>
            </a:r>
            <a:r>
              <a:rPr lang="en-US" dirty="0">
                <a:latin typeface="+mj-lt"/>
              </a:rPr>
              <a:t> is </a:t>
            </a:r>
            <a:r>
              <a:rPr lang="en-US" dirty="0" smtClean="0">
                <a:latin typeface="+mj-lt"/>
              </a:rPr>
              <a:t>rather </a:t>
            </a:r>
            <a:r>
              <a:rPr lang="en-US" dirty="0" smtClean="0">
                <a:latin typeface="+mj-lt"/>
              </a:rPr>
              <a:t>simple.</a:t>
            </a:r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The main parameter is the time delay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TimeDelay</a:t>
            </a:r>
            <a:r>
              <a:rPr lang="en-US" dirty="0" smtClean="0">
                <a:latin typeface="+mj-lt"/>
              </a:rPr>
              <a:t> to adjust the average frequency of the data acquisition</a:t>
            </a:r>
          </a:p>
          <a:p>
            <a:r>
              <a:rPr lang="en-US" dirty="0" smtClean="0">
                <a:latin typeface="+mj-lt"/>
              </a:rPr>
              <a:t>The images are stored in JPEG format with the name pattern 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./DACQ/img_xxx.jpeg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Cloud Chamber - Processing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201A-CDB0-42C7-8EB7-E0FF90B6C3C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50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(2)</a:t>
            </a:r>
            <a:endParaRPr lang="en-US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+mj-lt"/>
              </a:rPr>
              <a:t>Processing generalities</a:t>
            </a:r>
            <a:br>
              <a:rPr lang="en-US" b="1" dirty="0" smtClean="0">
                <a:latin typeface="+mj-lt"/>
              </a:rPr>
            </a:br>
            <a:r>
              <a:rPr lang="en-US" dirty="0" smtClean="0">
                <a:latin typeface="+mj-lt"/>
              </a:rPr>
              <a:t>The processing must take into account of optical/acquisition processes and physical phenomena in the experimental </a:t>
            </a:r>
            <a:r>
              <a:rPr lang="en-US" dirty="0" smtClean="0">
                <a:latin typeface="+mj-lt"/>
              </a:rPr>
              <a:t>setup.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b="1" dirty="0" smtClean="0">
                <a:latin typeface="+mj-lt"/>
              </a:rPr>
              <a:t> Physical phenomena</a:t>
            </a:r>
          </a:p>
          <a:p>
            <a:r>
              <a:rPr lang="en-US" i="1" dirty="0" smtClean="0">
                <a:latin typeface="+mj-lt"/>
              </a:rPr>
              <a:t>Vanishing track</a:t>
            </a:r>
            <a:r>
              <a:rPr lang="en-US" dirty="0" smtClean="0">
                <a:latin typeface="+mj-lt"/>
              </a:rPr>
              <a:t>: a particle tracks appear quite instantaneously (t &lt; 1 sec.) in the cloud chamber and take few seconds to </a:t>
            </a:r>
            <a:r>
              <a:rPr lang="en-US" dirty="0" smtClean="0">
                <a:latin typeface="+mj-lt"/>
              </a:rPr>
              <a:t>disappear/disaggregate.</a:t>
            </a:r>
            <a:endParaRPr lang="en-US" dirty="0">
              <a:latin typeface="+mj-lt"/>
            </a:endParaRPr>
          </a:p>
          <a:p>
            <a:r>
              <a:rPr lang="en-US" i="1" dirty="0" smtClean="0">
                <a:latin typeface="+mj-lt"/>
              </a:rPr>
              <a:t>Split track</a:t>
            </a:r>
            <a:r>
              <a:rPr lang="en-US" dirty="0" smtClean="0">
                <a:latin typeface="+mj-lt"/>
              </a:rPr>
              <a:t>: a track can be split in several chunks mainly when the  track cloud disaggregate</a:t>
            </a:r>
          </a:p>
          <a:p>
            <a:r>
              <a:rPr lang="en-US" i="1" dirty="0" smtClean="0">
                <a:latin typeface="+mj-lt"/>
              </a:rPr>
              <a:t>Track drift</a:t>
            </a:r>
            <a:r>
              <a:rPr lang="en-US" dirty="0" smtClean="0">
                <a:latin typeface="+mj-lt"/>
              </a:rPr>
              <a:t>: during the track/cloud disaggregation the cloud drift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+mj-lt"/>
              </a:rPr>
              <a:t>Optical/acquisition</a:t>
            </a:r>
            <a:r>
              <a:rPr lang="en-US" dirty="0">
                <a:latin typeface="+mj-lt"/>
              </a:rPr>
              <a:t> </a:t>
            </a:r>
          </a:p>
          <a:p>
            <a:r>
              <a:rPr lang="en-US" i="1" dirty="0" smtClean="0">
                <a:latin typeface="+mj-lt"/>
              </a:rPr>
              <a:t>Light distribution</a:t>
            </a:r>
            <a:r>
              <a:rPr lang="en-US" dirty="0" smtClean="0">
                <a:latin typeface="+mj-lt"/>
              </a:rPr>
              <a:t>: the light distribution is far being homogeneous. It is very difficult to have homogeneous </a:t>
            </a:r>
            <a:r>
              <a:rPr lang="en-US" dirty="0" smtClean="0">
                <a:latin typeface="+mj-lt"/>
              </a:rPr>
              <a:t>lighting.</a:t>
            </a:r>
            <a:endParaRPr lang="en-US" dirty="0" smtClean="0">
              <a:latin typeface="+mj-lt"/>
            </a:endParaRPr>
          </a:p>
          <a:p>
            <a:r>
              <a:rPr lang="en-US" i="1" dirty="0" smtClean="0">
                <a:latin typeface="+mj-lt"/>
              </a:rPr>
              <a:t>Light fluctuations</a:t>
            </a:r>
            <a:r>
              <a:rPr lang="en-US" dirty="0" smtClean="0">
                <a:latin typeface="+mj-lt"/>
              </a:rPr>
              <a:t>: during the acquisition sequence the captured light by the camera can </a:t>
            </a:r>
            <a:r>
              <a:rPr lang="en-US" dirty="0" smtClean="0">
                <a:latin typeface="+mj-lt"/>
              </a:rPr>
              <a:t>fluctuate.</a:t>
            </a:r>
            <a:endParaRPr lang="en-US" dirty="0" smtClean="0">
              <a:latin typeface="+mj-lt"/>
            </a:endParaRPr>
          </a:p>
          <a:p>
            <a:r>
              <a:rPr lang="en-US" i="1" dirty="0" smtClean="0">
                <a:latin typeface="+mj-lt"/>
              </a:rPr>
              <a:t>Camera distortion</a:t>
            </a:r>
            <a:r>
              <a:rPr lang="en-US" dirty="0" smtClean="0">
                <a:latin typeface="+mj-lt"/>
              </a:rPr>
              <a:t>: because of </a:t>
            </a:r>
            <a:r>
              <a:rPr lang="en-US" dirty="0">
                <a:latin typeface="+mj-lt"/>
              </a:rPr>
              <a:t>the </a:t>
            </a:r>
            <a:r>
              <a:rPr lang="en-US" dirty="0" smtClean="0">
                <a:latin typeface="+mj-lt"/>
              </a:rPr>
              <a:t>camera’s wide-angle </a:t>
            </a:r>
            <a:r>
              <a:rPr lang="en-US" dirty="0">
                <a:latin typeface="+mj-lt"/>
              </a:rPr>
              <a:t>lens </a:t>
            </a:r>
            <a:r>
              <a:rPr lang="en-US" dirty="0" smtClean="0">
                <a:latin typeface="+mj-lt"/>
              </a:rPr>
              <a:t>the images are spatially distorted. Up to now no satisfying corrections have been found.  </a:t>
            </a:r>
          </a:p>
          <a:p>
            <a:endParaRPr lang="en-US" dirty="0" smtClean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Cloud Chamber - Processing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201A-CDB0-42C7-8EB7-E0FF90B6C3C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8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pic>
        <p:nvPicPr>
          <p:cNvPr id="2" name="Espace réservé du contenu 1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46" t="9677" r="8490" b="9730"/>
          <a:stretch/>
        </p:blipFill>
        <p:spPr>
          <a:xfrm>
            <a:off x="237620" y="85314"/>
            <a:ext cx="5250075" cy="6697213"/>
          </a:xfrm>
        </p:spPr>
      </p:pic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6172200" y="1130362"/>
            <a:ext cx="5181600" cy="504660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i="1" dirty="0" err="1" smtClean="0">
                <a:latin typeface="+mj-lt"/>
                <a:cs typeface="Courier New" panose="02070309020205020404" pitchFamily="49" charset="0"/>
              </a:rPr>
              <a:t>Rq</a:t>
            </a:r>
            <a:r>
              <a:rPr lang="en-US" i="1" dirty="0" smtClean="0">
                <a:latin typeface="+mj-lt"/>
                <a:cs typeface="Courier New" panose="02070309020205020404" pitchFamily="49" charset="0"/>
              </a:rPr>
              <a:t>: Non uniform light intensity</a:t>
            </a:r>
            <a:endParaRPr lang="en-US" i="1" dirty="0" smtClean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Raw Images</a:t>
            </a: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New tracks (here 2)</a:t>
            </a: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Vanishing clusters (here 2)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Image difference</a:t>
            </a: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Remove intensity fluctuation</a:t>
            </a: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Cluster drift and new clusters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Cluster selection</a:t>
            </a: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Purple frames: Dead Zones</a:t>
            </a: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Green frames: new clusters</a:t>
            </a: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Red frames: selected clusters</a:t>
            </a: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White frames : not selected clusters.</a:t>
            </a:r>
            <a:br>
              <a:rPr lang="en-US" dirty="0" smtClean="0">
                <a:latin typeface="+mj-lt"/>
                <a:cs typeface="Courier New" panose="02070309020205020404" pitchFamily="49" charset="0"/>
              </a:rPr>
            </a:br>
            <a:r>
              <a:rPr lang="en-US" dirty="0" smtClean="0">
                <a:latin typeface="+mj-lt"/>
                <a:cs typeface="Courier New" panose="02070309020205020404" pitchFamily="49" charset="0"/>
              </a:rPr>
              <a:t>Previous clusters with are selected.</a:t>
            </a:r>
          </a:p>
          <a:p>
            <a:pPr marL="0" indent="0">
              <a:buNone/>
            </a:pPr>
            <a:r>
              <a:rPr lang="en-US" i="1" dirty="0" err="1" smtClean="0">
                <a:latin typeface="+mj-lt"/>
                <a:cs typeface="Courier New" panose="02070309020205020404" pitchFamily="49" charset="0"/>
              </a:rPr>
              <a:t>Rq</a:t>
            </a:r>
            <a:r>
              <a:rPr lang="en-US" i="1" dirty="0" smtClean="0">
                <a:latin typeface="+mj-lt"/>
                <a:cs typeface="Courier New" panose="02070309020205020404" pitchFamily="49" charset="0"/>
              </a:rPr>
              <a:t>: Small clusters are removed</a:t>
            </a:r>
            <a:endParaRPr lang="en-US" i="1" dirty="0" smtClean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Cloud Chamber - Processing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201A-CDB0-42C7-8EB7-E0FF90B6C3C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Flèche droite 2"/>
          <p:cNvSpPr/>
          <p:nvPr/>
        </p:nvSpPr>
        <p:spPr>
          <a:xfrm>
            <a:off x="3392905" y="721895"/>
            <a:ext cx="228600" cy="144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/>
          <p:cNvSpPr/>
          <p:nvPr/>
        </p:nvSpPr>
        <p:spPr>
          <a:xfrm rot="11022865">
            <a:off x="4528772" y="1136568"/>
            <a:ext cx="195070" cy="107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350613" y="138209"/>
            <a:ext cx="129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0070C0"/>
                </a:solidFill>
              </a:rPr>
              <a:t>Raw</a:t>
            </a:r>
            <a:r>
              <a:rPr lang="fr-FR" dirty="0" smtClean="0">
                <a:solidFill>
                  <a:srgbClr val="0070C0"/>
                </a:solidFill>
              </a:rPr>
              <a:t> images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117280" y="2308952"/>
            <a:ext cx="176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Image difference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993798" y="4550033"/>
            <a:ext cx="1737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Cluster selection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559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skeleton</a:t>
            </a:r>
            <a:endParaRPr lang="en-US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1"/>
          </p:nvPr>
        </p:nvSpPr>
        <p:spPr>
          <a:xfrm>
            <a:off x="355599" y="1825625"/>
            <a:ext cx="10316412" cy="4351338"/>
          </a:xfrm>
        </p:spPr>
        <p:txBody>
          <a:bodyPr>
            <a:noAutofit/>
          </a:bodyPr>
          <a:lstStyle/>
          <a:p>
            <a:pPr marL="0" indent="0" defTabSz="19440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self,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img_count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plot=True):</a:t>
            </a:r>
          </a:p>
          <a:p>
            <a:pPr marL="0" indent="0" defTabSz="19440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self.updateDeadZone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self.newDeadZones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img_count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19440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diffImg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self.diffPrevImg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store=True)</a:t>
            </a:r>
          </a:p>
          <a:p>
            <a:pPr marL="0" indent="0" defTabSz="19440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binaryImg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self.filterCutOff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diffImg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self.pBinaryCutOff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defTabSz="19440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grpImg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self.clusterize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binaryImg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diffImg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img_count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defTabSz="19440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self.prevClusterList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self.newDeadZones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err="1" smtClean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self.timeSelection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self.prevClusterList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driftMax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self.pDriftMax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defTabSz="19440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 defTabSz="19440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. . . </a:t>
            </a:r>
          </a:p>
          <a:p>
            <a:pPr marL="0" indent="0" defTabSz="19440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Cloud Chamber - Processing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201A-CDB0-42C7-8EB7-E0FF90B6C3C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93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algorithm parameters</a:t>
            </a:r>
            <a:endParaRPr lang="en-US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1"/>
          </p:nvPr>
        </p:nvSpPr>
        <p:spPr>
          <a:xfrm>
            <a:off x="355599" y="1473200"/>
            <a:ext cx="10316412" cy="4883150"/>
          </a:xfrm>
        </p:spPr>
        <p:txBody>
          <a:bodyPr>
            <a:noAutofit/>
          </a:bodyPr>
          <a:lstStyle/>
          <a:p>
            <a:pPr marL="0" indent="0" defTabSz="19440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800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8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self,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nFigRow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=2,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nFigCol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=2):</a:t>
            </a:r>
          </a:p>
          <a:p>
            <a:pPr marL="0" indent="0" defTabSz="194400">
              <a:lnSpc>
                <a:spcPct val="70000"/>
              </a:lnSpc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</a:t>
            </a:r>
            <a:r>
              <a:rPr lang="en-US" sz="1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Building </a:t>
            </a:r>
            <a:r>
              <a:rPr lang="en-US" sz="18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Clusters</a:t>
            </a:r>
            <a:endParaRPr lang="en-US" sz="18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194400">
              <a:lnSpc>
                <a:spcPct val="7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self.pBinaryCutOff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40</a:t>
            </a:r>
          </a:p>
          <a:p>
            <a:pPr marL="0" indent="0" defTabSz="194400">
              <a:lnSpc>
                <a:spcPct val="70000"/>
              </a:lnSpc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self.pFuseFrameDistance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3.5</a:t>
            </a:r>
          </a:p>
          <a:p>
            <a:pPr marL="0" indent="0" defTabSz="194400">
              <a:lnSpc>
                <a:spcPct val="70000"/>
              </a:lnSpc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self.pFuseDistance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3.5</a:t>
            </a:r>
          </a:p>
          <a:p>
            <a:pPr marL="0" indent="0" defTabSz="194400">
              <a:lnSpc>
                <a:spcPct val="70000"/>
              </a:lnSpc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self.pMinClusterArea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194400">
              <a:lnSpc>
                <a:spcPct val="7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Dead Zone (DZ</a:t>
            </a:r>
            <a:r>
              <a:rPr lang="en-US" sz="18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194400">
              <a:lnSpc>
                <a:spcPct val="70000"/>
              </a:lnSpc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self.pDZIntersectionRatio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0.15</a:t>
            </a:r>
          </a:p>
          <a:p>
            <a:pPr marL="0" indent="0" defTabSz="194400">
              <a:lnSpc>
                <a:spcPct val="70000"/>
              </a:lnSpc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self.pDZTimeLimit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194400">
              <a:lnSpc>
                <a:spcPct val="7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</a:t>
            </a:r>
            <a:r>
              <a:rPr lang="en-US" sz="18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Drift</a:t>
            </a:r>
            <a:endParaRPr lang="en-US" sz="18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194400">
              <a:lnSpc>
                <a:spcPct val="70000"/>
              </a:lnSpc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self.pDriftMax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194400">
              <a:lnSpc>
                <a:spcPct val="7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self.pMaxDistanceForSameCluster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1.5</a:t>
            </a:r>
          </a:p>
          <a:p>
            <a:pPr marL="0" indent="0" defTabSz="194400">
              <a:lnSpc>
                <a:spcPct val="50000"/>
              </a:lnSpc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Cloud Chamber - Processing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201A-CDB0-42C7-8EB7-E0FF90B6C3C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54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class data members/variables</a:t>
            </a:r>
            <a:endParaRPr lang="en-US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1"/>
          </p:nvPr>
        </p:nvSpPr>
        <p:spPr>
          <a:xfrm>
            <a:off x="355599" y="1473200"/>
            <a:ext cx="10316412" cy="4883150"/>
          </a:xfrm>
        </p:spPr>
        <p:txBody>
          <a:bodyPr>
            <a:noAutofit/>
          </a:bodyPr>
          <a:lstStyle/>
          <a:p>
            <a:pPr marL="0" indent="0" defTabSz="19440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800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8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self,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nFigRow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=2,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nFigCol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 defTabSz="19440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194400">
              <a:lnSpc>
                <a:spcPct val="70000"/>
              </a:lnSpc>
              <a:buNone/>
            </a:pPr>
            <a:r>
              <a:rPr lang="en-US" sz="18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Image, previous </a:t>
            </a:r>
            <a:r>
              <a:rPr lang="en-US" sz="1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</a:p>
          <a:p>
            <a:pPr marL="0" indent="0" defTabSz="194400">
              <a:lnSpc>
                <a:spcPct val="7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self.prevImg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self.diffImg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self.imgMean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194400">
              <a:lnSpc>
                <a:spcPct val="7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8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Clusters</a:t>
            </a:r>
            <a:endParaRPr lang="en-US" sz="18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194400">
              <a:lnSpc>
                <a:spcPct val="70000"/>
              </a:lnSpc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self.grpImg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</a:p>
          <a:p>
            <a:pPr marL="0" indent="0" defTabSz="194400">
              <a:lnSpc>
                <a:spcPct val="70000"/>
              </a:lnSpc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self.prevClusterList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[]</a:t>
            </a:r>
          </a:p>
          <a:p>
            <a:pPr marL="0" indent="0" defTabSz="194400">
              <a:lnSpc>
                <a:spcPct val="7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Use for </a:t>
            </a:r>
            <a:r>
              <a:rPr lang="en-US" sz="18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drawing</a:t>
            </a:r>
            <a:endParaRPr lang="en-US" sz="18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194400">
              <a:lnSpc>
                <a:spcPct val="7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self.drawXXXYY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194400">
              <a:lnSpc>
                <a:spcPct val="70000"/>
              </a:lnSpc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 of all identified cluster during the </a:t>
            </a:r>
            <a:r>
              <a:rPr lang="en-US" sz="18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processing</a:t>
            </a:r>
            <a:endParaRPr lang="en-US" sz="18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194400">
              <a:lnSpc>
                <a:spcPct val="7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self.finalClusterList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194400">
              <a:lnSpc>
                <a:spcPct val="7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Dead </a:t>
            </a:r>
            <a:r>
              <a:rPr lang="en-US" sz="18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zones</a:t>
            </a:r>
            <a:endParaRPr lang="en-US" sz="18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194400">
              <a:lnSpc>
                <a:spcPct val="7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self.deadZones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marL="0" indent="0" defTabSz="194400">
              <a:lnSpc>
                <a:spcPct val="7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self.newDeadZones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Cloud Chamber - Processing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201A-CDB0-42C7-8EB7-E0FF90B6C3C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86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</a:t>
            </a:r>
            <a:endParaRPr lang="en-US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+mj-lt"/>
              </a:rPr>
              <a:t>Camera </a:t>
            </a:r>
            <a:r>
              <a:rPr lang="en-US" b="1" dirty="0" smtClean="0">
                <a:latin typeface="+mj-lt"/>
              </a:rPr>
              <a:t>distortion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because </a:t>
            </a:r>
            <a:r>
              <a:rPr lang="en-US" dirty="0">
                <a:latin typeface="+mj-lt"/>
              </a:rPr>
              <a:t>of the camera’s wide-angle lens the images are spatially </a:t>
            </a:r>
            <a:r>
              <a:rPr lang="en-US" dirty="0" smtClean="0">
                <a:latin typeface="+mj-lt"/>
              </a:rPr>
              <a:t>distorted</a:t>
            </a:r>
          </a:p>
          <a:p>
            <a:pPr marL="0" indent="0">
              <a:buNone/>
            </a:pPr>
            <a:r>
              <a:rPr lang="en-US" b="1" dirty="0" smtClean="0">
                <a:latin typeface="+mj-lt"/>
              </a:rPr>
              <a:t>Main ideas</a:t>
            </a:r>
          </a:p>
          <a:p>
            <a:r>
              <a:rPr lang="en-US" dirty="0" smtClean="0">
                <a:latin typeface="+mj-lt"/>
              </a:rPr>
              <a:t>Draw/get a grid on a paper</a:t>
            </a:r>
          </a:p>
          <a:p>
            <a:r>
              <a:rPr lang="en-US" dirty="0" smtClean="0">
                <a:latin typeface="+mj-lt"/>
              </a:rPr>
              <a:t>Take an image of the grid</a:t>
            </a:r>
          </a:p>
          <a:p>
            <a:r>
              <a:rPr lang="en-US" dirty="0" smtClean="0">
                <a:latin typeface="+mj-lt"/>
              </a:rPr>
              <a:t>Identifying line intersections (not easy)</a:t>
            </a:r>
          </a:p>
          <a:p>
            <a:r>
              <a:rPr lang="en-US" dirty="0" smtClean="0">
                <a:latin typeface="+mj-lt"/>
              </a:rPr>
              <a:t>Make a transformation map pixel -&gt; cm.</a:t>
            </a:r>
          </a:p>
          <a:p>
            <a:r>
              <a:rPr lang="en-US" dirty="0" smtClean="0">
                <a:latin typeface="+mj-lt"/>
              </a:rPr>
              <a:t>Linear approximation for any pixel in the image (should be sufficient)</a:t>
            </a:r>
          </a:p>
          <a:p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latin typeface="+mj-lt"/>
              </a:rPr>
              <a:t>Light intensity calibration</a:t>
            </a:r>
            <a:r>
              <a:rPr lang="en-US" dirty="0" smtClean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?</a:t>
            </a:r>
            <a:endParaRPr lang="en-US" b="1" dirty="0">
              <a:latin typeface="+mj-lt"/>
            </a:endParaRPr>
          </a:p>
          <a:p>
            <a:r>
              <a:rPr lang="en-US" i="1" dirty="0" smtClean="0">
                <a:latin typeface="+mj-lt"/>
              </a:rPr>
              <a:t>Light distribution</a:t>
            </a:r>
            <a:r>
              <a:rPr lang="en-US" dirty="0" smtClean="0">
                <a:latin typeface="+mj-lt"/>
              </a:rPr>
              <a:t>: the light distribution is far being homogeneous. It is very difficult to have homogeneous </a:t>
            </a:r>
            <a:r>
              <a:rPr lang="en-US" dirty="0" smtClean="0">
                <a:latin typeface="+mj-lt"/>
              </a:rPr>
              <a:t>lighting.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b="1" dirty="0" smtClean="0">
                <a:latin typeface="+mj-lt"/>
                <a:cs typeface="Courier New" panose="02070309020205020404" pitchFamily="49" charset="0"/>
              </a:rPr>
              <a:t>First steps</a:t>
            </a: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Software Installation</a:t>
            </a: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Check the processing on new data (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FdS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Draw/get a the grid on paper</a:t>
            </a: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Data acquisition on the grid paper. </a:t>
            </a:r>
          </a:p>
          <a:p>
            <a:endParaRPr lang="en-US" dirty="0" smtClean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Cloud Chamber - Processing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201A-CDB0-42C7-8EB7-E0FF90B6C3C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566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55765</TotalTime>
  <Words>697</Words>
  <Application>Microsoft Office PowerPoint</Application>
  <PresentationFormat>Grand écran</PresentationFormat>
  <Paragraphs>112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Thème Office</vt:lpstr>
      <vt:lpstr>2_Conception personnalisée</vt:lpstr>
      <vt:lpstr>1_Conception personnalisée</vt:lpstr>
      <vt:lpstr>Conception personnalisée</vt:lpstr>
      <vt:lpstr>Image processing of the Cloud Chamber</vt:lpstr>
      <vt:lpstr>Introduction (1)</vt:lpstr>
      <vt:lpstr>Introduction (2)</vt:lpstr>
      <vt:lpstr>Algorithm</vt:lpstr>
      <vt:lpstr>Algorithm skeleton</vt:lpstr>
      <vt:lpstr>Main algorithm parameters</vt:lpstr>
      <vt:lpstr>Main class data members/variables</vt:lpstr>
      <vt:lpstr>Calibration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Reconstruction des muons dans ALICE</dc:title>
  <dc:creator>Grasseau</dc:creator>
  <cp:lastModifiedBy>Gilles GRASSEAU</cp:lastModifiedBy>
  <cp:revision>1112</cp:revision>
  <dcterms:created xsi:type="dcterms:W3CDTF">2020-03-10T12:09:37Z</dcterms:created>
  <dcterms:modified xsi:type="dcterms:W3CDTF">2024-01-05T12:12:15Z</dcterms:modified>
</cp:coreProperties>
</file>