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73" r:id="rId11"/>
    <p:sldId id="274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52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ityfeet.com/cont/listing/retail-space-for-lease/1214-18th-st-nw-washington-dc-20036/CS4135317" TargetMode="External"/><Relationship Id="rId3" Type="http://schemas.openxmlformats.org/officeDocument/2006/relationships/hyperlink" Target="https://www.yelp.com/developers/documentation/v3" TargetMode="External"/><Relationship Id="rId7" Type="http://schemas.openxmlformats.org/officeDocument/2006/relationships/hyperlink" Target="https://github.com/thampiman/reverse-geocoder" TargetMode="External"/><Relationship Id="rId2" Type="http://schemas.openxmlformats.org/officeDocument/2006/relationships/hyperlink" Target="https://git.generalassemb.ly/astensteven/project-fin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illow.com/howto/api/neighborhood-boundaries.htm" TargetMode="External"/><Relationship Id="rId5" Type="http://schemas.openxmlformats.org/officeDocument/2006/relationships/hyperlink" Target="https://factfinder.census.gov/faces/nav/jsf/pages/download_center.xhtml" TargetMode="External"/><Relationship Id="rId4" Type="http://schemas.openxmlformats.org/officeDocument/2006/relationships/hyperlink" Target="https://sites.google.com/site/yangdingqi/home/foursquare-datas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9807-92B8-4816-838C-813F5A0D8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Coffee Shop 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BF9E7-A331-4573-A15E-F268C81E1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Asten</a:t>
            </a:r>
          </a:p>
        </p:txBody>
      </p:sp>
    </p:spTree>
    <p:extLst>
      <p:ext uri="{BB962C8B-B14F-4D97-AF65-F5344CB8AC3E}">
        <p14:creationId xmlns:p14="http://schemas.microsoft.com/office/powerpoint/2010/main" val="242071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8BB4-90C2-4123-B32A-1A410290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403D7-1051-4738-8933-03F167CAE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5" y="2657214"/>
            <a:ext cx="7729729" cy="3910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92FAF1-6125-4CBA-99F4-35CB3F3A8828}"/>
              </a:ext>
            </a:extLst>
          </p:cNvPr>
          <p:cNvSpPr txBox="1"/>
          <p:nvPr/>
        </p:nvSpPr>
        <p:spPr>
          <a:xfrm>
            <a:off x="2744091" y="2220647"/>
            <a:ext cx="772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7 categories people who visit coffee shops visit on the same day</a:t>
            </a:r>
          </a:p>
        </p:txBody>
      </p:sp>
    </p:spTree>
    <p:extLst>
      <p:ext uri="{BB962C8B-B14F-4D97-AF65-F5344CB8AC3E}">
        <p14:creationId xmlns:p14="http://schemas.microsoft.com/office/powerpoint/2010/main" val="239878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DC2C-55F4-45CD-9E63-D27C92B4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686C-A450-4951-8B52-D63A3E719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368" y="2292357"/>
            <a:ext cx="5541264" cy="4508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coffee shops in DC plotted on interactive Folium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40464-B0DB-4870-8E25-0BF73888B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207" y="2747874"/>
            <a:ext cx="6513585" cy="391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2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B618-1D00-480E-B2D3-40F9FF063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Machine Learning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A4DF0-916C-4F44-8322-45FC610FB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35847"/>
            <a:ext cx="7729728" cy="106416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Model 1: Decision Tree.  Transposed top 23 categories to columns with binary values and used a Decision Tree to predict where people are coming from when they go to coffee shops.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5F64D3-B7E3-41A1-B14C-DCB2B8DE5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41" y="3522594"/>
            <a:ext cx="7729728" cy="27980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2D3F71-7233-44E5-A3E1-4FF182D3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341" y="3493601"/>
            <a:ext cx="1785045" cy="23997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A22CF5-2640-4896-8479-837F13F4E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397" y="6063434"/>
            <a:ext cx="20002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08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2D53-7B89-4F7D-BBC6-FF7D42AB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C487E-7A22-4D9B-8A33-8BBCB845E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609" y="2638044"/>
            <a:ext cx="3864864" cy="3101983"/>
          </a:xfrm>
        </p:spPr>
        <p:txBody>
          <a:bodyPr/>
          <a:lstStyle/>
          <a:p>
            <a:r>
              <a:rPr lang="en-US" dirty="0"/>
              <a:t>Model 2: Random Forest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A7A93D-4D9F-4711-B52E-B7A25350886E}"/>
              </a:ext>
            </a:extLst>
          </p:cNvPr>
          <p:cNvSpPr txBox="1">
            <a:spLocks/>
          </p:cNvSpPr>
          <p:nvPr/>
        </p:nvSpPr>
        <p:spPr>
          <a:xfrm>
            <a:off x="6798529" y="2638043"/>
            <a:ext cx="386486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3: Linear Regression. I found that Median Age and Percentage of people who use Public Transport were most correlated with coffee shop check-ins, so I used these two features in my linear regression model.</a:t>
            </a:r>
          </a:p>
          <a:p>
            <a:r>
              <a:rPr lang="en-US" dirty="0"/>
              <a:t>As median age increases by 1 year, number of coffee shop check-ins decreases by 21.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140D6-D239-426C-A317-0D186D705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90" y="3122676"/>
            <a:ext cx="2516920" cy="29190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750679-939E-4D80-9E9C-15042845D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90" y="6224659"/>
            <a:ext cx="18669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4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E3A5-631D-451D-B2D3-C52D03EE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CBF2C7-DCB0-41D3-A974-36C6945ABD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883563"/>
              </p:ext>
            </p:extLst>
          </p:nvPr>
        </p:nvGraphicFramePr>
        <p:xfrm>
          <a:off x="2229738" y="2560367"/>
          <a:ext cx="773112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150010334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766005302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1439285693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Models run on Foursquare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02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Baseline ≈ 88%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Modelled ≈ 88%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56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Baseline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88%</a:t>
                      </a:r>
                      <a:endParaRPr lang="en-US" dirty="0"/>
                    </a:p>
                    <a:p>
                      <a:r>
                        <a:rPr lang="en-US" dirty="0"/>
                        <a:t>Modelled ≈ 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0674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644769-4044-499A-8146-445339835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363443"/>
              </p:ext>
            </p:extLst>
          </p:nvPr>
        </p:nvGraphicFramePr>
        <p:xfrm>
          <a:off x="2231136" y="4385803"/>
          <a:ext cx="772972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576">
                  <a:extLst>
                    <a:ext uri="{9D8B030D-6E8A-4147-A177-3AD203B41FA5}">
                      <a16:colId xmlns:a16="http://schemas.microsoft.com/office/drawing/2014/main" val="1358065104"/>
                    </a:ext>
                  </a:extLst>
                </a:gridCol>
                <a:gridCol w="2576576">
                  <a:extLst>
                    <a:ext uri="{9D8B030D-6E8A-4147-A177-3AD203B41FA5}">
                      <a16:colId xmlns:a16="http://schemas.microsoft.com/office/drawing/2014/main" val="3485634161"/>
                    </a:ext>
                  </a:extLst>
                </a:gridCol>
                <a:gridCol w="2576576">
                  <a:extLst>
                    <a:ext uri="{9D8B030D-6E8A-4147-A177-3AD203B41FA5}">
                      <a16:colId xmlns:a16="http://schemas.microsoft.com/office/drawing/2014/main" val="134003044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Models run on ACS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2313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Baseline: 243.6</a:t>
                      </a:r>
                    </a:p>
                    <a:p>
                      <a:r>
                        <a:rPr lang="en-US" dirty="0"/>
                        <a:t>Modelled: 117.9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95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121E-2013-4CDE-A856-01D3BCA8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8570C-523C-4DFC-A128-FBA4CD44B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92570"/>
            <a:ext cx="7729728" cy="1432151"/>
          </a:xfrm>
        </p:spPr>
        <p:txBody>
          <a:bodyPr/>
          <a:lstStyle/>
          <a:p>
            <a:r>
              <a:rPr lang="en-US" dirty="0"/>
              <a:t>Hypothesis 1:  People who visit coffee shops also visit parks and gyms, and they use public transportation. They do not like sandwich shops.</a:t>
            </a:r>
          </a:p>
          <a:p>
            <a:r>
              <a:rPr lang="en-US" dirty="0"/>
              <a:t>Hypothesis 2: Lower median age results in a higher number of coffee shop visits.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13F6C-CA9C-4FBF-BE7E-AC766B726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12" y="3690937"/>
            <a:ext cx="46767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11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B1DC-558F-4266-A668-719BE13B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5A71C-7168-453D-9B48-04B4C26E7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527" y="2400966"/>
            <a:ext cx="5378885" cy="4144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3F1BBB-10F4-494F-886B-0E3EE92EE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8" y="2400966"/>
            <a:ext cx="5686196" cy="414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84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44B5-BD66-4CD7-9F9A-D85DD0D2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7045A-655E-4A33-B76C-554B4CBBF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GitHub Repo: </a:t>
            </a:r>
            <a:r>
              <a:rPr lang="en-US" sz="1600" dirty="0">
                <a:hlinkClick r:id="rId2"/>
              </a:rPr>
              <a:t>https://git.generalassemb.ly/astensteven/project-final</a:t>
            </a:r>
            <a:endParaRPr lang="en-US" sz="1600" dirty="0"/>
          </a:p>
          <a:p>
            <a:r>
              <a:rPr lang="en-US" dirty="0"/>
              <a:t>Yelp API Docs: </a:t>
            </a:r>
            <a:r>
              <a:rPr lang="en-US" sz="1600" dirty="0">
                <a:hlinkClick r:id="rId3"/>
              </a:rPr>
              <a:t>https://www.yelp.com/developers/documentation/v3</a:t>
            </a:r>
            <a:endParaRPr lang="en-US" sz="1600" dirty="0"/>
          </a:p>
          <a:p>
            <a:r>
              <a:rPr lang="en-US" dirty="0"/>
              <a:t>Foursquare Data: </a:t>
            </a:r>
            <a:r>
              <a:rPr lang="en-US" sz="1600" dirty="0">
                <a:hlinkClick r:id="rId4"/>
              </a:rPr>
              <a:t>https://sites.google.com/site/yangdingqi/home/foursquare-dataset</a:t>
            </a:r>
            <a:endParaRPr lang="en-US" sz="1600" dirty="0"/>
          </a:p>
          <a:p>
            <a:r>
              <a:rPr lang="en-US" dirty="0"/>
              <a:t>ACS Data: </a:t>
            </a:r>
            <a:r>
              <a:rPr lang="en-US" sz="1600" dirty="0">
                <a:hlinkClick r:id="rId5"/>
              </a:rPr>
              <a:t>https://factfinder.census.gov/faces/nav/jsf/pages/download_center.xhtml</a:t>
            </a:r>
            <a:endParaRPr lang="en-US" sz="1600" dirty="0"/>
          </a:p>
          <a:p>
            <a:r>
              <a:rPr lang="en-US" dirty="0"/>
              <a:t>Zillow Neighborhood Shapefiles: </a:t>
            </a:r>
            <a:r>
              <a:rPr lang="en-US" sz="1600" dirty="0">
                <a:hlinkClick r:id="rId6"/>
              </a:rPr>
              <a:t>https://www.zillow.com/howto/api/neighborhood-boundaries.htm</a:t>
            </a:r>
            <a:endParaRPr lang="en-US" sz="1600" dirty="0"/>
          </a:p>
          <a:p>
            <a:r>
              <a:rPr lang="en-US" dirty="0"/>
              <a:t>Reverse Geocoder</a:t>
            </a:r>
            <a:r>
              <a:rPr lang="en-US" sz="1600" dirty="0"/>
              <a:t>: </a:t>
            </a:r>
            <a:r>
              <a:rPr lang="en-US" sz="1600" dirty="0">
                <a:hlinkClick r:id="rId7"/>
              </a:rPr>
              <a:t>https://github.com/thampiman/reverse-geocoder</a:t>
            </a:r>
            <a:endParaRPr lang="en-US" sz="1600" dirty="0"/>
          </a:p>
          <a:p>
            <a:r>
              <a:rPr lang="en-US" dirty="0"/>
              <a:t>Property Listing: </a:t>
            </a:r>
            <a:r>
              <a:rPr lang="en-US" sz="1600" dirty="0">
                <a:hlinkClick r:id="rId8"/>
              </a:rPr>
              <a:t>http://www.cityfeet.com/cont/listing/retail-space-for-lease/1214-18th-st-nw-washington-dc-20036/CS4135317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085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C24F-3690-4553-9769-C53CA831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C796E-FB1E-4A29-83EB-A3314F7ED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Problem and Hypotheses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dictionary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Exploratory Data Analysis (EDA)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Visualizations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Machine 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Machine Learning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 and location recommendation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61649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B0B9-C982-4DAF-805A-78DBDBA8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DC023-EAA2-41B9-B696-5D93E29ED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 available storefront property which would be suitable for a newly established coffee shop.</a:t>
            </a:r>
          </a:p>
        </p:txBody>
      </p:sp>
    </p:spTree>
    <p:extLst>
      <p:ext uri="{BB962C8B-B14F-4D97-AF65-F5344CB8AC3E}">
        <p14:creationId xmlns:p14="http://schemas.microsoft.com/office/powerpoint/2010/main" val="349228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48D3-EB2F-4D3E-811A-A21B2AA9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B0FB-5DD5-44D6-8096-E4CE321B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If I can find where people are coming from when they visit coffee shops, then I can look for a geographical area with a large presence of these features, and this location would be suitable for a new coffee shop.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I can predict characteristics of a coffee shop-goer (including age, income, means of transportation), then I can find a geographical area with the most of this type of person, and this would be a suitable location for the new coffee shop.</a:t>
            </a:r>
          </a:p>
        </p:txBody>
      </p:sp>
    </p:spTree>
    <p:extLst>
      <p:ext uri="{BB962C8B-B14F-4D97-AF65-F5344CB8AC3E}">
        <p14:creationId xmlns:p14="http://schemas.microsoft.com/office/powerpoint/2010/main" val="262625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E74A-51DC-4F50-99F6-FE5CC722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F8E7-B0C1-4F9D-9F23-A3EADC190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Yelp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Foursquare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American Community Survey (ACS) Dataset</a:t>
            </a:r>
          </a:p>
        </p:txBody>
      </p:sp>
    </p:spTree>
    <p:extLst>
      <p:ext uri="{BB962C8B-B14F-4D97-AF65-F5344CB8AC3E}">
        <p14:creationId xmlns:p14="http://schemas.microsoft.com/office/powerpoint/2010/main" val="24086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47A3-613D-4502-A86C-350DF1C8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- Yelp API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D7C6BC-5CF9-4D9C-A8B8-B9F551C3E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513918"/>
              </p:ext>
            </p:extLst>
          </p:nvPr>
        </p:nvGraphicFramePr>
        <p:xfrm>
          <a:off x="2230437" y="2437703"/>
          <a:ext cx="773112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1802839737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3764445671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106941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16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Business_id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unique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64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Business’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45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Neighborhood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Neighborhood’s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address of 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66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2-char state abbreviation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52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5-char postal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390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0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1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903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46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04A1-4796-40FF-9F6E-5D5EDE38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- Foursquare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1D5A3D-1D15-4EAB-B6F7-E8B25E211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430079"/>
              </p:ext>
            </p:extLst>
          </p:nvPr>
        </p:nvGraphicFramePr>
        <p:xfrm>
          <a:off x="2230438" y="2638425"/>
          <a:ext cx="773112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3881207714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3202008320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27615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35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utc_time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datetime 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9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Latitude of </a:t>
                      </a:r>
                      <a:r>
                        <a:rPr lang="en-US" dirty="0" err="1"/>
                        <a:t>checkin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48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Longitude of </a:t>
                      </a:r>
                      <a:r>
                        <a:rPr lang="en-US" dirty="0" err="1"/>
                        <a:t>checkin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2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venue_category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4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country_code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Abbreviated 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98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63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82CC-060E-43E3-A630-9EC830C0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– 2016 ACS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8CD7C8-533C-4B5A-B581-F76A941E0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844141"/>
              </p:ext>
            </p:extLst>
          </p:nvPr>
        </p:nvGraphicFramePr>
        <p:xfrm>
          <a:off x="2230438" y="2638425"/>
          <a:ext cx="7731126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1196078154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1547287994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42497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37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zip_code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46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Population of zip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39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median_age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age of zip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mean_income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income of zip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70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percent_public_transport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of people who use public transportation as a primary means of 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77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76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2808-AE07-43F7-9A06-15BCBEEE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96C8-2A60-4AD2-AAD6-02A02A77B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Foursquare dataset contained Latitude and Longitude, no other location data. Reverse geocoding 3-million records unrealistic.</a:t>
            </a:r>
          </a:p>
          <a:p>
            <a:pPr lvl="1"/>
            <a:r>
              <a:rPr lang="en-US" dirty="0"/>
              <a:t>Python package “</a:t>
            </a:r>
            <a:r>
              <a:rPr lang="en-US" dirty="0" err="1"/>
              <a:t>reverse_geocoder</a:t>
            </a:r>
            <a:r>
              <a:rPr lang="en-US" dirty="0"/>
              <a:t>” returns county</a:t>
            </a:r>
          </a:p>
          <a:p>
            <a:pPr lvl="1"/>
            <a:r>
              <a:rPr lang="en-US" dirty="0"/>
              <a:t>Zillow Neighborhood Shapefile returns name of neighborhood</a:t>
            </a:r>
          </a:p>
          <a:p>
            <a:pPr lvl="1"/>
            <a:r>
              <a:rPr lang="en-US" dirty="0"/>
              <a:t>Convert neighborhood names to zip code</a:t>
            </a:r>
          </a:p>
          <a:p>
            <a:r>
              <a:rPr lang="en-US" dirty="0"/>
              <a:t>Yelp dataset missing data</a:t>
            </a:r>
          </a:p>
          <a:p>
            <a:pPr lvl="1"/>
            <a:r>
              <a:rPr lang="en-US" dirty="0"/>
              <a:t>Yelp API 50 results per query, 5000 queries per day</a:t>
            </a:r>
          </a:p>
        </p:txBody>
      </p:sp>
    </p:spTree>
    <p:extLst>
      <p:ext uri="{BB962C8B-B14F-4D97-AF65-F5344CB8AC3E}">
        <p14:creationId xmlns:p14="http://schemas.microsoft.com/office/powerpoint/2010/main" val="22910514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248</TotalTime>
  <Words>718</Words>
  <Application>Microsoft Office PowerPoint</Application>
  <PresentationFormat>Widescreen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Parcel</vt:lpstr>
      <vt:lpstr>New Coffee Shop Location</vt:lpstr>
      <vt:lpstr>Contents</vt:lpstr>
      <vt:lpstr>Problem</vt:lpstr>
      <vt:lpstr>Hypotheses</vt:lpstr>
      <vt:lpstr>Data dictionary</vt:lpstr>
      <vt:lpstr>Data Dictionary - Yelp API</vt:lpstr>
      <vt:lpstr>Data Dictionary - Foursquare</vt:lpstr>
      <vt:lpstr>Data Dictionary – 2016 ACS Dataset</vt:lpstr>
      <vt:lpstr>Exploratory Data Analysis</vt:lpstr>
      <vt:lpstr>Visualizations 1</vt:lpstr>
      <vt:lpstr>Visualizations 2</vt:lpstr>
      <vt:lpstr>Machine Learning 1</vt:lpstr>
      <vt:lpstr>Machine Learning 2</vt:lpstr>
      <vt:lpstr>Machine Learning Performance</vt:lpstr>
      <vt:lpstr>Conclusion 1</vt:lpstr>
      <vt:lpstr>Conclusion 2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Coffee Shop Location</dc:title>
  <dc:creator>Asten, Steven [USA]</dc:creator>
  <cp:lastModifiedBy>Asten, Steven [USA]</cp:lastModifiedBy>
  <cp:revision>16</cp:revision>
  <dcterms:created xsi:type="dcterms:W3CDTF">2018-06-19T12:01:36Z</dcterms:created>
  <dcterms:modified xsi:type="dcterms:W3CDTF">2018-06-19T23:26:18Z</dcterms:modified>
</cp:coreProperties>
</file>