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322" r:id="rId3"/>
    <p:sldId id="341" r:id="rId4"/>
    <p:sldId id="327" r:id="rId5"/>
    <p:sldId id="331" r:id="rId6"/>
    <p:sldId id="332" r:id="rId7"/>
    <p:sldId id="330" r:id="rId8"/>
    <p:sldId id="333" r:id="rId9"/>
    <p:sldId id="335" r:id="rId10"/>
    <p:sldId id="321" r:id="rId11"/>
    <p:sldId id="345" r:id="rId12"/>
    <p:sldId id="336" r:id="rId13"/>
    <p:sldId id="334" r:id="rId14"/>
    <p:sldId id="343" r:id="rId15"/>
    <p:sldId id="344" r:id="rId16"/>
    <p:sldId id="316" r:id="rId17"/>
    <p:sldId id="33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62" autoAdjust="0"/>
  </p:normalViewPr>
  <p:slideViewPr>
    <p:cSldViewPr>
      <p:cViewPr>
        <p:scale>
          <a:sx n="120" d="100"/>
          <a:sy n="120" d="100"/>
        </p:scale>
        <p:origin x="-450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480B8-BA16-44F4-BD7B-33CFA25AB899}" type="datetimeFigureOut">
              <a:rPr lang="en-US" smtClean="0"/>
              <a:t>5/25/2011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686B-E978-48B7-B86B-A34CB3C47C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0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4686B-E978-48B7-B86B-A34CB3C47C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74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HTML + Browsers appeared</a:t>
            </a:r>
          </a:p>
          <a:p>
            <a:pPr marL="228600" indent="-228600">
              <a:buAutoNum type="arabicPeriod"/>
            </a:pPr>
            <a:r>
              <a:rPr lang="en-US" dirty="0" smtClean="0"/>
              <a:t>And of course worked together</a:t>
            </a:r>
          </a:p>
          <a:p>
            <a:pPr marL="228600" indent="-228600">
              <a:buAutoNum type="arabicPeriod"/>
            </a:pPr>
            <a:r>
              <a:rPr lang="en-US" dirty="0" smtClean="0"/>
              <a:t>JSP has been invented </a:t>
            </a:r>
          </a:p>
          <a:p>
            <a:pPr marL="228600" indent="-228600">
              <a:buAutoNum type="arabicPeriod"/>
            </a:pPr>
            <a:r>
              <a:rPr lang="en-US" dirty="0" smtClean="0"/>
              <a:t>to generate HTML from Java</a:t>
            </a:r>
          </a:p>
          <a:p>
            <a:pPr marL="228600" indent="-228600">
              <a:buAutoNum type="arabicPeriod"/>
            </a:pPr>
            <a:r>
              <a:rPr lang="en-US" dirty="0" smtClean="0"/>
              <a:t>At that time we also had Code (Servlets, CGI) </a:t>
            </a:r>
          </a:p>
          <a:p>
            <a:pPr marL="228600" indent="-228600">
              <a:buAutoNum type="arabicPeriod"/>
            </a:pPr>
            <a:r>
              <a:rPr lang="en-US" dirty="0" smtClean="0"/>
              <a:t>to generate</a:t>
            </a:r>
            <a:r>
              <a:rPr lang="en-US" baseline="0" dirty="0" smtClean="0"/>
              <a:t> HTML, usually using streams or simple builders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XML became popular and XML Machines greedy to parse HTML appeared,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they could but with troubles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So they have invented XHTML and JSPX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XML Machines could be happy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And good browsers used XML syntax for stricter parsing and error reporting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But Evil MSIE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Did not support XHTML content-type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Luckily there has been an option called Compatibility Guideline (Appendix of XHTML) which allows to send XML syntax over text/html. We call this XHTML/HTML (read XHTML over HTML content-type).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This is understood by MSIE. But your tags MUST follow certain rules. If the don’t, MSIE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as well as common browsers will display blank page, do not download script or create invalid DOM. Also Strict error handling is OFF in this case.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To generate XML or </a:t>
            </a:r>
            <a:r>
              <a:rPr lang="en-US" baseline="0" dirty="0" err="1" smtClean="0"/>
              <a:t>XML+Comp</a:t>
            </a:r>
            <a:r>
              <a:rPr lang="en-US" baseline="0" dirty="0" smtClean="0"/>
              <a:t> from JSP is easy, requires only discipline.  Stricter syntax of </a:t>
            </a:r>
            <a:r>
              <a:rPr lang="en-US" baseline="0" dirty="0" err="1" smtClean="0"/>
              <a:t>XML+Comp</a:t>
            </a:r>
            <a:r>
              <a:rPr lang="en-US" baseline="0" dirty="0" smtClean="0"/>
              <a:t> renders lax, full XML syntax useless.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MS Client Side Developers could benefit from XML syntax, because MS Browser supported well XML, XSLT development (with XHR+MSXML default parser),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just content type was (is) wrong (text/xml required)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Then JSPX. I don’t get the reason to have XML strict markup on server. Maybe to generate and </a:t>
            </a:r>
            <a:r>
              <a:rPr lang="en-US" baseline="0" dirty="0" err="1" smtClean="0"/>
              <a:t>manupulate</a:t>
            </a:r>
            <a:r>
              <a:rPr lang="en-US" baseline="0" dirty="0" smtClean="0"/>
              <a:t> source code but it brought more trouble then benefit in this context.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While it is easy to generate XHTML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It is almost impossible to generate HTML from XML syntax (text tricks needed)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And to generate </a:t>
            </a:r>
            <a:r>
              <a:rPr lang="en-US" baseline="0" dirty="0" err="1" smtClean="0"/>
              <a:t>XHTML+Comp</a:t>
            </a:r>
            <a:r>
              <a:rPr lang="en-US" baseline="0" dirty="0" smtClean="0"/>
              <a:t>. it requires tricks (even with Cross Container </a:t>
            </a:r>
            <a:r>
              <a:rPr lang="en-US" baseline="0" dirty="0" err="1" smtClean="0"/>
              <a:t>differencies</a:t>
            </a:r>
            <a:r>
              <a:rPr lang="en-US" baseline="0" dirty="0" smtClean="0"/>
              <a:t>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Looking at this, the Code is still immune to big troubles, and difficulties exists only in duplicated code for each markup.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While MSIE invested mostly into XML, others invested into CSS selectors and native DOM manipulations.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 Ajax Stack actually started to prefer HTML or XHTML/HTML format. But worked well with all 3.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While MSIE failed miserably with direct XML syntax insertion into HTML dom.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Then: HTML5, 2+1 syntaxes ?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Technology Edge browsers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And MSIE 9,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Should not have any trouble with all syntaxes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XML machines can consume HTML5 XML Syntax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To generate HTML 5 from JSP , JSPX and CODE the same applies. JSP and code, OK but </a:t>
            </a:r>
            <a:r>
              <a:rPr lang="en-US" baseline="0" dirty="0" err="1" smtClean="0"/>
              <a:t>duplicit</a:t>
            </a:r>
            <a:r>
              <a:rPr lang="en-US" baseline="0" dirty="0" smtClean="0"/>
              <a:t> code.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From JSPX, HTML almost impossible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XML syntax OK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XML+Compat</a:t>
            </a:r>
            <a:r>
              <a:rPr lang="en-US" baseline="0" dirty="0" smtClean="0"/>
              <a:t>. Possible but quirks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 Now usability of HTML 5 in older browsers: MSIE 8 and XML Syntax : impossible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HTML Syntax with new tags, possible only with client side JS </a:t>
            </a:r>
            <a:r>
              <a:rPr lang="en-US" baseline="0" dirty="0" err="1" smtClean="0"/>
              <a:t>polyfil</a:t>
            </a:r>
            <a:r>
              <a:rPr lang="en-US" baseline="0" dirty="0" smtClean="0"/>
              <a:t> (html5shim)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Same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almost complete mess (could be simplified, many are </a:t>
            </a:r>
            <a:r>
              <a:rPr lang="en-US" baseline="0" dirty="0" err="1" smtClean="0"/>
              <a:t>duplicit</a:t>
            </a:r>
            <a:r>
              <a:rPr lang="en-US" baseline="0" dirty="0" smtClean="0"/>
              <a:t>) but there are 3 basic outcomes: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To make everyone happy, you must produce multiple representations (markup </a:t>
            </a:r>
            <a:r>
              <a:rPr lang="en-US" baseline="0" dirty="0" err="1" smtClean="0"/>
              <a:t>syntax+content-type</a:t>
            </a:r>
            <a:r>
              <a:rPr lang="en-US" baseline="0" dirty="0" smtClean="0"/>
              <a:t>) and have redundant code.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HTML syntax OK (only XML machines complain)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XML syntax without Comp. is redundant, use </a:t>
            </a:r>
            <a:r>
              <a:rPr lang="en-US" baseline="0" dirty="0" err="1" smtClean="0"/>
              <a:t>XML+Comp</a:t>
            </a:r>
            <a:r>
              <a:rPr lang="en-US" baseline="0" dirty="0" smtClean="0"/>
              <a:t>. always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JSPX is harmful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Almost Fixed, hard to change decision about server markup, client markup, content type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baseline="0" dirty="0" smtClean="0"/>
              <a:t>Redundant and  quirky code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6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r="3544"/>
          <a:stretch/>
        </p:blipFill>
        <p:spPr bwMode="auto">
          <a:xfrm>
            <a:off x="-1" y="972691"/>
            <a:ext cx="9144001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323528" y="1340768"/>
            <a:ext cx="6190456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sk-SK" dirty="0" smtClean="0"/>
              <a:t>Nadpis 1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44956" y="3429000"/>
            <a:ext cx="612068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 smtClean="0"/>
              <a:t>Podnadpis 1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25. 5. 2011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 descr="C:\Users\jkosara\Desktop\Logo-GT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60296"/>
            <a:ext cx="2114004" cy="2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8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25. 5. 2011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916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25. 5. 2011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90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25. 5. 2011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28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25. 5. 2011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05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25. 5. 2011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03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25. 5. 2011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074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0" cy="5145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25. 5. 2011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36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25. 5. 2011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585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060848"/>
            <a:ext cx="8229600" cy="40653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25. 5. 2011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89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052736"/>
            <a:ext cx="2057400" cy="50734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052736"/>
            <a:ext cx="6019800" cy="50734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25. 5. 2011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2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67544" y="6384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916832"/>
            <a:ext cx="8229600" cy="420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25. 5. 2011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jkosara\Desktop\Logo-GTI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60296"/>
            <a:ext cx="2114004" cy="2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90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1600200"/>
            <a:ext cx="480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Web Development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for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“Java Web Developers”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7700" y="3581400"/>
            <a:ext cx="4267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 developer</a:t>
            </a:r>
          </a:p>
          <a:p>
            <a:r>
              <a:rPr lang="en-US" dirty="0" smtClean="0"/>
              <a:t>vs.</a:t>
            </a:r>
          </a:p>
          <a:p>
            <a:r>
              <a:rPr lang="en-US" dirty="0" smtClean="0"/>
              <a:t>Java Web Developer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43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Reasons ?</a:t>
            </a:r>
            <a:br>
              <a:rPr lang="en-US" dirty="0"/>
            </a:br>
            <a:r>
              <a:rPr lang="en-US" sz="2200" dirty="0"/>
              <a:t>Personal 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8000" dirty="0" smtClean="0"/>
              <a:t>Thinking</a:t>
            </a:r>
          </a:p>
          <a:p>
            <a:r>
              <a:rPr lang="en-US" sz="8000" dirty="0" smtClean="0"/>
              <a:t>Knowledge</a:t>
            </a:r>
          </a:p>
          <a:p>
            <a:r>
              <a:rPr lang="en-US" sz="8000" dirty="0" smtClean="0"/>
              <a:t>Development Style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7951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Reasons 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sz="2200" dirty="0" smtClean="0"/>
              <a:t>Personal view</a:t>
            </a:r>
            <a:endParaRPr lang="en-US" sz="2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Poor quality Java Frameworks from Web perspective </a:t>
            </a:r>
          </a:p>
          <a:p>
            <a:pPr lvl="1"/>
            <a:r>
              <a:rPr lang="en-US" dirty="0" smtClean="0"/>
              <a:t>Bloated markup</a:t>
            </a:r>
          </a:p>
          <a:p>
            <a:pPr lvl="1"/>
            <a:r>
              <a:rPr lang="en-US" dirty="0" smtClean="0"/>
              <a:t>Tag usage just for presentation, semantics missing</a:t>
            </a:r>
          </a:p>
          <a:p>
            <a:pPr lvl="1"/>
            <a:r>
              <a:rPr lang="en-US" dirty="0" smtClean="0"/>
              <a:t>Obtrusive, ad-hoc JavaScript, too tight markup + code integration</a:t>
            </a:r>
          </a:p>
          <a:p>
            <a:pPr lvl="1"/>
            <a:r>
              <a:rPr lang="en-US" dirty="0" smtClean="0"/>
              <a:t>Overuse of inline styles and inline handlers</a:t>
            </a:r>
          </a:p>
          <a:p>
            <a:pPr lvl="1"/>
            <a:r>
              <a:rPr lang="en-US" dirty="0" smtClean="0"/>
              <a:t>Overuse of CSS classes and IDs</a:t>
            </a:r>
          </a:p>
          <a:p>
            <a:pPr lvl="1"/>
            <a:r>
              <a:rPr lang="en-US" dirty="0" smtClean="0"/>
              <a:t>Even not well formed or in valid HTML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Reasons ?</a:t>
            </a:r>
            <a:br>
              <a:rPr lang="en-US" dirty="0"/>
            </a:br>
            <a:r>
              <a:rPr lang="en-US" sz="2200" dirty="0" smtClean="0"/>
              <a:t>deeper look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dirty="0" smtClean="0"/>
              <a:t>Java “Web Developer”</a:t>
            </a:r>
          </a:p>
          <a:p>
            <a:r>
              <a:rPr lang="en-US" dirty="0" smtClean="0"/>
              <a:t>Develop Application for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Components, Abstractions, OO</a:t>
            </a:r>
          </a:p>
          <a:p>
            <a:r>
              <a:rPr lang="en-US" dirty="0" smtClean="0"/>
              <a:t>Generated client scripts,  server side “</a:t>
            </a:r>
            <a:r>
              <a:rPr lang="en-US" dirty="0" err="1" smtClean="0"/>
              <a:t>ajaxified</a:t>
            </a:r>
            <a:r>
              <a:rPr lang="en-US" dirty="0" smtClean="0"/>
              <a:t>” components</a:t>
            </a:r>
          </a:p>
          <a:p>
            <a:r>
              <a:rPr lang="en-US" dirty="0" smtClean="0"/>
              <a:t>Inline Styles (by CMS),  customization, presentation class names</a:t>
            </a:r>
          </a:p>
          <a:p>
            <a:r>
              <a:rPr lang="en-US" dirty="0" smtClean="0"/>
              <a:t>Everything is POST</a:t>
            </a:r>
          </a:p>
          <a:p>
            <a:r>
              <a:rPr lang="en-US" dirty="0" smtClean="0"/>
              <a:t>Defaults: 200, 500, 404</a:t>
            </a:r>
          </a:p>
          <a:p>
            <a:r>
              <a:rPr lang="en-US" dirty="0" smtClean="0"/>
              <a:t>Generated links, single URI APPs</a:t>
            </a:r>
          </a:p>
          <a:p>
            <a:r>
              <a:rPr lang="en-US" dirty="0" smtClean="0"/>
              <a:t>What ? Oh, lets make text version</a:t>
            </a:r>
          </a:p>
          <a:p>
            <a:r>
              <a:rPr lang="en-US" dirty="0" smtClean="0"/>
              <a:t>Build another mobile version</a:t>
            </a:r>
          </a:p>
          <a:p>
            <a:r>
              <a:rPr lang="en-US" dirty="0" smtClean="0"/>
              <a:t>By more servers and bandwidth</a:t>
            </a:r>
          </a:p>
          <a:p>
            <a:r>
              <a:rPr lang="en-US" dirty="0" smtClean="0"/>
              <a:t>Code = Java, Templates, Libraries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dirty="0" smtClean="0"/>
              <a:t>Web Developer</a:t>
            </a:r>
          </a:p>
          <a:p>
            <a:r>
              <a:rPr lang="en-US" dirty="0" smtClean="0"/>
              <a:t>Develop Web Application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Semantic HTML Markup</a:t>
            </a:r>
          </a:p>
          <a:p>
            <a:r>
              <a:rPr lang="en-US" dirty="0" smtClean="0"/>
              <a:t>Unobtrusive JavaScript,  client side XB libraries</a:t>
            </a:r>
          </a:p>
          <a:p>
            <a:r>
              <a:rPr lang="en-US" dirty="0" smtClean="0"/>
              <a:t>Progressive Enhancement with CSS, semantic CSS class names, markup independence</a:t>
            </a:r>
          </a:p>
          <a:p>
            <a:r>
              <a:rPr lang="en-US" dirty="0" smtClean="0"/>
              <a:t>HTTP Method Semantics</a:t>
            </a:r>
          </a:p>
          <a:p>
            <a:r>
              <a:rPr lang="en-US" dirty="0" smtClean="0"/>
              <a:t>HTTP Error Codes</a:t>
            </a:r>
          </a:p>
          <a:p>
            <a:r>
              <a:rPr lang="en-US" dirty="0" smtClean="0"/>
              <a:t>URI design and semantics</a:t>
            </a:r>
          </a:p>
          <a:p>
            <a:r>
              <a:rPr lang="en-US" dirty="0" smtClean="0"/>
              <a:t>Design for Accessibility</a:t>
            </a:r>
          </a:p>
          <a:p>
            <a:r>
              <a:rPr lang="en-US" dirty="0" smtClean="0"/>
              <a:t>Responsive Design</a:t>
            </a:r>
          </a:p>
          <a:p>
            <a:r>
              <a:rPr lang="en-US" dirty="0" smtClean="0"/>
              <a:t>Page Load Performance</a:t>
            </a:r>
          </a:p>
          <a:p>
            <a:r>
              <a:rPr lang="en-US" dirty="0" smtClean="0"/>
              <a:t>Code: HTML, CSS,  JS, HTTP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7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4300" dirty="0" smtClean="0"/>
              <a:t>Better “High Abstraction Frameworks” and use same old Java developers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300" dirty="0" smtClean="0"/>
              <a:t>Better “Low Level Libraries” and educate Java developers in WEB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300" dirty="0" smtClean="0"/>
              <a:t>Split Java and Web tasks 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300" dirty="0" smtClean="0"/>
              <a:t>???</a:t>
            </a: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Personal </a:t>
            </a:r>
            <a:r>
              <a:rPr lang="en-US" sz="2400" dirty="0" err="1" smtClean="0"/>
              <a:t>Notes:Start</a:t>
            </a:r>
            <a:r>
              <a:rPr lang="en-US" sz="2400" dirty="0" smtClean="0"/>
              <a:t> with B and build A over good B with educated </a:t>
            </a:r>
            <a:r>
              <a:rPr lang="en-US" sz="2400" dirty="0" err="1" smtClean="0"/>
              <a:t>Java+Web</a:t>
            </a:r>
            <a:r>
              <a:rPr lang="en-US" sz="2400" dirty="0" smtClean="0"/>
              <a:t> developers, reuse Web knowledge on other platforms as well. Option C is hardly feasible even in orthodox MVC approach</a:t>
            </a:r>
          </a:p>
        </p:txBody>
      </p:sp>
    </p:spTree>
    <p:extLst>
      <p:ext uri="{BB962C8B-B14F-4D97-AF65-F5344CB8AC3E}">
        <p14:creationId xmlns:p14="http://schemas.microsoft.com/office/powerpoint/2010/main" val="37556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personal vote: Solution B)</a:t>
            </a:r>
            <a:br>
              <a:rPr lang="en-US" dirty="0" smtClean="0"/>
            </a:br>
            <a:r>
              <a:rPr lang="en-US" sz="2200" dirty="0" smtClean="0"/>
              <a:t>Better Low Level Libraries 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HTML in HTML (don’t start with high level abstractions)</a:t>
            </a:r>
          </a:p>
          <a:p>
            <a:r>
              <a:rPr lang="en-US" dirty="0" smtClean="0"/>
              <a:t>Benefit from </a:t>
            </a:r>
            <a:r>
              <a:rPr lang="en-US" dirty="0" smtClean="0"/>
              <a:t>new HTML5 </a:t>
            </a:r>
            <a:r>
              <a:rPr lang="en-US" dirty="0" smtClean="0"/>
              <a:t>semantics and simplifications</a:t>
            </a:r>
          </a:p>
          <a:p>
            <a:r>
              <a:rPr lang="en-US" dirty="0" smtClean="0"/>
              <a:t>Don’t force any, allow many styles</a:t>
            </a:r>
          </a:p>
          <a:p>
            <a:pPr lvl="1"/>
            <a:r>
              <a:rPr lang="en-US" b="1" dirty="0" smtClean="0"/>
              <a:t>JSP, JSPX</a:t>
            </a:r>
            <a:r>
              <a:rPr lang="en-US" dirty="0" smtClean="0"/>
              <a:t>, Servlet, JSTL, Custom Tags, Tiles, Struts, Spring MVC</a:t>
            </a:r>
          </a:p>
          <a:p>
            <a:pPr lvl="1"/>
            <a:r>
              <a:rPr lang="en-US" b="1" dirty="0" smtClean="0"/>
              <a:t>Pure Java code</a:t>
            </a:r>
          </a:p>
          <a:p>
            <a:pPr lvl="1"/>
            <a:r>
              <a:rPr lang="en-US" dirty="0" smtClean="0"/>
              <a:t>Any other based on the above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B)</a:t>
            </a:r>
            <a:br>
              <a:rPr lang="en-US" dirty="0"/>
            </a:br>
            <a:r>
              <a:rPr lang="en-US" sz="2200" dirty="0"/>
              <a:t>Better Low Level Libraries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Start with </a:t>
            </a:r>
            <a:r>
              <a:rPr lang="en-US" dirty="0" smtClean="0"/>
              <a:t>Basics </a:t>
            </a:r>
            <a:r>
              <a:rPr lang="en-US" dirty="0" smtClean="0"/>
              <a:t>= Start with Markup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HTML Markup</a:t>
            </a:r>
          </a:p>
          <a:p>
            <a:pPr marL="0" indent="0" algn="ctr">
              <a:buNone/>
            </a:pPr>
            <a:r>
              <a:rPr lang="en-US" b="1" dirty="0" smtClean="0"/>
              <a:t>Language of Web</a:t>
            </a:r>
          </a:p>
          <a:p>
            <a:pPr marL="0" indent="0" algn="ctr">
              <a:buNone/>
            </a:pPr>
            <a:r>
              <a:rPr lang="en-US" dirty="0" smtClean="0"/>
              <a:t>Language of Browsers</a:t>
            </a:r>
          </a:p>
          <a:p>
            <a:pPr marL="0" indent="0" algn="ctr">
              <a:buNone/>
            </a:pPr>
            <a:r>
              <a:rPr lang="en-US" dirty="0" smtClean="0"/>
              <a:t>and</a:t>
            </a:r>
          </a:p>
          <a:p>
            <a:pPr marL="0" indent="0" algn="ctr">
              <a:buNone/>
            </a:pPr>
            <a:r>
              <a:rPr lang="en-US" dirty="0" smtClean="0"/>
              <a:t>Language of Machines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93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" name="Straight Arrow Connector 347"/>
          <p:cNvCxnSpPr>
            <a:stCxn id="60" idx="3"/>
            <a:endCxn id="99" idx="1"/>
          </p:cNvCxnSpPr>
          <p:nvPr/>
        </p:nvCxnSpPr>
        <p:spPr>
          <a:xfrm flipV="1">
            <a:off x="4548971" y="2399779"/>
            <a:ext cx="2994829" cy="300379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17" y="11993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HTML Markup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2643972" y="1327873"/>
            <a:ext cx="1904999" cy="708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HTML 4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SGML Syntax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Text/html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0360" y="1410036"/>
            <a:ext cx="1144325" cy="54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Legacy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Browsers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2001" y="1262935"/>
            <a:ext cx="117778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JSP Page, .</a:t>
            </a:r>
            <a:r>
              <a:rPr lang="en-US" b="1" dirty="0" err="1" smtClean="0">
                <a:solidFill>
                  <a:prstClr val="black"/>
                </a:solidFill>
              </a:rPr>
              <a:t>js</a:t>
            </a:r>
            <a:r>
              <a:rPr lang="en-US" b="1" dirty="0" err="1">
                <a:solidFill>
                  <a:prstClr val="black"/>
                </a:solidFill>
              </a:rPr>
              <a:t>p</a:t>
            </a:r>
            <a:endParaRPr lang="en-US" b="1" dirty="0" smtClean="0">
              <a:solidFill>
                <a:prstClr val="black"/>
              </a:solidFill>
            </a:endParaRP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Free Syntax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38671" y="2391363"/>
            <a:ext cx="1904999" cy="777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XHTML 1.0, 1.1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XML Syntax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application/</a:t>
            </a:r>
            <a:r>
              <a:rPr lang="en-US" sz="1400" dirty="0" err="1">
                <a:solidFill>
                  <a:prstClr val="black"/>
                </a:solidFill>
              </a:rPr>
              <a:t>xhtml+xml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5708374"/>
            <a:ext cx="1219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Code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Streams, Builders, Components</a:t>
            </a:r>
            <a:endParaRPr 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3989" y="2363827"/>
            <a:ext cx="1175799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JSPX Page, .</a:t>
            </a:r>
            <a:r>
              <a:rPr lang="en-US" b="1" dirty="0" err="1" smtClean="0">
                <a:solidFill>
                  <a:prstClr val="black"/>
                </a:solidFill>
              </a:rPr>
              <a:t>jspx</a:t>
            </a:r>
            <a:endParaRPr lang="en-US" b="1" dirty="0" smtClean="0">
              <a:solidFill>
                <a:prstClr val="black"/>
              </a:solidFill>
            </a:endParaRP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XML Syntax</a:t>
            </a:r>
          </a:p>
        </p:txBody>
      </p: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4548971" y="1682035"/>
            <a:ext cx="1651389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155633" y="4163292"/>
            <a:ext cx="1144325" cy="571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Common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Browsers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99287" y="2676700"/>
            <a:ext cx="1144325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MSIE 7,8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38671" y="3358764"/>
            <a:ext cx="1904999" cy="724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XHTML 1.0, </a:t>
            </a:r>
            <a:r>
              <a:rPr lang="en-US" b="1" strike="sngStrike" dirty="0" smtClean="0">
                <a:solidFill>
                  <a:prstClr val="black"/>
                </a:solidFill>
              </a:rPr>
              <a:t>1.1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XML Syntax + </a:t>
            </a:r>
            <a:r>
              <a:rPr lang="en-US" sz="1400" b="1" dirty="0" smtClean="0">
                <a:solidFill>
                  <a:prstClr val="black"/>
                </a:solidFill>
              </a:rPr>
              <a:t>Comp.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t</a:t>
            </a:r>
            <a:r>
              <a:rPr lang="en-US" sz="1400" dirty="0" smtClean="0">
                <a:solidFill>
                  <a:prstClr val="black"/>
                </a:solidFill>
              </a:rPr>
              <a:t>ext/html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43972" y="4293044"/>
            <a:ext cx="1904999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HTML5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HTML Syntax</a:t>
            </a:r>
            <a:endParaRPr 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643972" y="5098774"/>
            <a:ext cx="1904999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HTML5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XML Syntax</a:t>
            </a:r>
            <a:endParaRPr lang="en-US" sz="1400" b="1" dirty="0" smtClean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38670" y="5850835"/>
            <a:ext cx="1904999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HTML5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XML </a:t>
            </a:r>
            <a:r>
              <a:rPr lang="en-US" sz="1400" dirty="0" err="1" smtClean="0">
                <a:solidFill>
                  <a:prstClr val="black"/>
                </a:solidFill>
              </a:rPr>
              <a:t>Syntax</a:t>
            </a:r>
            <a:r>
              <a:rPr lang="en-US" sz="1400" b="1" dirty="0" err="1" smtClean="0">
                <a:solidFill>
                  <a:prstClr val="black"/>
                </a:solidFill>
              </a:rPr>
              <a:t>+Comp</a:t>
            </a:r>
            <a:r>
              <a:rPr lang="en-US" sz="1400" b="1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167325" y="5746474"/>
            <a:ext cx="1144325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Edge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Browsers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155632" y="5194024"/>
            <a:ext cx="1144325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MSIE 9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543800" y="2117925"/>
            <a:ext cx="1144325" cy="563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XML Machines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175181" y="3165416"/>
            <a:ext cx="2362200" cy="314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Ajax, XML (+XSLT)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155633" y="4802424"/>
            <a:ext cx="2310186" cy="281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Ajax, DOM+CSS Sel. 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30" name="Straight Arrow Connector 229"/>
          <p:cNvCxnSpPr>
            <a:stCxn id="8" idx="3"/>
            <a:endCxn id="5" idx="1"/>
          </p:cNvCxnSpPr>
          <p:nvPr/>
        </p:nvCxnSpPr>
        <p:spPr>
          <a:xfrm>
            <a:off x="1449788" y="1682035"/>
            <a:ext cx="1194184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11" idx="3"/>
            <a:endCxn id="5" idx="1"/>
          </p:cNvCxnSpPr>
          <p:nvPr/>
        </p:nvCxnSpPr>
        <p:spPr>
          <a:xfrm flipV="1">
            <a:off x="1447800" y="1682035"/>
            <a:ext cx="1196172" cy="448353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5" idx="3"/>
            <a:endCxn id="99" idx="1"/>
          </p:cNvCxnSpPr>
          <p:nvPr/>
        </p:nvCxnSpPr>
        <p:spPr>
          <a:xfrm>
            <a:off x="4548971" y="1682035"/>
            <a:ext cx="2994829" cy="717744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endCxn id="99" idx="1"/>
          </p:cNvCxnSpPr>
          <p:nvPr/>
        </p:nvCxnSpPr>
        <p:spPr>
          <a:xfrm flipV="1">
            <a:off x="4548970" y="2399779"/>
            <a:ext cx="2994830" cy="38024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10" idx="3"/>
            <a:endCxn id="24" idx="1"/>
          </p:cNvCxnSpPr>
          <p:nvPr/>
        </p:nvCxnSpPr>
        <p:spPr>
          <a:xfrm>
            <a:off x="4543670" y="2780023"/>
            <a:ext cx="1611963" cy="166885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0" idx="3"/>
            <a:endCxn id="32" idx="1"/>
          </p:cNvCxnSpPr>
          <p:nvPr/>
        </p:nvCxnSpPr>
        <p:spPr>
          <a:xfrm>
            <a:off x="4543670" y="2780023"/>
            <a:ext cx="1655617" cy="1062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36" idx="3"/>
            <a:endCxn id="32" idx="1"/>
          </p:cNvCxnSpPr>
          <p:nvPr/>
        </p:nvCxnSpPr>
        <p:spPr>
          <a:xfrm flipV="1">
            <a:off x="4543670" y="2886250"/>
            <a:ext cx="1655617" cy="834879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36" idx="3"/>
            <a:endCxn id="24" idx="1"/>
          </p:cNvCxnSpPr>
          <p:nvPr/>
        </p:nvCxnSpPr>
        <p:spPr>
          <a:xfrm>
            <a:off x="4543670" y="3721129"/>
            <a:ext cx="1611963" cy="727747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8" idx="3"/>
            <a:endCxn id="10" idx="1"/>
          </p:cNvCxnSpPr>
          <p:nvPr/>
        </p:nvCxnSpPr>
        <p:spPr>
          <a:xfrm>
            <a:off x="1449788" y="1682035"/>
            <a:ext cx="1188883" cy="10979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8" idx="3"/>
            <a:endCxn id="36" idx="1"/>
          </p:cNvCxnSpPr>
          <p:nvPr/>
        </p:nvCxnSpPr>
        <p:spPr>
          <a:xfrm>
            <a:off x="1449788" y="1682035"/>
            <a:ext cx="1188883" cy="203909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10" idx="3"/>
            <a:endCxn id="152" idx="1"/>
          </p:cNvCxnSpPr>
          <p:nvPr/>
        </p:nvCxnSpPr>
        <p:spPr>
          <a:xfrm>
            <a:off x="4543670" y="2780023"/>
            <a:ext cx="1631511" cy="54255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12" idx="3"/>
            <a:endCxn id="10" idx="1"/>
          </p:cNvCxnSpPr>
          <p:nvPr/>
        </p:nvCxnSpPr>
        <p:spPr>
          <a:xfrm flipV="1">
            <a:off x="1449788" y="2780023"/>
            <a:ext cx="1188883" cy="290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12" idx="3"/>
            <a:endCxn id="5" idx="1"/>
          </p:cNvCxnSpPr>
          <p:nvPr/>
        </p:nvCxnSpPr>
        <p:spPr>
          <a:xfrm flipV="1">
            <a:off x="1449788" y="1682035"/>
            <a:ext cx="1194184" cy="110089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12" idx="3"/>
            <a:endCxn id="36" idx="1"/>
          </p:cNvCxnSpPr>
          <p:nvPr/>
        </p:nvCxnSpPr>
        <p:spPr>
          <a:xfrm>
            <a:off x="1449788" y="2782927"/>
            <a:ext cx="1188883" cy="938202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11" idx="3"/>
            <a:endCxn id="36" idx="1"/>
          </p:cNvCxnSpPr>
          <p:nvPr/>
        </p:nvCxnSpPr>
        <p:spPr>
          <a:xfrm flipV="1">
            <a:off x="1447800" y="3721129"/>
            <a:ext cx="1190871" cy="244444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endCxn id="10" idx="1"/>
          </p:cNvCxnSpPr>
          <p:nvPr/>
        </p:nvCxnSpPr>
        <p:spPr>
          <a:xfrm flipV="1">
            <a:off x="1447800" y="2780023"/>
            <a:ext cx="1190871" cy="327787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endCxn id="153" idx="1"/>
          </p:cNvCxnSpPr>
          <p:nvPr/>
        </p:nvCxnSpPr>
        <p:spPr>
          <a:xfrm>
            <a:off x="4548971" y="1890927"/>
            <a:ext cx="1606662" cy="305242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10" idx="3"/>
            <a:endCxn id="153" idx="1"/>
          </p:cNvCxnSpPr>
          <p:nvPr/>
        </p:nvCxnSpPr>
        <p:spPr>
          <a:xfrm>
            <a:off x="4543670" y="2780023"/>
            <a:ext cx="1611963" cy="216332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>
            <a:stCxn id="36" idx="3"/>
            <a:endCxn id="153" idx="1"/>
          </p:cNvCxnSpPr>
          <p:nvPr/>
        </p:nvCxnSpPr>
        <p:spPr>
          <a:xfrm>
            <a:off x="4543670" y="3721129"/>
            <a:ext cx="1611963" cy="122222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309"/>
          <p:cNvSpPr/>
          <p:nvPr/>
        </p:nvSpPr>
        <p:spPr>
          <a:xfrm>
            <a:off x="6175181" y="3542771"/>
            <a:ext cx="2362200" cy="356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Ajax, DOM+CSS Sel. 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17" name="Straight Arrow Connector 316"/>
          <p:cNvCxnSpPr>
            <a:stCxn id="10" idx="3"/>
            <a:endCxn id="310" idx="1"/>
          </p:cNvCxnSpPr>
          <p:nvPr/>
        </p:nvCxnSpPr>
        <p:spPr>
          <a:xfrm>
            <a:off x="4543670" y="2780023"/>
            <a:ext cx="1631511" cy="94110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>
            <a:stCxn id="61" idx="3"/>
            <a:endCxn id="62" idx="1"/>
          </p:cNvCxnSpPr>
          <p:nvPr/>
        </p:nvCxnSpPr>
        <p:spPr>
          <a:xfrm>
            <a:off x="4543669" y="6155635"/>
            <a:ext cx="1623656" cy="993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>
            <a:stCxn id="61" idx="3"/>
            <a:endCxn id="83" idx="1"/>
          </p:cNvCxnSpPr>
          <p:nvPr/>
        </p:nvCxnSpPr>
        <p:spPr>
          <a:xfrm flipV="1">
            <a:off x="4543669" y="5403574"/>
            <a:ext cx="1611963" cy="75206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>
            <a:stCxn id="60" idx="3"/>
            <a:endCxn id="83" idx="1"/>
          </p:cNvCxnSpPr>
          <p:nvPr/>
        </p:nvCxnSpPr>
        <p:spPr>
          <a:xfrm>
            <a:off x="4548971" y="5403574"/>
            <a:ext cx="1606661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>
            <a:stCxn id="60" idx="3"/>
          </p:cNvCxnSpPr>
          <p:nvPr/>
        </p:nvCxnSpPr>
        <p:spPr>
          <a:xfrm>
            <a:off x="4548971" y="5403574"/>
            <a:ext cx="1606074" cy="75703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58" idx="3"/>
            <a:endCxn id="83" idx="1"/>
          </p:cNvCxnSpPr>
          <p:nvPr/>
        </p:nvCxnSpPr>
        <p:spPr>
          <a:xfrm>
            <a:off x="4548971" y="4597844"/>
            <a:ext cx="1606661" cy="80573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58" idx="3"/>
            <a:endCxn id="62" idx="1"/>
          </p:cNvCxnSpPr>
          <p:nvPr/>
        </p:nvCxnSpPr>
        <p:spPr>
          <a:xfrm>
            <a:off x="4548971" y="4597844"/>
            <a:ext cx="1618354" cy="156773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>
            <a:stCxn id="8" idx="3"/>
            <a:endCxn id="58" idx="1"/>
          </p:cNvCxnSpPr>
          <p:nvPr/>
        </p:nvCxnSpPr>
        <p:spPr>
          <a:xfrm>
            <a:off x="1449788" y="1682035"/>
            <a:ext cx="1194184" cy="291580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stCxn id="8" idx="3"/>
            <a:endCxn id="60" idx="1"/>
          </p:cNvCxnSpPr>
          <p:nvPr/>
        </p:nvCxnSpPr>
        <p:spPr>
          <a:xfrm>
            <a:off x="1449788" y="1682035"/>
            <a:ext cx="1194184" cy="372153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>
            <a:stCxn id="8" idx="3"/>
            <a:endCxn id="61" idx="1"/>
          </p:cNvCxnSpPr>
          <p:nvPr/>
        </p:nvCxnSpPr>
        <p:spPr>
          <a:xfrm>
            <a:off x="1449788" y="1682035"/>
            <a:ext cx="1188882" cy="4473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>
            <a:stCxn id="11" idx="3"/>
            <a:endCxn id="61" idx="1"/>
          </p:cNvCxnSpPr>
          <p:nvPr/>
        </p:nvCxnSpPr>
        <p:spPr>
          <a:xfrm flipV="1">
            <a:off x="1447800" y="6155635"/>
            <a:ext cx="1190870" cy="993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>
            <a:stCxn id="11" idx="3"/>
            <a:endCxn id="60" idx="1"/>
          </p:cNvCxnSpPr>
          <p:nvPr/>
        </p:nvCxnSpPr>
        <p:spPr>
          <a:xfrm flipV="1">
            <a:off x="1447800" y="5403574"/>
            <a:ext cx="1196172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stCxn id="11" idx="3"/>
            <a:endCxn id="58" idx="1"/>
          </p:cNvCxnSpPr>
          <p:nvPr/>
        </p:nvCxnSpPr>
        <p:spPr>
          <a:xfrm flipV="1">
            <a:off x="1447800" y="4597844"/>
            <a:ext cx="1196172" cy="156773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12" idx="3"/>
            <a:endCxn id="58" idx="1"/>
          </p:cNvCxnSpPr>
          <p:nvPr/>
        </p:nvCxnSpPr>
        <p:spPr>
          <a:xfrm>
            <a:off x="1449788" y="2782927"/>
            <a:ext cx="1194184" cy="181491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/>
          <p:cNvCxnSpPr>
            <a:stCxn id="12" idx="3"/>
            <a:endCxn id="60" idx="1"/>
          </p:cNvCxnSpPr>
          <p:nvPr/>
        </p:nvCxnSpPr>
        <p:spPr>
          <a:xfrm>
            <a:off x="1449788" y="2782927"/>
            <a:ext cx="1194184" cy="262064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/>
          <p:cNvCxnSpPr>
            <a:stCxn id="12" idx="3"/>
            <a:endCxn id="61" idx="1"/>
          </p:cNvCxnSpPr>
          <p:nvPr/>
        </p:nvCxnSpPr>
        <p:spPr>
          <a:xfrm>
            <a:off x="1449788" y="2782927"/>
            <a:ext cx="1188882" cy="3372708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stCxn id="60" idx="3"/>
            <a:endCxn id="32" idx="1"/>
          </p:cNvCxnSpPr>
          <p:nvPr/>
        </p:nvCxnSpPr>
        <p:spPr>
          <a:xfrm flipV="1">
            <a:off x="4548971" y="2886250"/>
            <a:ext cx="1650316" cy="25173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58" idx="3"/>
            <a:endCxn id="32" idx="1"/>
          </p:cNvCxnSpPr>
          <p:nvPr/>
        </p:nvCxnSpPr>
        <p:spPr>
          <a:xfrm flipV="1">
            <a:off x="4548971" y="2886250"/>
            <a:ext cx="1650316" cy="1711594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/>
          <p:cNvCxnSpPr>
            <a:stCxn id="61" idx="3"/>
            <a:endCxn id="32" idx="1"/>
          </p:cNvCxnSpPr>
          <p:nvPr/>
        </p:nvCxnSpPr>
        <p:spPr>
          <a:xfrm flipV="1">
            <a:off x="4543669" y="2886250"/>
            <a:ext cx="1655618" cy="3269385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371600" y="990600"/>
            <a:ext cx="1447799" cy="5715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Our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HTML5</a:t>
            </a:r>
          </a:p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TagLib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DSL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576720" y="1061335"/>
            <a:ext cx="1578325" cy="5715000"/>
          </a:xfrm>
          <a:prstGeom prst="roundRect">
            <a:avLst/>
          </a:prstGeom>
          <a:solidFill>
            <a:srgbClr val="00B05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One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Web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Mission</a:t>
            </a: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(Dream?)</a:t>
            </a:r>
          </a:p>
        </p:txBody>
      </p:sp>
    </p:spTree>
    <p:extLst>
      <p:ext uri="{BB962C8B-B14F-4D97-AF65-F5344CB8AC3E}">
        <p14:creationId xmlns:p14="http://schemas.microsoft.com/office/powerpoint/2010/main" val="94203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24" grpId="0" animBg="1"/>
      <p:bldP spid="32" grpId="0" animBg="1"/>
      <p:bldP spid="36" grpId="0" animBg="1"/>
      <p:bldP spid="58" grpId="0" animBg="1"/>
      <p:bldP spid="60" grpId="0" animBg="1"/>
      <p:bldP spid="61" grpId="0" animBg="1"/>
      <p:bldP spid="62" grpId="0" animBg="1"/>
      <p:bldP spid="83" grpId="0" animBg="1"/>
      <p:bldP spid="99" grpId="0" animBg="1"/>
      <p:bldP spid="152" grpId="0" animBg="1"/>
      <p:bldP spid="153" grpId="0" animBg="1"/>
      <p:bldP spid="310" grpId="0" animBg="1"/>
      <p:bldP spid="3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Web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br>
              <a:rPr lang="en-US" dirty="0" smtClean="0"/>
            </a:br>
            <a:r>
              <a:rPr lang="en-US" sz="2200" dirty="0" smtClean="0"/>
              <a:t>Oracle </a:t>
            </a:r>
            <a:r>
              <a:rPr lang="en-US" sz="2200" dirty="0"/>
              <a:t>Java Developer </a:t>
            </a:r>
            <a:r>
              <a:rPr lang="en-US" sz="2200" dirty="0" smtClean="0"/>
              <a:t>Conference – nice page ?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3" y="1447800"/>
            <a:ext cx="842827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35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Code Review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2200" dirty="0" smtClean="0">
                <a:solidFill>
                  <a:prstClr val="black"/>
                </a:solidFill>
              </a:rPr>
              <a:t>Oracle </a:t>
            </a:r>
            <a:r>
              <a:rPr lang="en-US" sz="2200" dirty="0">
                <a:solidFill>
                  <a:prstClr val="black"/>
                </a:solidFill>
              </a:rPr>
              <a:t>Java Developer </a:t>
            </a:r>
            <a:r>
              <a:rPr lang="en-US" sz="2200" dirty="0" smtClean="0">
                <a:solidFill>
                  <a:prstClr val="black"/>
                </a:solidFill>
              </a:rPr>
              <a:t>Conference – resources, network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RESPONSE BYTES (by Content-Type)</a:t>
            </a:r>
          </a:p>
          <a:p>
            <a:r>
              <a:rPr lang="en-US" dirty="0"/>
              <a:t>--------------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	227 910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text/html: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126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180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text/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44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584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	15 585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~headers~: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15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380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application/gif:	3 053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Request Count: 	44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Bytes Sent: 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26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444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headers:26444; body:0)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Bytes Received: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432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692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headers:15380; body:417312)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24200" y="2298799"/>
            <a:ext cx="1219200" cy="309541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24200" y="2608340"/>
            <a:ext cx="1219200" cy="309541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43693" y="4648200"/>
            <a:ext cx="1219200" cy="309541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47237" y="5312734"/>
            <a:ext cx="1119963" cy="309541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63" y="1981200"/>
            <a:ext cx="2960075" cy="266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77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Code Review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200" dirty="0">
                <a:solidFill>
                  <a:prstClr val="black"/>
                </a:solidFill>
              </a:rPr>
              <a:t>Oracle Java Developer </a:t>
            </a:r>
            <a:r>
              <a:rPr lang="en-US" sz="2200" dirty="0" smtClean="0">
                <a:solidFill>
                  <a:prstClr val="black"/>
                </a:solidFill>
              </a:rPr>
              <a:t>Conference – various other markers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 DOCTYPE detected ?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BackCompat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obsolette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compatibility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Deprecated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tag FONT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Deepest Nesting Level 45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dirty="0">
                <a:solidFill>
                  <a:srgbClr val="FFA500"/>
                </a:solidFill>
                <a:latin typeface="Courier New" pitchFamily="49" charset="0"/>
                <a:cs typeface="Courier New" pitchFamily="49" charset="0"/>
              </a:rPr>
              <a:t>9 comments found (226 bytes)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dirty="0">
                <a:solidFill>
                  <a:srgbClr val="FFA500"/>
                </a:solidFill>
                <a:latin typeface="Courier New" pitchFamily="49" charset="0"/>
                <a:cs typeface="Courier New" pitchFamily="49" charset="0"/>
              </a:rPr>
              <a:t>Inconsistent class naming conventions, 4 different conventions found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Duplicate IDs on the page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dirty="0">
                <a:solidFill>
                  <a:srgbClr val="FFA500"/>
                </a:solidFill>
                <a:latin typeface="Courier New" pitchFamily="49" charset="0"/>
                <a:cs typeface="Courier New" pitchFamily="49" charset="0"/>
              </a:rPr>
              <a:t>17 inline scripts found (6270 bytes of code is inline in the page)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Sensitive Script Accessible Cookies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Server Banner Found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attributes found </a:t>
            </a:r>
          </a:p>
          <a:p>
            <a:pPr fontAlgn="ctr">
              <a:spcBef>
                <a:spcPts val="0"/>
              </a:spcBef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31 images (31/41) without alt found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7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Code Review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2200" dirty="0" smtClean="0">
                <a:solidFill>
                  <a:prstClr val="black"/>
                </a:solidFill>
              </a:rPr>
              <a:t>Oracle </a:t>
            </a:r>
            <a:r>
              <a:rPr lang="en-US" sz="2200" dirty="0">
                <a:solidFill>
                  <a:prstClr val="black"/>
                </a:solidFill>
              </a:rPr>
              <a:t>Java Developer </a:t>
            </a:r>
            <a:r>
              <a:rPr lang="en-US" sz="2200" dirty="0" smtClean="0">
                <a:solidFill>
                  <a:prstClr val="black"/>
                </a:solidFill>
              </a:rPr>
              <a:t>Conference </a:t>
            </a:r>
            <a:r>
              <a:rPr lang="en-US" sz="2200" dirty="0" smtClean="0">
                <a:solidFill>
                  <a:prstClr val="black"/>
                </a:solidFill>
              </a:rPr>
              <a:t>–JS </a:t>
            </a:r>
            <a:r>
              <a:rPr lang="en-US" sz="2200" dirty="0" smtClean="0">
                <a:solidFill>
                  <a:prstClr val="black"/>
                </a:solidFill>
              </a:rPr>
              <a:t>errors, </a:t>
            </a:r>
            <a:r>
              <a:rPr lang="en-US" sz="2200" dirty="0" smtClean="0">
                <a:solidFill>
                  <a:prstClr val="black"/>
                </a:solidFill>
              </a:rPr>
              <a:t>CSS warnings </a:t>
            </a:r>
            <a:r>
              <a:rPr lang="en-US" sz="2200" dirty="0" smtClean="0">
                <a:solidFill>
                  <a:prstClr val="black"/>
                </a:solidFill>
              </a:rPr>
              <a:t>!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1818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Code Review </a:t>
            </a: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2200" dirty="0" smtClean="0">
                <a:solidFill>
                  <a:prstClr val="black"/>
                </a:solidFill>
              </a:rPr>
              <a:t>Oracle </a:t>
            </a:r>
            <a:r>
              <a:rPr lang="en-US" sz="2200" dirty="0">
                <a:solidFill>
                  <a:prstClr val="black"/>
                </a:solidFill>
              </a:rPr>
              <a:t>Java Developer </a:t>
            </a:r>
            <a:r>
              <a:rPr lang="en-US" sz="2200" dirty="0" smtClean="0">
                <a:solidFill>
                  <a:prstClr val="black"/>
                </a:solidFill>
              </a:rPr>
              <a:t>Conference – random code review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086600" cy="493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522579" y="1884802"/>
            <a:ext cx="685800" cy="12595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67200" y="1676400"/>
            <a:ext cx="304800" cy="12595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31028" y="3229807"/>
            <a:ext cx="1004080" cy="12595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3442506"/>
            <a:ext cx="1336431" cy="12595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40128" y="3744494"/>
            <a:ext cx="1214937" cy="12595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60480" y="4058658"/>
            <a:ext cx="387116" cy="12595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72200" y="4876800"/>
            <a:ext cx="1778789" cy="12595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384564" y="1884802"/>
            <a:ext cx="739636" cy="12595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46930" y="2514600"/>
            <a:ext cx="387116" cy="12595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74091" y="3442506"/>
            <a:ext cx="1617083" cy="12595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22831" y="3861890"/>
            <a:ext cx="202789" cy="12595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6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Demo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200" dirty="0">
                <a:solidFill>
                  <a:prstClr val="black"/>
                </a:solidFill>
              </a:rPr>
              <a:t>Oracle Java Developer </a:t>
            </a:r>
            <a:r>
              <a:rPr lang="en-US" sz="2200" dirty="0" smtClean="0">
                <a:solidFill>
                  <a:prstClr val="black"/>
                </a:solidFill>
              </a:rPr>
              <a:t>Conference – usability, accessibility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use the web site (to “register for conference”): </a:t>
            </a:r>
          </a:p>
          <a:p>
            <a:pPr lvl="1"/>
            <a:r>
              <a:rPr lang="en-US" dirty="0" smtClean="0"/>
              <a:t>Without mouse</a:t>
            </a:r>
          </a:p>
          <a:p>
            <a:pPr lvl="1"/>
            <a:r>
              <a:rPr lang="en-US" dirty="0" smtClean="0"/>
              <a:t>With CSS disabled</a:t>
            </a:r>
          </a:p>
          <a:p>
            <a:pPr lvl="1"/>
            <a:r>
              <a:rPr lang="en-US" dirty="0" smtClean="0"/>
              <a:t>With JavaScript disabled</a:t>
            </a:r>
          </a:p>
          <a:p>
            <a:pPr lvl="1"/>
            <a:r>
              <a:rPr lang="en-US" dirty="0" smtClean="0"/>
              <a:t>With small screen</a:t>
            </a:r>
          </a:p>
          <a:p>
            <a:pPr lvl="1"/>
            <a:r>
              <a:rPr lang="en-US" dirty="0" smtClean="0"/>
              <a:t>With slow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3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Sites</a:t>
            </a:r>
            <a:br>
              <a:rPr lang="en-US" dirty="0" smtClean="0"/>
            </a:br>
            <a:r>
              <a:rPr lang="en-US" sz="2200" dirty="0" smtClean="0"/>
              <a:t>very raw statistics</a:t>
            </a:r>
            <a:endParaRPr lang="en-US" sz="2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Mix from MS, Oracle, IBM, Apple</a:t>
            </a:r>
            <a:endParaRPr lang="en-US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Size calculated from serialized DOM is: 139406</a:t>
            </a:r>
          </a:p>
          <a:p>
            <a:r>
              <a:rPr lang="en-US" dirty="0"/>
              <a:t>Deepest Nesting Level 24</a:t>
            </a:r>
          </a:p>
          <a:p>
            <a:r>
              <a:rPr lang="en-US" dirty="0" smtClean="0"/>
              <a:t>63</a:t>
            </a:r>
            <a:r>
              <a:rPr lang="en-US" dirty="0"/>
              <a:t>% of elements (1074/1726) has </a:t>
            </a:r>
            <a:r>
              <a:rPr lang="en-US" dirty="0" err="1"/>
              <a:t>css</a:t>
            </a:r>
            <a:r>
              <a:rPr lang="en-US" dirty="0"/>
              <a:t> class specified (29385 bytes overhead</a:t>
            </a:r>
            <a:r>
              <a:rPr lang="en-US" dirty="0" smtClean="0"/>
              <a:t>)</a:t>
            </a:r>
          </a:p>
          <a:p>
            <a:r>
              <a:rPr lang="en-US" dirty="0"/>
              <a:t>24% of elements (240/1025) has ID specified (4710 bytes overhead) </a:t>
            </a:r>
          </a:p>
          <a:p>
            <a:r>
              <a:rPr lang="en-US" dirty="0" smtClean="0"/>
              <a:t>39</a:t>
            </a:r>
            <a:r>
              <a:rPr lang="en-US" dirty="0"/>
              <a:t>% of elements (666/1726) are DIVs and SPANs (10392 bytes overhead)</a:t>
            </a:r>
          </a:p>
          <a:p>
            <a:r>
              <a:rPr lang="en-US" dirty="0" smtClean="0"/>
              <a:t>61 </a:t>
            </a:r>
            <a:r>
              <a:rPr lang="en-US" dirty="0"/>
              <a:t>images (61/73) without alt </a:t>
            </a:r>
            <a:r>
              <a:rPr lang="en-US" dirty="0" smtClean="0"/>
              <a:t>found</a:t>
            </a:r>
          </a:p>
          <a:p>
            <a:r>
              <a:rPr lang="en-US" dirty="0"/>
              <a:t>174 comments found (4167 bytes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Duplicate </a:t>
            </a:r>
            <a:r>
              <a:rPr lang="en-US" dirty="0"/>
              <a:t>IDs on the </a:t>
            </a:r>
            <a:r>
              <a:rPr lang="en-US" dirty="0" smtClean="0"/>
              <a:t>page</a:t>
            </a:r>
          </a:p>
          <a:p>
            <a:r>
              <a:rPr lang="en-US" dirty="0"/>
              <a:t>36% of elements (595/1665) has Inline Event Handler (40072 bytes overhead</a:t>
            </a:r>
            <a:r>
              <a:rPr lang="en-US" dirty="0" smtClean="0"/>
              <a:t>)</a:t>
            </a:r>
          </a:p>
          <a:p>
            <a:r>
              <a:rPr lang="en-US" dirty="0"/>
              <a:t>16 inline scripts found (12969 bytes of code is inline in the page)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337702" y="2170577"/>
            <a:ext cx="4416751" cy="30480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Lot of info ? NO just bad markup 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5171" y="2408435"/>
            <a:ext cx="1110343" cy="229001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25596" y="2522935"/>
            <a:ext cx="4437404" cy="30480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Really bad markup, crashes VS 2010 ;-)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57856" y="2671458"/>
            <a:ext cx="266344" cy="229001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325596" y="2900459"/>
            <a:ext cx="4437404" cy="393311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Learn some CSS please 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38200" y="2900459"/>
            <a:ext cx="457200" cy="26057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325596" y="3382567"/>
            <a:ext cx="4437404" cy="456572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So many scriptable elements? id based CSS?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38200" y="3382567"/>
            <a:ext cx="457200" cy="26057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343400" y="3917703"/>
            <a:ext cx="4419600" cy="318798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Better than tables, try also old &lt;P&gt;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33926" y="3859241"/>
            <a:ext cx="457200" cy="217862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343400" y="4306741"/>
            <a:ext cx="4419600" cy="236888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Content or decoration ? CSS background ?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51017" y="4294897"/>
            <a:ext cx="329559" cy="26057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343400" y="4589178"/>
            <a:ext cx="4419600" cy="236888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Thanx</a:t>
            </a:r>
            <a:r>
              <a:rPr lang="en-US" dirty="0" smtClean="0">
                <a:solidFill>
                  <a:schemeClr val="tx1"/>
                </a:solidFill>
              </a:rPr>
              <a:t> for waste and hacking hints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835480" y="4555474"/>
            <a:ext cx="3050720" cy="26057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343400" y="4873882"/>
            <a:ext cx="4419600" cy="239944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Super-long ids and still have duplicates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851018" y="4840142"/>
            <a:ext cx="2823700" cy="26057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343400" y="5167940"/>
            <a:ext cx="4419600" cy="327006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DHTML Lower or bad components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828228" y="5105400"/>
            <a:ext cx="479989" cy="215353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222165" y="5296244"/>
            <a:ext cx="589142" cy="26057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343400" y="5556821"/>
            <a:ext cx="4419600" cy="332252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12K of code unique per page/request ?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828229" y="5556821"/>
            <a:ext cx="2676971" cy="26057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4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18" grpId="0" animBg="1"/>
      <p:bldP spid="23" grpId="0" animBg="1"/>
      <p:bldP spid="25" grpId="0" animBg="1"/>
      <p:bldP spid="34" grpId="0" animBg="1"/>
      <p:bldP spid="36" grpId="0" animBg="1"/>
      <p:bldP spid="40" grpId="0" animBg="1"/>
      <p:bldP spid="42" grpId="0" animBg="1"/>
      <p:bldP spid="50" grpId="0" animBg="1"/>
      <p:bldP spid="52" grpId="0" animBg="1"/>
      <p:bldP spid="57" grpId="0" animBg="1"/>
      <p:bldP spid="59" grpId="0" animBg="1"/>
      <p:bldP spid="62" grpId="0" animBg="1"/>
      <p:bldP spid="64" grpId="0" animBg="1"/>
      <p:bldP spid="71" grpId="0" animBg="1"/>
      <p:bldP spid="73" grpId="0" animBg="1"/>
      <p:bldP spid="75" grpId="0" animBg="1"/>
      <p:bldP spid="78" grpId="0" animBg="1"/>
      <p:bldP spid="7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TI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</TotalTime>
  <Words>1317</Words>
  <Application>Microsoft Office PowerPoint</Application>
  <PresentationFormat>On-screen Show (4:3)</PresentationFormat>
  <Paragraphs>233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GTI_Theme</vt:lpstr>
      <vt:lpstr>PowerPoint Presentation</vt:lpstr>
      <vt:lpstr>Code Review</vt:lpstr>
      <vt:lpstr>Code Review Oracle Java Developer Conference – nice page ? </vt:lpstr>
      <vt:lpstr>Code Review Oracle Java Developer Conference – resources, network </vt:lpstr>
      <vt:lpstr>Code Review Oracle Java Developer Conference – various other markers</vt:lpstr>
      <vt:lpstr>Code Review  Oracle Java Developer Conference –JS errors, CSS warnings ! </vt:lpstr>
      <vt:lpstr>Code Review  Oracle Java Developer Conference – random code review </vt:lpstr>
      <vt:lpstr>Demo Oracle Java Developer Conference – usability, accessibility </vt:lpstr>
      <vt:lpstr>Big Sites very raw statistics</vt:lpstr>
      <vt:lpstr>Reasons ? Personal view</vt:lpstr>
      <vt:lpstr>Reasons ? Personal view</vt:lpstr>
      <vt:lpstr>Reasons ? deeper look</vt:lpstr>
      <vt:lpstr>Solutions ?</vt:lpstr>
      <vt:lpstr>My personal vote: Solution B) Better Low Level Libraries </vt:lpstr>
      <vt:lpstr>Solution B) Better Low Level Libraries </vt:lpstr>
      <vt:lpstr>HTML Markup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1990 21 YEARS</dc:title>
  <dc:creator>Marko Martin</dc:creator>
  <cp:lastModifiedBy>Marko Martin</cp:lastModifiedBy>
  <cp:revision>1448</cp:revision>
  <dcterms:created xsi:type="dcterms:W3CDTF">2006-08-16T00:00:00Z</dcterms:created>
  <dcterms:modified xsi:type="dcterms:W3CDTF">2011-05-25T11:29:50Z</dcterms:modified>
</cp:coreProperties>
</file>