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22" r:id="rId3"/>
    <p:sldId id="325" r:id="rId4"/>
    <p:sldId id="326" r:id="rId5"/>
    <p:sldId id="304" r:id="rId6"/>
    <p:sldId id="312" r:id="rId7"/>
    <p:sldId id="306" r:id="rId8"/>
    <p:sldId id="307" r:id="rId9"/>
    <p:sldId id="327" r:id="rId10"/>
    <p:sldId id="321" r:id="rId11"/>
    <p:sldId id="315" r:id="rId12"/>
    <p:sldId id="316" r:id="rId13"/>
    <p:sldId id="317" r:id="rId14"/>
    <p:sldId id="328" r:id="rId15"/>
    <p:sldId id="318" r:id="rId16"/>
    <p:sldId id="323" r:id="rId17"/>
    <p:sldId id="31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5" autoAdjust="0"/>
  </p:normalViewPr>
  <p:slideViewPr>
    <p:cSldViewPr>
      <p:cViewPr>
        <p:scale>
          <a:sx n="90" d="100"/>
          <a:sy n="90" d="100"/>
        </p:scale>
        <p:origin x="-1320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480B8-BA16-44F4-BD7B-33CFA25AB899}" type="datetimeFigureOut">
              <a:rPr lang="en-US" smtClean="0"/>
              <a:t>5/24/2011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686B-E978-48B7-B86B-A34CB3C47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mtClean="0"/>
              <a:t>At the beginning there has been users and the Web</a:t>
            </a:r>
          </a:p>
          <a:p>
            <a:pPr marL="228600" indent="-228600">
              <a:buAutoNum type="arabicPeriod"/>
            </a:pPr>
            <a:r>
              <a:rPr lang="en-US" smtClean="0"/>
              <a:t>From the beginning users has been using different machines,</a:t>
            </a:r>
            <a:r>
              <a:rPr lang="en-US" baseline="0" smtClean="0"/>
              <a:t> OS and different browsers (1 then 2 of them)</a:t>
            </a:r>
          </a:p>
          <a:p>
            <a:pPr marL="228600" indent="-228600">
              <a:buAutoNum type="arabicPeriod"/>
            </a:pPr>
            <a:r>
              <a:rPr lang="en-US" baseline="0" smtClean="0"/>
              <a:t>The cared about basic things U,A, and MB</a:t>
            </a:r>
          </a:p>
          <a:p>
            <a:pPr marL="228600" indent="-228600">
              <a:buAutoNum type="arabicPeriod"/>
            </a:pPr>
            <a:r>
              <a:rPr lang="en-US" baseline="0" smtClean="0"/>
              <a:t>This was satisfied by Java Web Developers using basic technologies. Almost everyone understood HTTP, URI and HTML.</a:t>
            </a:r>
          </a:p>
          <a:p>
            <a:pPr marL="228600" indent="-228600">
              <a:buAutoNum type="arabicPeriod"/>
            </a:pPr>
            <a:r>
              <a:rPr lang="en-US" baseline="0" smtClean="0"/>
              <a:t>Then Users demanding more interactivity appeared, with their rich desktops, and required rich experience. </a:t>
            </a:r>
          </a:p>
          <a:p>
            <a:pPr marL="228600" indent="-228600">
              <a:buAutoNum type="arabicPeriod"/>
            </a:pPr>
            <a:r>
              <a:rPr lang="en-US" baseline="0" smtClean="0"/>
              <a:t>This sort of applications has been targeted for more closed environments and we started to call them Intranets, and later RIA.</a:t>
            </a:r>
          </a:p>
          <a:p>
            <a:pPr marL="228600" indent="-228600">
              <a:buAutoNum type="arabicPeriod"/>
            </a:pPr>
            <a:r>
              <a:rPr lang="en-US" baseline="0" smtClean="0"/>
              <a:t>To satisfy this with existing JSP stack required new skills and was hardly achievable by average already large and lazy group of Java Web coders.</a:t>
            </a:r>
          </a:p>
          <a:p>
            <a:pPr marL="228600" indent="-228600">
              <a:buAutoNum type="arabicPeriod"/>
            </a:pPr>
            <a:r>
              <a:rPr lang="en-US" baseline="0" smtClean="0"/>
              <a:t>So frameworks  has been invented shifting from HTML, request response,  into abstracted Component and Interaction Model </a:t>
            </a:r>
          </a:p>
          <a:p>
            <a:pPr marL="228600" indent="-228600">
              <a:buAutoNum type="arabicPeriod"/>
            </a:pPr>
            <a:r>
              <a:rPr lang="en-US" baseline="0" smtClean="0"/>
              <a:t>And new type of Java Web Developers has been born and Customers satisfied.</a:t>
            </a:r>
          </a:p>
          <a:p>
            <a:pPr marL="228600" indent="-228600">
              <a:buAutoNum type="arabicPeriod"/>
            </a:pPr>
            <a:r>
              <a:rPr lang="en-US" baseline="0" smtClean="0"/>
              <a:t>This brought technological trade-offs for typical Web development. (POSTs instead of GETs, Bloated GENERATED Presentational Markup, later lame quality JavaScript and CSS) as a result final pages become less accessible and usable</a:t>
            </a:r>
          </a:p>
          <a:p>
            <a:pPr marL="228600" indent="-228600">
              <a:buAutoNum type="arabicPeriod"/>
            </a:pPr>
            <a:r>
              <a:rPr lang="en-US" baseline="0" smtClean="0"/>
              <a:t> specially in expanding MB environment.</a:t>
            </a:r>
          </a:p>
          <a:p>
            <a:pPr marL="228600" indent="-228600">
              <a:buAutoNum type="arabicPeriod"/>
            </a:pPr>
            <a:r>
              <a:rPr lang="en-US" baseline="0" smtClean="0"/>
              <a:t>To speed things UP, then the mobile devices came, </a:t>
            </a:r>
          </a:p>
          <a:p>
            <a:pPr marL="228600" indent="-228600">
              <a:buAutoNum type="arabicPeriod"/>
            </a:pPr>
            <a:r>
              <a:rPr lang="en-US" baseline="0" smtClean="0"/>
              <a:t>We had new users and new requirements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So we made new markup languages and frameworks for mobile devices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And started to produce mobile applications (mobile web applications)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smtClean="0"/>
              <a:t> With satisfactory results from Mobile Frameworks, but poor results from original ones.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smtClean="0"/>
              <a:t>New wave of Java Web Developers has been born, died, born, died with different mobile platforms, languages and vendors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To mess this even more at the same time Fielding reinvented his own basic web principles (URI, resources, HTTP)  + HTML and other simple formats and stared to talk </a:t>
            </a:r>
          </a:p>
          <a:p>
            <a:pPr marL="228600" indent="-228600">
              <a:buAutoNum type="arabicPeriod"/>
            </a:pPr>
            <a:r>
              <a:rPr lang="en-US" baseline="0" smtClean="0"/>
              <a:t>about machine web and Services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And about semantics and standardized protocols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Of course this was almost unachievable by JSF, </a:t>
            </a:r>
          </a:p>
          <a:p>
            <a:pPr marL="228600" indent="-228600">
              <a:buAutoNum type="arabicPeriod"/>
            </a:pPr>
            <a:r>
              <a:rPr lang="en-US" baseline="0" smtClean="0"/>
              <a:t>difficult to achieve by JSP developers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So new framework, new programming styles, new Java Web Developers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Of Course this line of development is disconnected from original Human Web and mostly used for machines now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r>
              <a:rPr lang="en-US" baseline="0" smtClean="0"/>
              <a:t>And this situation continues until now with </a:t>
            </a:r>
          </a:p>
          <a:p>
            <a:pPr marL="0" indent="0">
              <a:buNone/>
            </a:pPr>
            <a:r>
              <a:rPr lang="en-US" baseline="0" smtClean="0"/>
              <a:t>Higher demands on each set of requirements</a:t>
            </a:r>
          </a:p>
          <a:p>
            <a:pPr marL="0" indent="0">
              <a:buNone/>
            </a:pPr>
            <a:r>
              <a:rPr lang="en-US" baseline="0" smtClean="0"/>
              <a:t>More diverse browser and devices market</a:t>
            </a:r>
          </a:p>
          <a:p>
            <a:pPr marL="0" indent="0">
              <a:buNone/>
            </a:pPr>
            <a:r>
              <a:rPr lang="en-US" baseline="0" smtClean="0"/>
              <a:t>More existing frameworks and coding styles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r>
              <a:rPr lang="en-US" baseline="0" smtClean="0"/>
              <a:t>Diverse</a:t>
            </a:r>
          </a:p>
          <a:p>
            <a:pPr marL="0" indent="0">
              <a:buNone/>
            </a:pPr>
            <a:r>
              <a:rPr lang="en-US" baseline="0" smtClean="0"/>
              <a:t>Far from standards (HTTP, URI, HTML,…) </a:t>
            </a:r>
          </a:p>
          <a:p>
            <a:pPr marL="0" indent="0">
              <a:buNone/>
            </a:pPr>
            <a:r>
              <a:rPr lang="en-US" baseline="0" smtClean="0"/>
              <a:t>and </a:t>
            </a:r>
          </a:p>
          <a:p>
            <a:pPr marL="0" indent="0">
              <a:buNone/>
            </a:pPr>
            <a:r>
              <a:rPr lang="en-US" baseline="0" smtClean="0"/>
              <a:t>best practices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baseline="0" smtClean="0"/>
          </a:p>
          <a:p>
            <a:pPr marL="228600" indent="-228600">
              <a:buAutoNum type="arabicPeriod"/>
            </a:pPr>
            <a:endParaRPr lang="en-US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1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At the beginning there has been users and the Web</a:t>
            </a:r>
          </a:p>
          <a:p>
            <a:pPr marL="228600" indent="-228600">
              <a:buAutoNum type="arabicPeriod"/>
            </a:pPr>
            <a:r>
              <a:rPr lang="en-US" dirty="0" smtClean="0"/>
              <a:t>From the beginning users has been using different machines,</a:t>
            </a:r>
            <a:r>
              <a:rPr lang="en-US" baseline="0" dirty="0" smtClean="0"/>
              <a:t> OS and different browsers (1 then 2 of them)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cared about basic things U,A, and MB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was satisfied by Java Web Developers using basic technologies. Almost everyone understood HTTP, URI and HTML.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Then Users demanding more interactivity appeared, with their rich desktops, and required rich experience.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sort of applications has been targeted for more closed environments and we started to call them Intranets, and later RIA.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 satisfy this with existing JSP stack required new skills and was hardly achievable by average already large and lazy group of Java Web coders.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frameworks  has been invented shifting from HTML, request response,  into abstracted Component and Interaction Model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new type of Java Web Developers has been born and Customers satisfied.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brought technological trade-offs for typical Web development. (POSTs instead of GETs, Bloated GENERATED Presentational Markup, later lame quality JavaScript and CSS) as a result final pages become less accessible and usable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specially in expanding MB environment.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 speed things UP, then the mobile devices came,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had new users and new requirements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we made new markup languages and frameworks for mobile devices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started to produce mobile applications (mobile web applications)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 With satisfactory results from Mobile Frameworks, but poor results from original ones.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New wave of Java Web Developers has been born, died, born, died with different mobile platforms, languages and vendors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 mess this even more at the same time Fielding reinvented his own basic web principles (URI, resources, HTTP)  + HTML and other simple formats and stared to talk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about machine web and Services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about semantics and standardized protocols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Of course this was almost unachievable by JSF,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difficult to achieve by JSP developers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new framework, new programming styles, new Java Web Developers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Of Course this line of development is disconnected from original Human Web and mostly used for machines now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And this situation continues until now with </a:t>
            </a:r>
          </a:p>
          <a:p>
            <a:pPr marL="0" indent="0">
              <a:buNone/>
            </a:pPr>
            <a:r>
              <a:rPr lang="en-US" baseline="0" dirty="0" smtClean="0"/>
              <a:t>Higher demands on each set of requirements</a:t>
            </a:r>
          </a:p>
          <a:p>
            <a:pPr marL="0" indent="0">
              <a:buNone/>
            </a:pPr>
            <a:r>
              <a:rPr lang="en-US" baseline="0" dirty="0" smtClean="0"/>
              <a:t>More diverse browser and devices market</a:t>
            </a:r>
          </a:p>
          <a:p>
            <a:pPr marL="0" indent="0">
              <a:buNone/>
            </a:pPr>
            <a:r>
              <a:rPr lang="en-US" baseline="0" dirty="0" smtClean="0"/>
              <a:t>More existing frameworks and coding styles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Diverse</a:t>
            </a:r>
          </a:p>
          <a:p>
            <a:pPr marL="0" indent="0">
              <a:buNone/>
            </a:pPr>
            <a:r>
              <a:rPr lang="en-US" baseline="0" dirty="0" smtClean="0"/>
              <a:t>Far from standards (HTTP, URI, HTML,…) </a:t>
            </a:r>
          </a:p>
          <a:p>
            <a:pPr marL="0" indent="0">
              <a:buNone/>
            </a:pPr>
            <a:r>
              <a:rPr lang="en-US" baseline="0" dirty="0" smtClean="0"/>
              <a:t>and </a:t>
            </a:r>
          </a:p>
          <a:p>
            <a:pPr marL="0" indent="0">
              <a:buNone/>
            </a:pPr>
            <a:r>
              <a:rPr lang="en-US" baseline="0" dirty="0" smtClean="0"/>
              <a:t>best practices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1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HTML + Browsers appeared</a:t>
            </a:r>
          </a:p>
          <a:p>
            <a:pPr marL="228600" indent="-228600">
              <a:buAutoNum type="arabicPeriod"/>
            </a:pPr>
            <a:r>
              <a:rPr lang="en-US" dirty="0" smtClean="0"/>
              <a:t>And of course worked together</a:t>
            </a:r>
          </a:p>
          <a:p>
            <a:pPr marL="228600" indent="-228600">
              <a:buAutoNum type="arabicPeriod"/>
            </a:pPr>
            <a:r>
              <a:rPr lang="en-US" dirty="0" smtClean="0"/>
              <a:t>JSP has been invented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 HTML from Java</a:t>
            </a:r>
          </a:p>
          <a:p>
            <a:pPr marL="228600" indent="-228600">
              <a:buAutoNum type="arabicPeriod"/>
            </a:pPr>
            <a:r>
              <a:rPr lang="en-US" dirty="0" smtClean="0"/>
              <a:t>At that time we also had Code (Servlets, CGI)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</a:t>
            </a:r>
            <a:r>
              <a:rPr lang="en-US" baseline="0" dirty="0" smtClean="0"/>
              <a:t> HTML, usually using streams or simple builders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became popular and XML Machines greedy to parse HTML appeared,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they could but with troubles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they have invented XHTML and JSPX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Machines could be happy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good browsers used XML syntax for stricter parsing and error reporting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But Evil MSIE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Did not support XHTML content-type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Luckily there has been an option called Compatibility Guideline (Appendix of XHTML) which allows to send XML syntax over text/html. We call this XHTML/HTML (read XHTML over HTML content-type).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This is understood by MSIE. But your tags MUST follow certain rules. If the don’t, MSIE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as well as common browsers will display blank page, do not download script or create invalid DOM. Also Strict error handling is OFF in this case.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XML or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from JSP is easy, requires only discipline.  Stricter syntax of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renders lax, full XML syntax useless.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MS Client Side Developers could benefit from XML syntax, because MS Browser supported well XML, XSLT development (with XHR+MSXML default parser),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just content type was (is) wrong (text/xml required)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 JSPX. I don’t get the reason to have XML strict markup on server. Maybe to generate and </a:t>
            </a:r>
            <a:r>
              <a:rPr lang="en-US" baseline="0" dirty="0" err="1" smtClean="0"/>
              <a:t>manupulate</a:t>
            </a:r>
            <a:r>
              <a:rPr lang="en-US" baseline="0" dirty="0" smtClean="0"/>
              <a:t> source code but it brought more trouble then benefit in this context.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it is easy to generate XHTML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is almost impossible to generate HTML from XML syntax (text tricks needed)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to generate </a:t>
            </a:r>
            <a:r>
              <a:rPr lang="en-US" baseline="0" dirty="0" err="1" smtClean="0"/>
              <a:t>XHTML+Comp</a:t>
            </a:r>
            <a:r>
              <a:rPr lang="en-US" baseline="0" dirty="0" smtClean="0"/>
              <a:t>. it requires tricks (even with Cross Container </a:t>
            </a:r>
            <a:r>
              <a:rPr lang="en-US" baseline="0" dirty="0" err="1" smtClean="0"/>
              <a:t>differencies</a:t>
            </a:r>
            <a:r>
              <a:rPr lang="en-US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Looking at this, the Code is still immune to big troubles, and difficulties exists only in duplicated code for each markup.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invested mostly into XML, others invested into CSS selectors and native DOM manipulations.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Ajax Stack actually started to prefer HTML or XHTML/HTML format. But worked well with all 3.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failed miserably with direct XML syntax insertion into HTML dom.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Then: HTML5, 2+1 syntaxes 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Technology Edge browsers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MSIE 9,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Should not have any trouble with all syntaxes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machines can consume HTML5 XML Syntax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HTML 5 from JSP , JSPX and CODE the same applies. JSP and code, OK but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From JSPX, HTML almost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syntax OK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XML+Compat</a:t>
            </a:r>
            <a:r>
              <a:rPr lang="en-US" baseline="0" dirty="0" smtClean="0"/>
              <a:t>. Possible but quirks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 Now usability of HTML 5 in older browsers: MSIE 8 and XML Syntax :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HTML Syntax with new tags, possible only with client side JS </a:t>
            </a:r>
            <a:r>
              <a:rPr lang="en-US" baseline="0" dirty="0" err="1" smtClean="0"/>
              <a:t>polyfil</a:t>
            </a:r>
            <a:r>
              <a:rPr lang="en-US" baseline="0" dirty="0" smtClean="0"/>
              <a:t> (html5shim)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almost complete mess (could be simplified, many are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) but there are 3 basic outcomes: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To make everyone happy, you must produce multiple representations (markup </a:t>
            </a:r>
            <a:r>
              <a:rPr lang="en-US" baseline="0" dirty="0" err="1" smtClean="0"/>
              <a:t>syntax+content-type</a:t>
            </a:r>
            <a:r>
              <a:rPr lang="en-US" baseline="0" dirty="0" smtClean="0"/>
              <a:t>) and have redundant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HTML syntax OK (only XML machines complain)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XML syntax without Comp. is redundant, use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. always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JSPX is harmful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Almost Fixed, hard to change decision about server markup, client markup, content type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Redundant and  quirky code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HTML + Browsers appeared</a:t>
            </a:r>
          </a:p>
          <a:p>
            <a:pPr marL="228600" indent="-228600">
              <a:buAutoNum type="arabicPeriod"/>
            </a:pPr>
            <a:r>
              <a:rPr lang="en-US" dirty="0" smtClean="0"/>
              <a:t>And of course worked together</a:t>
            </a:r>
          </a:p>
          <a:p>
            <a:pPr marL="228600" indent="-228600">
              <a:buAutoNum type="arabicPeriod"/>
            </a:pPr>
            <a:r>
              <a:rPr lang="en-US" dirty="0" smtClean="0"/>
              <a:t>JSP has been invented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 HTML from Java</a:t>
            </a:r>
          </a:p>
          <a:p>
            <a:pPr marL="228600" indent="-228600">
              <a:buAutoNum type="arabicPeriod"/>
            </a:pPr>
            <a:r>
              <a:rPr lang="en-US" dirty="0" smtClean="0"/>
              <a:t>At that time we also had Code (Servlets, CGI)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</a:t>
            </a:r>
            <a:r>
              <a:rPr lang="en-US" baseline="0" dirty="0" smtClean="0"/>
              <a:t> HTML, usually using streams or simple builders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became popular and XML Machines greedy to parse HTML appeared,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they could but with troubles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they have invented XHTML and JSPX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Machines could be happy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good browsers used XML syntax for stricter parsing and error reporting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But Evil MSIE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Did not support XHTML content-type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Luckily there has been an option called Compatibility Guideline (Appendix of XHTML) which allows to send XML syntax over text/html. We call this XHTML/HTML (read XHTML over HTML content-type).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This is understood by MSIE. But your tags MUST follow certain rules. If the don’t, MSIE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as well as common browsers will display blank page, do not download script or create invalid DOM. Also Strict error handling is OFF in this case.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XML or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from JSP is easy, requires only discipline.  Stricter syntax of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renders lax, full XML syntax useless.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MS Client Side Developers could benefit from XML syntax, because MS Browser supported well XML, XSLT development (with XHR+MSXML default parser),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just content type was (is) wrong (text/xml required)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 JSPX. I don’t get the reason to have XML strict markup on server. Maybe to generate and </a:t>
            </a:r>
            <a:r>
              <a:rPr lang="en-US" baseline="0" dirty="0" err="1" smtClean="0"/>
              <a:t>manupulate</a:t>
            </a:r>
            <a:r>
              <a:rPr lang="en-US" baseline="0" dirty="0" smtClean="0"/>
              <a:t> source code but it brought more trouble then benefit in this context.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it is easy to generate XHTML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is almost impossible to generate HTML from XML syntax (text tricks needed)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to generate </a:t>
            </a:r>
            <a:r>
              <a:rPr lang="en-US" baseline="0" dirty="0" err="1" smtClean="0"/>
              <a:t>XHTML+Comp</a:t>
            </a:r>
            <a:r>
              <a:rPr lang="en-US" baseline="0" dirty="0" smtClean="0"/>
              <a:t>. it requires tricks (even with Cross Container </a:t>
            </a:r>
            <a:r>
              <a:rPr lang="en-US" baseline="0" dirty="0" err="1" smtClean="0"/>
              <a:t>differencies</a:t>
            </a:r>
            <a:r>
              <a:rPr lang="en-US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Looking at this, the Code is still immune to big troubles, and difficulties exists only in duplicated code for each markup.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invested mostly into XML, others invested into CSS selectors and native DOM manipulations.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Ajax Stack actually started to prefer HTML or XHTML/HTML format. But worked well with all 3.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failed miserably with direct XML syntax insertion into HTML dom.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Then: HTML5, 2+1 syntaxes 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Technology Edge browsers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MSIE 9,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Should not have any trouble with all syntaxes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machines can consume HTML5 XML Syntax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HTML 5 from JSP , JSPX and CODE the same applies. JSP and code, OK but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From JSPX, HTML almost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syntax OK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XML+Compat</a:t>
            </a:r>
            <a:r>
              <a:rPr lang="en-US" baseline="0" dirty="0" smtClean="0"/>
              <a:t>. Possible but quirks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 Now usability of HTML 5 in older browsers: MSIE 8 and XML Syntax :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HTML Syntax with new tags, possible only with client side JS </a:t>
            </a:r>
            <a:r>
              <a:rPr lang="en-US" baseline="0" dirty="0" err="1" smtClean="0"/>
              <a:t>polyfil</a:t>
            </a:r>
            <a:r>
              <a:rPr lang="en-US" baseline="0" dirty="0" smtClean="0"/>
              <a:t> (html5shim)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almost complete mess (could be simplified, many are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) but there are 3 basic outcomes: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To make everyone happy, you must produce multiple representations (markup </a:t>
            </a:r>
            <a:r>
              <a:rPr lang="en-US" baseline="0" dirty="0" err="1" smtClean="0"/>
              <a:t>syntax+content-type</a:t>
            </a:r>
            <a:r>
              <a:rPr lang="en-US" baseline="0" dirty="0" smtClean="0"/>
              <a:t>) and have redundant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HTML syntax OK (only XML machines complain)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XML syntax without Comp. is redundant, use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. always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JSPX is harmful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Almost Fixed, hard to change decision about server markup, client markup, content type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Redundant and  quirky code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HTML and Browsers appeared</a:t>
            </a:r>
          </a:p>
          <a:p>
            <a:pPr marL="228600" indent="-228600">
              <a:buAutoNum type="arabicPeriod"/>
            </a:pPr>
            <a:r>
              <a:rPr lang="en-US" dirty="0" smtClean="0"/>
              <a:t>And of course worked together</a:t>
            </a:r>
          </a:p>
          <a:p>
            <a:pPr marL="228600" indent="-228600">
              <a:buAutoNum type="arabicPeriod"/>
            </a:pPr>
            <a:r>
              <a:rPr lang="en-US" dirty="0" smtClean="0"/>
              <a:t>JSP has been invented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 HTML from Java</a:t>
            </a:r>
          </a:p>
          <a:p>
            <a:pPr marL="228600" indent="-228600">
              <a:buAutoNum type="arabicPeriod"/>
            </a:pPr>
            <a:r>
              <a:rPr lang="en-US" dirty="0" smtClean="0"/>
              <a:t>At that time we also had Code (Servlets, CGI)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</a:t>
            </a:r>
            <a:r>
              <a:rPr lang="en-US" baseline="0" dirty="0" smtClean="0"/>
              <a:t> HTML, usually using streams or simple builders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became popular and XML Machines greedy to parse HTML appeared,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they could but with troubles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they have invented XHTML and JSPX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Machines could be happy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good browsers used XML syntax for stricter parsing and error reporting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But Evil MSIE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Did not support XHTML content-type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Luckily there has been an option called Compatibility Guideline (Appendix of XHTML) which allows to send XML syntax over text/html. We call this XHTML/HTML (read XHTML over HTML content-type).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This is understood by MSIE. But your tags MUST follow certain rules. If the don’t, MSIE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as well as common browsers will display blank page, do not download script or create invalid DOM. Also Strict error handling is OFF in this case.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XML or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from JSP is easy, requires only discipline.  Stricter syntax of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renders lax, full XML syntax useless.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MS Client Side Developers could benefit from XML syntax, because MS Browser supported well XML, XSLT development (with XHR+MSXML default parser), just content type was (is) wrong (text/xml required)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 JSPX. I don’t get the reason to have XML strict markup on server. Maybe to generate and </a:t>
            </a:r>
            <a:r>
              <a:rPr lang="en-US" baseline="0" dirty="0" err="1" smtClean="0"/>
              <a:t>manupulate</a:t>
            </a:r>
            <a:r>
              <a:rPr lang="en-US" baseline="0" dirty="0" smtClean="0"/>
              <a:t> source code but it brought more trouble then benefit in this context.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it is easy to generate XHTML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is almost impossible to generate HTML from XML syntax (text tricks needed)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to generate </a:t>
            </a:r>
            <a:r>
              <a:rPr lang="en-US" baseline="0" dirty="0" err="1" smtClean="0"/>
              <a:t>XHTML+Comp</a:t>
            </a:r>
            <a:r>
              <a:rPr lang="en-US" baseline="0" dirty="0" smtClean="0"/>
              <a:t>. it requires tricks (even with Cross Container </a:t>
            </a:r>
            <a:r>
              <a:rPr lang="en-US" baseline="0" dirty="0" err="1" smtClean="0"/>
              <a:t>differencies</a:t>
            </a:r>
            <a:r>
              <a:rPr lang="en-US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Looking at this, the Code is still immune to big troubles, and difficulties exists only in duplicated code for each markup.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invested mostly into XML, others invested into CSS selectors and native DOM manipulations.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Ajax Stack actually started to prefer HTML or XHTML/HTML format. But worked well with all 3.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failed miserably with direct XML syntax insertion into HTML dom.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Then: HTML5, 2+1 syntaxes 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Technology Edge browsers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MSIE 9,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Should not have any trouble with all syntaxes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machines can consume HTML5 XML Syntax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HTML 5 from JSP , JSPX and CODE the same applies. JSP and code, OK but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From JSPX, HTML almost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syntax OK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XML+Compat</a:t>
            </a:r>
            <a:r>
              <a:rPr lang="en-US" baseline="0" dirty="0" smtClean="0"/>
              <a:t>. Possible but quirks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 Now usability of HTML 5 in older browsers: MSIE 8 and XML Syntax :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HTML Syntax with new tags, possible only with client side JS </a:t>
            </a:r>
            <a:r>
              <a:rPr lang="en-US" baseline="0" dirty="0" err="1" smtClean="0"/>
              <a:t>polyfil</a:t>
            </a:r>
            <a:r>
              <a:rPr lang="en-US" baseline="0" dirty="0" smtClean="0"/>
              <a:t> (html5shim)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almost complete mess (could be simplified, many are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) but there are 3 basic outcomes: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To make everyone happy, you must produce multiple representations (markup </a:t>
            </a:r>
            <a:r>
              <a:rPr lang="en-US" baseline="0" dirty="0" err="1" smtClean="0"/>
              <a:t>syntax+content-type</a:t>
            </a:r>
            <a:r>
              <a:rPr lang="en-US" baseline="0" dirty="0" smtClean="0"/>
              <a:t>) and have redundant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HTML syntax OK (only XML machines complain)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XML syntax without Comp. is redundant, use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. always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JSPX is harmful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Almost Fixed, hard to change decision about server markup, client markup, content type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Redundant and  quirky code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3544"/>
          <a:stretch/>
        </p:blipFill>
        <p:spPr bwMode="auto">
          <a:xfrm>
            <a:off x="-1" y="972691"/>
            <a:ext cx="914400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23528" y="1340768"/>
            <a:ext cx="6190456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sk-SK" dirty="0" smtClean="0"/>
              <a:t>Nadpis 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4956" y="3429000"/>
            <a:ext cx="612068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Podnadpis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jkosara\Desktop\Logo-GT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1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9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28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0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74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6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60848"/>
            <a:ext cx="8229600" cy="4065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9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67544" y="638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jkosara\Desktop\Logo-GT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0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Subjective </a:t>
            </a:r>
            <a:r>
              <a:rPr lang="en-US" dirty="0" smtClean="0"/>
              <a:t>and Simplified View</a:t>
            </a:r>
          </a:p>
          <a:p>
            <a:r>
              <a:rPr lang="en-US" dirty="0" smtClean="0"/>
              <a:t>on</a:t>
            </a:r>
          </a:p>
          <a:p>
            <a:r>
              <a:rPr lang="en-US" dirty="0" smtClean="0"/>
              <a:t>Java Web Development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HTML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Get Here </a:t>
            </a:r>
            <a:r>
              <a:rPr lang="en-US" dirty="0"/>
              <a:t>?</a:t>
            </a:r>
            <a:br>
              <a:rPr lang="en-US" dirty="0"/>
            </a:br>
            <a:r>
              <a:rPr lang="en-US" sz="2200" dirty="0" smtClean="0"/>
              <a:t>Lunatic ?! But maybe </a:t>
            </a:r>
            <a:r>
              <a:rPr lang="en-US" sz="2200" dirty="0"/>
              <a:t>some “</a:t>
            </a:r>
            <a:r>
              <a:rPr lang="en-US" sz="2200" dirty="0" smtClean="0"/>
              <a:t>reuse” </a:t>
            </a:r>
            <a:r>
              <a:rPr lang="en-US" sz="2200" dirty="0"/>
              <a:t>is </a:t>
            </a:r>
            <a:r>
              <a:rPr lang="en-US" sz="2200" dirty="0" smtClean="0"/>
              <a:t>possible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4900961" y="1688875"/>
            <a:ext cx="890240" cy="4459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Good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56436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80249"/>
            <a:ext cx="923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59" y="2984021"/>
            <a:ext cx="621403" cy="60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10" y="3350191"/>
            <a:ext cx="472029" cy="4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984021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33" y="4267200"/>
            <a:ext cx="461962" cy="65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46" y="4791074"/>
            <a:ext cx="200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48" y="4267200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01" y="4229099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563" y="5591175"/>
            <a:ext cx="6762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5" y="1688875"/>
            <a:ext cx="169293" cy="31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828801" y="1688875"/>
            <a:ext cx="2203060" cy="4459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Good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Web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Framework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Tools 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0" idx="3"/>
            <a:endCxn id="4" idx="1"/>
          </p:cNvCxnSpPr>
          <p:nvPr/>
        </p:nvCxnSpPr>
        <p:spPr>
          <a:xfrm>
            <a:off x="4031861" y="3918631"/>
            <a:ext cx="8691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39614" y="186521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Rich Experience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39614" y="3155967"/>
            <a:ext cx="1068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Usability</a:t>
            </a:r>
          </a:p>
          <a:p>
            <a:r>
              <a:rPr lang="en-US" sz="1200" dirty="0" smtClean="0"/>
              <a:t>Accessibility</a:t>
            </a:r>
          </a:p>
          <a:p>
            <a:r>
              <a:rPr lang="en-US" sz="1200" dirty="0" smtClean="0"/>
              <a:t>Multi Browser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839614" y="4454922"/>
            <a:ext cx="117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Limits</a:t>
            </a:r>
          </a:p>
          <a:p>
            <a:r>
              <a:rPr lang="en-US" sz="1200" dirty="0" smtClean="0"/>
              <a:t>Device Specifics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9614" y="5416472"/>
            <a:ext cx="821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Semantics</a:t>
            </a:r>
          </a:p>
          <a:p>
            <a:r>
              <a:rPr lang="en-US" sz="1200" dirty="0" smtClean="0"/>
              <a:t>Protocols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791201" y="2514601"/>
            <a:ext cx="43503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791201" y="3623892"/>
            <a:ext cx="43503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033" idx="1"/>
          </p:cNvCxnSpPr>
          <p:nvPr/>
        </p:nvCxnSpPr>
        <p:spPr>
          <a:xfrm>
            <a:off x="5791200" y="4596054"/>
            <a:ext cx="435033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91199" y="5878136"/>
            <a:ext cx="435033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" y="2057400"/>
            <a:ext cx="1676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Web Developer</a:t>
            </a:r>
          </a:p>
          <a:p>
            <a:r>
              <a:rPr lang="en-US" sz="1000" dirty="0" smtClean="0"/>
              <a:t>Tech Skills: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HTTP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URI</a:t>
            </a:r>
          </a:p>
          <a:p>
            <a:r>
              <a:rPr lang="en-US" sz="1000" dirty="0" smtClean="0"/>
              <a:t>Design Skills: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Responsive,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Unobtrusive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Progressive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Degradation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err="1" smtClean="0"/>
              <a:t>Polyfills</a:t>
            </a:r>
            <a:endParaRPr lang="en-US" sz="1000" dirty="0" smtClean="0"/>
          </a:p>
          <a:p>
            <a:r>
              <a:rPr lang="en-US" sz="1000" dirty="0" smtClean="0"/>
              <a:t>Framework: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Notepad++</a:t>
            </a:r>
            <a:endParaRPr lang="en-US" sz="1000" b="1" dirty="0" smtClean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4" y="4525866"/>
            <a:ext cx="169293" cy="31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6200" y="4910187"/>
            <a:ext cx="1676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Java Web Developer</a:t>
            </a:r>
          </a:p>
          <a:p>
            <a:r>
              <a:rPr lang="en-US" sz="1000" dirty="0" smtClean="0"/>
              <a:t>Tech Skills: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HTML</a:t>
            </a:r>
          </a:p>
          <a:p>
            <a:r>
              <a:rPr lang="en-US" sz="1000" dirty="0" smtClean="0"/>
              <a:t>Design Skills: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Framework</a:t>
            </a:r>
          </a:p>
          <a:p>
            <a:r>
              <a:rPr lang="en-US" sz="1000" dirty="0" smtClean="0"/>
              <a:t>Framework: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 smtClean="0"/>
              <a:t>“Black Magic”</a:t>
            </a:r>
            <a:endParaRPr lang="en-US" sz="1000" b="1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14400" y="1899323"/>
            <a:ext cx="8691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3500" y="4685754"/>
            <a:ext cx="8691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Start With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HTML Markup</a:t>
            </a:r>
          </a:p>
          <a:p>
            <a:pPr marL="0" indent="0" algn="ctr">
              <a:buNone/>
            </a:pPr>
            <a:r>
              <a:rPr lang="en-US" b="1" dirty="0" smtClean="0"/>
              <a:t>Language of Web</a:t>
            </a:r>
          </a:p>
          <a:p>
            <a:pPr marL="0" indent="0" algn="ctr">
              <a:buNone/>
            </a:pPr>
            <a:r>
              <a:rPr lang="en-US" dirty="0" smtClean="0"/>
              <a:t>Language of Browsers</a:t>
            </a:r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r>
              <a:rPr lang="en-US" dirty="0" smtClean="0"/>
              <a:t>Language of Machines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Arrow Connector 347"/>
          <p:cNvCxnSpPr>
            <a:stCxn id="60" idx="3"/>
            <a:endCxn id="99" idx="1"/>
          </p:cNvCxnSpPr>
          <p:nvPr/>
        </p:nvCxnSpPr>
        <p:spPr>
          <a:xfrm flipV="1">
            <a:off x="4548971" y="2399779"/>
            <a:ext cx="2994829" cy="300379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17" y="119935"/>
            <a:ext cx="8229600" cy="1143000"/>
          </a:xfrm>
        </p:spPr>
        <p:txBody>
          <a:bodyPr/>
          <a:lstStyle/>
          <a:p>
            <a:r>
              <a:rPr lang="en-US" dirty="0" smtClean="0"/>
              <a:t>Markup Genesis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3972" y="1327873"/>
            <a:ext cx="1904999" cy="70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HTML 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SGML Syntax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Text/html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0360" y="1410036"/>
            <a:ext cx="1144325" cy="54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Browsers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001" y="1262935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JSP Page, .</a:t>
            </a:r>
            <a:r>
              <a:rPr lang="en-US" b="1" dirty="0" err="1" smtClean="0">
                <a:solidFill>
                  <a:schemeClr val="tx1"/>
                </a:solidFill>
              </a:rPr>
              <a:t>js</a:t>
            </a:r>
            <a:r>
              <a:rPr lang="en-US" b="1" dirty="0" err="1">
                <a:solidFill>
                  <a:schemeClr val="tx1"/>
                </a:solidFill>
              </a:rPr>
              <a:t>p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 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8671" y="2391363"/>
            <a:ext cx="1904999" cy="77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XHTML 1.0, 1.1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XML Syntax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application/</a:t>
            </a:r>
            <a:r>
              <a:rPr lang="en-US" sz="1400" dirty="0" err="1">
                <a:solidFill>
                  <a:schemeClr val="tx1"/>
                </a:solidFill>
              </a:rPr>
              <a:t>xhtml+xml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5708374"/>
            <a:ext cx="1219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Streams, Builders, Components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989" y="2363827"/>
            <a:ext cx="1175799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JSPX Page, .</a:t>
            </a:r>
            <a:r>
              <a:rPr lang="en-US" b="1" dirty="0" err="1" smtClean="0">
                <a:solidFill>
                  <a:schemeClr val="tx1"/>
                </a:solidFill>
              </a:rPr>
              <a:t>jspx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XML Syntax</a:t>
            </a:r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548971" y="1682035"/>
            <a:ext cx="165138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55633" y="4163292"/>
            <a:ext cx="1144325" cy="57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Browsers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9287" y="2676700"/>
            <a:ext cx="1144325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MSIE 7,8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38671" y="3358764"/>
            <a:ext cx="1904999" cy="72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XHTML 1.0, </a:t>
            </a:r>
            <a:r>
              <a:rPr lang="en-US" b="1" strike="sngStrike" dirty="0" smtClean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XML Syntax + </a:t>
            </a:r>
            <a:r>
              <a:rPr lang="en-US" sz="1400" b="1" dirty="0" smtClean="0">
                <a:solidFill>
                  <a:schemeClr val="tx1"/>
                </a:solidFill>
              </a:rPr>
              <a:t>Comp.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dirty="0" smtClean="0">
                <a:solidFill>
                  <a:schemeClr val="tx1"/>
                </a:solidFill>
              </a:rPr>
              <a:t>ext/html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43972" y="4293044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 Syntax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43972" y="5098774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XML Syntax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8670" y="5850835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XML </a:t>
            </a:r>
            <a:r>
              <a:rPr lang="en-US" sz="1400" dirty="0" err="1" smtClean="0">
                <a:solidFill>
                  <a:schemeClr val="tx1"/>
                </a:solidFill>
              </a:rPr>
              <a:t>Syntax</a:t>
            </a:r>
            <a:r>
              <a:rPr lang="en-US" sz="1400" b="1" dirty="0" err="1" smtClean="0">
                <a:solidFill>
                  <a:schemeClr val="tx1"/>
                </a:solidFill>
              </a:rPr>
              <a:t>+Comp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67325" y="5746474"/>
            <a:ext cx="114432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Browsers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55632" y="5194024"/>
            <a:ext cx="114432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MSIE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543800" y="2117925"/>
            <a:ext cx="1144325" cy="56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175181" y="3165416"/>
            <a:ext cx="236220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Ajax, XML (+XSLT)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155633" y="4802424"/>
            <a:ext cx="2310186" cy="28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Ajax, DOM+CSS Sel.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/>
          <p:cNvCxnSpPr>
            <a:stCxn id="8" idx="3"/>
            <a:endCxn id="5" idx="1"/>
          </p:cNvCxnSpPr>
          <p:nvPr/>
        </p:nvCxnSpPr>
        <p:spPr>
          <a:xfrm>
            <a:off x="1449788" y="1682035"/>
            <a:ext cx="119418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" idx="3"/>
            <a:endCxn id="5" idx="1"/>
          </p:cNvCxnSpPr>
          <p:nvPr/>
        </p:nvCxnSpPr>
        <p:spPr>
          <a:xfrm flipV="1">
            <a:off x="1447800" y="1682035"/>
            <a:ext cx="1196172" cy="44835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5" idx="3"/>
            <a:endCxn id="99" idx="1"/>
          </p:cNvCxnSpPr>
          <p:nvPr/>
        </p:nvCxnSpPr>
        <p:spPr>
          <a:xfrm>
            <a:off x="4548971" y="1682035"/>
            <a:ext cx="2994829" cy="71774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99" idx="1"/>
          </p:cNvCxnSpPr>
          <p:nvPr/>
        </p:nvCxnSpPr>
        <p:spPr>
          <a:xfrm flipV="1">
            <a:off x="4548970" y="2399779"/>
            <a:ext cx="2994830" cy="38024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10" idx="3"/>
            <a:endCxn id="24" idx="1"/>
          </p:cNvCxnSpPr>
          <p:nvPr/>
        </p:nvCxnSpPr>
        <p:spPr>
          <a:xfrm>
            <a:off x="4543670" y="2780023"/>
            <a:ext cx="1611963" cy="16688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0" idx="3"/>
            <a:endCxn id="32" idx="1"/>
          </p:cNvCxnSpPr>
          <p:nvPr/>
        </p:nvCxnSpPr>
        <p:spPr>
          <a:xfrm>
            <a:off x="4543670" y="2780023"/>
            <a:ext cx="1655617" cy="106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36" idx="3"/>
            <a:endCxn id="32" idx="1"/>
          </p:cNvCxnSpPr>
          <p:nvPr/>
        </p:nvCxnSpPr>
        <p:spPr>
          <a:xfrm flipV="1">
            <a:off x="4543670" y="2886250"/>
            <a:ext cx="1655617" cy="83487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36" idx="3"/>
            <a:endCxn id="24" idx="1"/>
          </p:cNvCxnSpPr>
          <p:nvPr/>
        </p:nvCxnSpPr>
        <p:spPr>
          <a:xfrm>
            <a:off x="4543670" y="3721129"/>
            <a:ext cx="1611963" cy="72774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8" idx="3"/>
            <a:endCxn id="10" idx="1"/>
          </p:cNvCxnSpPr>
          <p:nvPr/>
        </p:nvCxnSpPr>
        <p:spPr>
          <a:xfrm>
            <a:off x="1449788" y="1682035"/>
            <a:ext cx="1188883" cy="10979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8" idx="3"/>
            <a:endCxn id="36" idx="1"/>
          </p:cNvCxnSpPr>
          <p:nvPr/>
        </p:nvCxnSpPr>
        <p:spPr>
          <a:xfrm>
            <a:off x="1449788" y="1682035"/>
            <a:ext cx="1188883" cy="20390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10" idx="3"/>
            <a:endCxn id="152" idx="1"/>
          </p:cNvCxnSpPr>
          <p:nvPr/>
        </p:nvCxnSpPr>
        <p:spPr>
          <a:xfrm>
            <a:off x="4543670" y="2780023"/>
            <a:ext cx="1631511" cy="5425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2" idx="3"/>
            <a:endCxn id="10" idx="1"/>
          </p:cNvCxnSpPr>
          <p:nvPr/>
        </p:nvCxnSpPr>
        <p:spPr>
          <a:xfrm flipV="1">
            <a:off x="1449788" y="2780023"/>
            <a:ext cx="1188883" cy="29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12" idx="3"/>
            <a:endCxn id="5" idx="1"/>
          </p:cNvCxnSpPr>
          <p:nvPr/>
        </p:nvCxnSpPr>
        <p:spPr>
          <a:xfrm flipV="1">
            <a:off x="1449788" y="1682035"/>
            <a:ext cx="1194184" cy="110089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2" idx="3"/>
            <a:endCxn id="36" idx="1"/>
          </p:cNvCxnSpPr>
          <p:nvPr/>
        </p:nvCxnSpPr>
        <p:spPr>
          <a:xfrm>
            <a:off x="1449788" y="2782927"/>
            <a:ext cx="1188883" cy="93820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11" idx="3"/>
            <a:endCxn id="36" idx="1"/>
          </p:cNvCxnSpPr>
          <p:nvPr/>
        </p:nvCxnSpPr>
        <p:spPr>
          <a:xfrm flipV="1">
            <a:off x="1447800" y="3721129"/>
            <a:ext cx="1190871" cy="24444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endCxn id="10" idx="1"/>
          </p:cNvCxnSpPr>
          <p:nvPr/>
        </p:nvCxnSpPr>
        <p:spPr>
          <a:xfrm flipV="1">
            <a:off x="1447800" y="2780023"/>
            <a:ext cx="1190871" cy="327787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endCxn id="153" idx="1"/>
          </p:cNvCxnSpPr>
          <p:nvPr/>
        </p:nvCxnSpPr>
        <p:spPr>
          <a:xfrm>
            <a:off x="4548971" y="1890927"/>
            <a:ext cx="1606662" cy="30524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10" idx="3"/>
            <a:endCxn id="153" idx="1"/>
          </p:cNvCxnSpPr>
          <p:nvPr/>
        </p:nvCxnSpPr>
        <p:spPr>
          <a:xfrm>
            <a:off x="4543670" y="2780023"/>
            <a:ext cx="1611963" cy="216332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36" idx="3"/>
            <a:endCxn id="153" idx="1"/>
          </p:cNvCxnSpPr>
          <p:nvPr/>
        </p:nvCxnSpPr>
        <p:spPr>
          <a:xfrm>
            <a:off x="4543670" y="3721129"/>
            <a:ext cx="1611963" cy="122222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6175181" y="3542771"/>
            <a:ext cx="2362200" cy="35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Ajax, DOM+CSS Sel.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7" name="Straight Arrow Connector 316"/>
          <p:cNvCxnSpPr>
            <a:stCxn id="10" idx="3"/>
            <a:endCxn id="310" idx="1"/>
          </p:cNvCxnSpPr>
          <p:nvPr/>
        </p:nvCxnSpPr>
        <p:spPr>
          <a:xfrm>
            <a:off x="4543670" y="2780023"/>
            <a:ext cx="1631511" cy="94110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61" idx="3"/>
            <a:endCxn id="62" idx="1"/>
          </p:cNvCxnSpPr>
          <p:nvPr/>
        </p:nvCxnSpPr>
        <p:spPr>
          <a:xfrm>
            <a:off x="4543669" y="6155635"/>
            <a:ext cx="1623656" cy="99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61" idx="3"/>
            <a:endCxn id="83" idx="1"/>
          </p:cNvCxnSpPr>
          <p:nvPr/>
        </p:nvCxnSpPr>
        <p:spPr>
          <a:xfrm flipV="1">
            <a:off x="4543669" y="5403574"/>
            <a:ext cx="1611963" cy="75206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60" idx="3"/>
            <a:endCxn id="83" idx="1"/>
          </p:cNvCxnSpPr>
          <p:nvPr/>
        </p:nvCxnSpPr>
        <p:spPr>
          <a:xfrm>
            <a:off x="4548971" y="5403574"/>
            <a:ext cx="160666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60" idx="3"/>
          </p:cNvCxnSpPr>
          <p:nvPr/>
        </p:nvCxnSpPr>
        <p:spPr>
          <a:xfrm>
            <a:off x="4548971" y="5403574"/>
            <a:ext cx="1606074" cy="7570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58" idx="3"/>
            <a:endCxn id="83" idx="1"/>
          </p:cNvCxnSpPr>
          <p:nvPr/>
        </p:nvCxnSpPr>
        <p:spPr>
          <a:xfrm>
            <a:off x="4548971" y="4597844"/>
            <a:ext cx="1606661" cy="805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58" idx="3"/>
            <a:endCxn id="62" idx="1"/>
          </p:cNvCxnSpPr>
          <p:nvPr/>
        </p:nvCxnSpPr>
        <p:spPr>
          <a:xfrm>
            <a:off x="4548971" y="4597844"/>
            <a:ext cx="1618354" cy="1567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8" idx="3"/>
            <a:endCxn id="58" idx="1"/>
          </p:cNvCxnSpPr>
          <p:nvPr/>
        </p:nvCxnSpPr>
        <p:spPr>
          <a:xfrm>
            <a:off x="1449788" y="1682035"/>
            <a:ext cx="1194184" cy="29158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8" idx="3"/>
            <a:endCxn id="60" idx="1"/>
          </p:cNvCxnSpPr>
          <p:nvPr/>
        </p:nvCxnSpPr>
        <p:spPr>
          <a:xfrm>
            <a:off x="1449788" y="1682035"/>
            <a:ext cx="1194184" cy="37215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8" idx="3"/>
            <a:endCxn id="61" idx="1"/>
          </p:cNvCxnSpPr>
          <p:nvPr/>
        </p:nvCxnSpPr>
        <p:spPr>
          <a:xfrm>
            <a:off x="1449788" y="1682035"/>
            <a:ext cx="1188882" cy="4473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11" idx="3"/>
            <a:endCxn id="61" idx="1"/>
          </p:cNvCxnSpPr>
          <p:nvPr/>
        </p:nvCxnSpPr>
        <p:spPr>
          <a:xfrm flipV="1">
            <a:off x="1447800" y="6155635"/>
            <a:ext cx="1190870" cy="99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11" idx="3"/>
            <a:endCxn id="60" idx="1"/>
          </p:cNvCxnSpPr>
          <p:nvPr/>
        </p:nvCxnSpPr>
        <p:spPr>
          <a:xfrm flipV="1">
            <a:off x="1447800" y="5403574"/>
            <a:ext cx="1196172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11" idx="3"/>
            <a:endCxn id="58" idx="1"/>
          </p:cNvCxnSpPr>
          <p:nvPr/>
        </p:nvCxnSpPr>
        <p:spPr>
          <a:xfrm flipV="1">
            <a:off x="1447800" y="4597844"/>
            <a:ext cx="1196172" cy="1567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" idx="3"/>
            <a:endCxn id="58" idx="1"/>
          </p:cNvCxnSpPr>
          <p:nvPr/>
        </p:nvCxnSpPr>
        <p:spPr>
          <a:xfrm>
            <a:off x="1449788" y="2782927"/>
            <a:ext cx="1194184" cy="181491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12" idx="3"/>
            <a:endCxn id="60" idx="1"/>
          </p:cNvCxnSpPr>
          <p:nvPr/>
        </p:nvCxnSpPr>
        <p:spPr>
          <a:xfrm>
            <a:off x="1449788" y="2782927"/>
            <a:ext cx="1194184" cy="262064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12" idx="3"/>
            <a:endCxn id="61" idx="1"/>
          </p:cNvCxnSpPr>
          <p:nvPr/>
        </p:nvCxnSpPr>
        <p:spPr>
          <a:xfrm>
            <a:off x="1449788" y="2782927"/>
            <a:ext cx="1188882" cy="3372708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60" idx="3"/>
            <a:endCxn id="32" idx="1"/>
          </p:cNvCxnSpPr>
          <p:nvPr/>
        </p:nvCxnSpPr>
        <p:spPr>
          <a:xfrm flipV="1">
            <a:off x="4548971" y="2886250"/>
            <a:ext cx="1650316" cy="25173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58" idx="3"/>
            <a:endCxn id="32" idx="1"/>
          </p:cNvCxnSpPr>
          <p:nvPr/>
        </p:nvCxnSpPr>
        <p:spPr>
          <a:xfrm flipV="1">
            <a:off x="4548971" y="2886250"/>
            <a:ext cx="1650316" cy="171159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61" idx="3"/>
            <a:endCxn id="32" idx="1"/>
          </p:cNvCxnSpPr>
          <p:nvPr/>
        </p:nvCxnSpPr>
        <p:spPr>
          <a:xfrm flipV="1">
            <a:off x="4543669" y="2886250"/>
            <a:ext cx="1655618" cy="326938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24" grpId="0" animBg="1"/>
      <p:bldP spid="32" grpId="0" animBg="1"/>
      <p:bldP spid="36" grpId="0" animBg="1"/>
      <p:bldP spid="58" grpId="0" animBg="1"/>
      <p:bldP spid="60" grpId="0" animBg="1"/>
      <p:bldP spid="61" grpId="0" animBg="1"/>
      <p:bldP spid="62" grpId="0" animBg="1"/>
      <p:bldP spid="83" grpId="0" animBg="1"/>
      <p:bldP spid="99" grpId="0" animBg="1"/>
      <p:bldP spid="152" grpId="0" animBg="1"/>
      <p:bldP spid="153" grpId="0" animBg="1"/>
      <p:bldP spid="3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17" y="11993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HTML ?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2195737" y="1385987"/>
            <a:ext cx="1662713" cy="49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 4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HTML 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6507" y="1410036"/>
            <a:ext cx="1144325" cy="54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Legacy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856" y="1410554"/>
            <a:ext cx="1177787" cy="444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JSP 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5737" y="1998870"/>
            <a:ext cx="1662714" cy="489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1.0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XML Syntax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149" y="3065592"/>
            <a:ext cx="1198494" cy="404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Other Text 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7844" y="2545936"/>
            <a:ext cx="1175799" cy="384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Tag Libraries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47429" y="3556237"/>
            <a:ext cx="1144325" cy="57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XHTML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181" y="2037841"/>
            <a:ext cx="1144325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7,8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59121" y="5139419"/>
            <a:ext cx="114432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47428" y="4586969"/>
            <a:ext cx="114432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73640" y="6093296"/>
            <a:ext cx="1144325" cy="56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XML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445262" y="2558361"/>
            <a:ext cx="236220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XML (+XSLT)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465469" y="4195369"/>
            <a:ext cx="2310186" cy="28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83968" y="2938809"/>
            <a:ext cx="1284784" cy="425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application/</a:t>
            </a:r>
          </a:p>
          <a:p>
            <a:pPr algn="ctr"/>
            <a:r>
              <a:rPr lang="en-US" sz="1400" dirty="0" err="1" smtClean="0">
                <a:solidFill>
                  <a:prstClr val="black"/>
                </a:solidFill>
              </a:rPr>
              <a:t>xhtml+xml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95736" y="3202349"/>
            <a:ext cx="1662715" cy="51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1.1, 2.0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XML Syntax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7844" y="2001310"/>
            <a:ext cx="1177787" cy="42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JSPX Syntax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5150" y="3598152"/>
            <a:ext cx="1198494" cy="404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Java HTML Builder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55149" y="4108608"/>
            <a:ext cx="1198494" cy="404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Java XML Builder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55149" y="4633809"/>
            <a:ext cx="1198494" cy="404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Java Components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280215" y="1741355"/>
            <a:ext cx="1292289" cy="425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text/html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83968" y="3982690"/>
            <a:ext cx="1284784" cy="425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text/xml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95736" y="2605925"/>
            <a:ext cx="1662715" cy="489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1.0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XML Syntax + C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97888" y="3861571"/>
            <a:ext cx="1662713" cy="49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 5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HTML Syntax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195736" y="4487423"/>
            <a:ext cx="1662713" cy="49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 5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XML Syntax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197886" y="5122471"/>
            <a:ext cx="1662715" cy="489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HTML 5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XML Syntax + C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24" grpId="0" animBg="1"/>
      <p:bldP spid="32" grpId="0" animBg="1"/>
      <p:bldP spid="62" grpId="0" animBg="1"/>
      <p:bldP spid="83" grpId="0" animBg="1"/>
      <p:bldP spid="99" grpId="0" animBg="1"/>
      <p:bldP spid="152" grpId="0" animBg="1"/>
      <p:bldP spid="153" grpId="0" animBg="1"/>
      <p:bldP spid="63" grpId="0" animBg="1"/>
      <p:bldP spid="68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7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523999" y="1262934"/>
            <a:ext cx="914401" cy="53598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HTML5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Tag Lib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HTML5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HAIKU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0360" y="1410036"/>
            <a:ext cx="1144325" cy="54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Browsers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325721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JSP Page, .</a:t>
            </a:r>
            <a:r>
              <a:rPr lang="en-US" b="1" dirty="0" err="1" smtClean="0">
                <a:solidFill>
                  <a:schemeClr val="tx1"/>
                </a:solidFill>
              </a:rPr>
              <a:t>js</a:t>
            </a:r>
            <a:r>
              <a:rPr lang="en-US" b="1" dirty="0" err="1">
                <a:solidFill>
                  <a:schemeClr val="tx1"/>
                </a:solidFill>
              </a:rPr>
              <a:t>p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 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0588" y="5080378"/>
            <a:ext cx="1219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JEE Codes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Streams, Builders, Components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5633" y="4163292"/>
            <a:ext cx="1144325" cy="57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Browsers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9287" y="2676700"/>
            <a:ext cx="1144325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MSIE 7,8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67325" y="5746474"/>
            <a:ext cx="114432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Browsers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55632" y="5194024"/>
            <a:ext cx="114432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MSIE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543800" y="2117925"/>
            <a:ext cx="1144325" cy="56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175181" y="3165416"/>
            <a:ext cx="236220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Ajax, XML (+XSLT)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155633" y="4802424"/>
            <a:ext cx="2310186" cy="28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Ajax, DOM+CSS Sel.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6175181" y="3542771"/>
            <a:ext cx="2362200" cy="35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Ajax, DOM+CSS Sel.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0588" y="2542561"/>
            <a:ext cx="1175799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JSPX Page, .</a:t>
            </a:r>
            <a:r>
              <a:rPr lang="en-US" b="1" dirty="0" err="1" smtClean="0">
                <a:solidFill>
                  <a:schemeClr val="tx1"/>
                </a:solidFill>
              </a:rPr>
              <a:t>jspx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XML Syntax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659956" y="1693308"/>
            <a:ext cx="2363384" cy="728859"/>
            <a:chOff x="2659956" y="1693308"/>
            <a:chExt cx="1905000" cy="728859"/>
          </a:xfrm>
        </p:grpSpPr>
        <p:sp>
          <p:nvSpPr>
            <p:cNvPr id="5" name="Rectangle 4"/>
            <p:cNvSpPr/>
            <p:nvPr/>
          </p:nvSpPr>
          <p:spPr>
            <a:xfrm>
              <a:off x="2659957" y="1693308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HTML 4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59956" y="1951554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XHTML 1.0, 1.1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59957" y="2209800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HTML 5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65819" y="2881353"/>
            <a:ext cx="2357521" cy="1281939"/>
            <a:chOff x="2659954" y="2545373"/>
            <a:chExt cx="1904999" cy="1281939"/>
          </a:xfrm>
        </p:grpSpPr>
        <p:sp>
          <p:nvSpPr>
            <p:cNvPr id="89" name="Rectangle 88"/>
            <p:cNvSpPr/>
            <p:nvPr/>
          </p:nvSpPr>
          <p:spPr>
            <a:xfrm>
              <a:off x="2659954" y="2545373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SGML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59954" y="2812766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XML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9954" y="3080159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XML+Compat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59954" y="3347552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SGML Optimized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59954" y="3614945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XML Optimized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54094" y="4714999"/>
            <a:ext cx="2369246" cy="1043865"/>
            <a:chOff x="2671680" y="4241451"/>
            <a:chExt cx="2369246" cy="1043865"/>
          </a:xfrm>
        </p:grpSpPr>
        <p:sp>
          <p:nvSpPr>
            <p:cNvPr id="97" name="Rectangle 96"/>
            <p:cNvSpPr/>
            <p:nvPr/>
          </p:nvSpPr>
          <p:spPr>
            <a:xfrm>
              <a:off x="2671680" y="4241451"/>
              <a:ext cx="2369246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  <a:r>
                <a:rPr lang="en-US" b="1" dirty="0" smtClean="0">
                  <a:solidFill>
                    <a:schemeClr val="tx1"/>
                  </a:solidFill>
                </a:rPr>
                <a:t>ext/html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71680" y="4518617"/>
              <a:ext cx="2369246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application/</a:t>
              </a:r>
              <a:r>
                <a:rPr lang="en-US" b="1" dirty="0" err="1" smtClean="0">
                  <a:solidFill>
                    <a:schemeClr val="tx1"/>
                  </a:solidFill>
                </a:rPr>
                <a:t>xhtml+xml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71680" y="4795783"/>
              <a:ext cx="2369246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text/xml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71680" y="5072949"/>
              <a:ext cx="2369246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5334000" y="1262934"/>
            <a:ext cx="381000" cy="54304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71072"/>
            <a:ext cx="17749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Coding with HTML 5 tags</a:t>
            </a:r>
          </a:p>
          <a:p>
            <a:r>
              <a:rPr lang="en-US" sz="1200" b="1" dirty="0" smtClean="0"/>
              <a:t>JSP: XML | HTML syntax</a:t>
            </a:r>
          </a:p>
          <a:p>
            <a:r>
              <a:rPr lang="en-US" sz="1200" b="1" dirty="0" smtClean="0"/>
              <a:t>JSPX: XML syntax</a:t>
            </a:r>
          </a:p>
          <a:p>
            <a:r>
              <a:rPr lang="en-US" sz="1200" b="1" dirty="0" smtClean="0"/>
              <a:t>JSP/JSPX/TAG/TAGX mix </a:t>
            </a:r>
          </a:p>
          <a:p>
            <a:endParaRPr lang="en-US" sz="1400" b="1" dirty="0" smtClean="0"/>
          </a:p>
          <a:p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77494" y="171072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Configured, Explicit, Request Bases </a:t>
            </a:r>
          </a:p>
          <a:p>
            <a:r>
              <a:rPr lang="en-US" sz="1200" b="1" dirty="0" smtClean="0"/>
              <a:t>Tags, Syntax, Content-Type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73266" y="14815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Any output with single code</a:t>
            </a:r>
          </a:p>
          <a:p>
            <a:r>
              <a:rPr lang="en-US" sz="1200" b="1" dirty="0" smtClean="0"/>
              <a:t>No Duplicate Codes</a:t>
            </a:r>
          </a:p>
          <a:p>
            <a:r>
              <a:rPr lang="en-US" sz="1200" b="1" dirty="0" smtClean="0"/>
              <a:t>No Quirk Codes</a:t>
            </a:r>
          </a:p>
          <a:p>
            <a:r>
              <a:rPr lang="en-US" sz="1200" b="1" dirty="0" smtClean="0"/>
              <a:t>No Fixed Decisions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86600" y="80250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All Satisfied ?</a:t>
            </a:r>
          </a:p>
          <a:p>
            <a:r>
              <a:rPr lang="en-US" sz="1200" b="1" dirty="0" smtClean="0"/>
              <a:t>Including w3 validator ?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438400" y="1533145"/>
            <a:ext cx="2895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95434" y="1163813"/>
            <a:ext cx="25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“No red or dashed lines”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5" name="Straight Arrow Connector 114"/>
          <p:cNvCxnSpPr>
            <a:endCxn id="6" idx="1"/>
          </p:cNvCxnSpPr>
          <p:nvPr/>
        </p:nvCxnSpPr>
        <p:spPr>
          <a:xfrm>
            <a:off x="5715000" y="1682035"/>
            <a:ext cx="4853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9" idx="1"/>
          </p:cNvCxnSpPr>
          <p:nvPr/>
        </p:nvCxnSpPr>
        <p:spPr>
          <a:xfrm>
            <a:off x="5715000" y="2399779"/>
            <a:ext cx="18288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32" idx="1"/>
          </p:cNvCxnSpPr>
          <p:nvPr/>
        </p:nvCxnSpPr>
        <p:spPr>
          <a:xfrm>
            <a:off x="5709446" y="2886250"/>
            <a:ext cx="48984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52" idx="1"/>
          </p:cNvCxnSpPr>
          <p:nvPr/>
        </p:nvCxnSpPr>
        <p:spPr>
          <a:xfrm>
            <a:off x="5709446" y="3322579"/>
            <a:ext cx="46573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310" idx="1"/>
          </p:cNvCxnSpPr>
          <p:nvPr/>
        </p:nvCxnSpPr>
        <p:spPr>
          <a:xfrm>
            <a:off x="5709446" y="3721129"/>
            <a:ext cx="46573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24" idx="1"/>
          </p:cNvCxnSpPr>
          <p:nvPr/>
        </p:nvCxnSpPr>
        <p:spPr>
          <a:xfrm>
            <a:off x="5709446" y="4448876"/>
            <a:ext cx="44618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53" idx="1"/>
          </p:cNvCxnSpPr>
          <p:nvPr/>
        </p:nvCxnSpPr>
        <p:spPr>
          <a:xfrm>
            <a:off x="5715000" y="4943351"/>
            <a:ext cx="440633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83" idx="1"/>
          </p:cNvCxnSpPr>
          <p:nvPr/>
        </p:nvCxnSpPr>
        <p:spPr>
          <a:xfrm>
            <a:off x="5696965" y="5403574"/>
            <a:ext cx="4586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62" idx="1"/>
          </p:cNvCxnSpPr>
          <p:nvPr/>
        </p:nvCxnSpPr>
        <p:spPr>
          <a:xfrm>
            <a:off x="5696965" y="6165574"/>
            <a:ext cx="4703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28600" y="3559040"/>
            <a:ext cx="1175799" cy="383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Tiles2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30588" y="4057108"/>
            <a:ext cx="1175799" cy="39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Spring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30588" y="4551583"/>
            <a:ext cx="1175799" cy="39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JSF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30588" y="6127474"/>
            <a:ext cx="1219200" cy="565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JSE Code</a:t>
            </a:r>
          </a:p>
        </p:txBody>
      </p:sp>
    </p:spTree>
    <p:extLst>
      <p:ext uri="{BB962C8B-B14F-4D97-AF65-F5344CB8AC3E}">
        <p14:creationId xmlns:p14="http://schemas.microsoft.com/office/powerpoint/2010/main" val="39261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“One” Web</a:t>
            </a:r>
            <a:br>
              <a:rPr lang="en-US" dirty="0" smtClean="0"/>
            </a:br>
            <a:r>
              <a:rPr lang="en-US" sz="2200" dirty="0" err="1" smtClean="0"/>
              <a:t>Web</a:t>
            </a:r>
            <a:r>
              <a:rPr lang="en-US" sz="2200" dirty="0" smtClean="0"/>
              <a:t> developers already have some ideas how to reunify Web</a:t>
            </a:r>
            <a:endParaRPr lang="en-US" sz="2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Progressive Enhancement</a:t>
            </a:r>
          </a:p>
          <a:p>
            <a:r>
              <a:rPr lang="en-US" dirty="0" smtClean="0"/>
              <a:t>Graceful Degradation</a:t>
            </a:r>
          </a:p>
          <a:p>
            <a:r>
              <a:rPr lang="en-US" dirty="0" smtClean="0"/>
              <a:t>Responsive Web Design</a:t>
            </a:r>
          </a:p>
          <a:p>
            <a:r>
              <a:rPr lang="en-US" dirty="0" smtClean="0"/>
              <a:t>Cross Browser Libraries</a:t>
            </a:r>
          </a:p>
          <a:p>
            <a:r>
              <a:rPr lang="en-US" dirty="0" smtClean="0"/>
              <a:t>Semantic XHTML</a:t>
            </a:r>
          </a:p>
          <a:p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Starts With: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 algn="ctr">
              <a:buNone/>
            </a:pPr>
            <a:r>
              <a:rPr lang="en-US" sz="7000" dirty="0" smtClean="0"/>
              <a:t>Learn HTML </a:t>
            </a:r>
          </a:p>
          <a:p>
            <a:pPr marL="57150" indent="0" algn="ctr">
              <a:buNone/>
            </a:pPr>
            <a:r>
              <a:rPr lang="en-US" sz="7000" dirty="0" smtClean="0"/>
              <a:t>and</a:t>
            </a:r>
          </a:p>
          <a:p>
            <a:pPr marL="57150" indent="0" algn="ctr">
              <a:buNone/>
            </a:pPr>
            <a:r>
              <a:rPr lang="en-US" sz="7000" dirty="0" smtClean="0"/>
              <a:t>Write HTML </a:t>
            </a:r>
          </a:p>
          <a:p>
            <a:pPr marL="57150" indent="0" algn="ctr">
              <a:buNone/>
            </a:pPr>
            <a:r>
              <a:rPr lang="en-US" sz="7000" dirty="0" smtClean="0"/>
              <a:t>in </a:t>
            </a:r>
          </a:p>
          <a:p>
            <a:pPr marL="57150" indent="0" algn="ctr">
              <a:buNone/>
            </a:pPr>
            <a:r>
              <a:rPr lang="en-US" sz="7000" dirty="0" smtClean="0"/>
              <a:t>HTML</a:t>
            </a:r>
            <a:endParaRPr lang="en-US" sz="7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Applications</a:t>
            </a:r>
            <a:br>
              <a:rPr lang="en-US" dirty="0" smtClean="0"/>
            </a:br>
            <a:r>
              <a:rPr lang="en-US" sz="2200" dirty="0" smtClean="0"/>
              <a:t>this is how it started</a:t>
            </a:r>
            <a:endParaRPr lang="en-US" sz="2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59" y="2984021"/>
            <a:ext cx="621403" cy="60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00960" y="2984021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Internet,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10" y="3350191"/>
            <a:ext cx="472029" cy="4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984021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" y="3160233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447800" y="2984020"/>
            <a:ext cx="1371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Servlet, JSP,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JSTL, Custom TL 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825151" y="3403121"/>
            <a:ext cx="20815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172069" y="3403121"/>
            <a:ext cx="28148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15070" y="3492119"/>
            <a:ext cx="1068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Usability</a:t>
            </a:r>
          </a:p>
          <a:p>
            <a:r>
              <a:rPr lang="en-US" sz="1200" dirty="0" smtClean="0"/>
              <a:t>Accessibility</a:t>
            </a:r>
          </a:p>
          <a:p>
            <a:r>
              <a:rPr lang="en-US" sz="1200" dirty="0" smtClean="0"/>
              <a:t>Multi Browser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56248" y="1099066"/>
            <a:ext cx="28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Framework, Tools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65370" y="1099066"/>
            <a:ext cx="28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Applications</a:t>
            </a:r>
            <a:br>
              <a:rPr lang="en-US" dirty="0" smtClean="0"/>
            </a:br>
            <a:r>
              <a:rPr lang="en-US" sz="2200" dirty="0" smtClean="0"/>
              <a:t>…and continues ….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4900960" y="1688875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Intranet,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56436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80249"/>
            <a:ext cx="923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59" y="2984021"/>
            <a:ext cx="621403" cy="60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00960" y="2984021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Internet,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10" y="3350191"/>
            <a:ext cx="472029" cy="4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984021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900959" y="4267200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Devices,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Mobile,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33" y="4267200"/>
            <a:ext cx="461962" cy="65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46" y="4791074"/>
            <a:ext cx="200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48" y="4267200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900960" y="5486400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Services,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REST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01" y="4229099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563" y="5591175"/>
            <a:ext cx="6762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61" y="1899323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" y="3160233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7" y="4429144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6" y="5662612"/>
            <a:ext cx="257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447800" y="1688875"/>
            <a:ext cx="1371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JSF, 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47800" y="2984020"/>
            <a:ext cx="1371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Servlet, JSP,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JSTL, Custom TL 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53551" y="4267200"/>
            <a:ext cx="1371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XDIME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47800" y="5479084"/>
            <a:ext cx="1371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JAX-RS,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Restlet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4" idx="1"/>
          </p:cNvCxnSpPr>
          <p:nvPr/>
        </p:nvCxnSpPr>
        <p:spPr>
          <a:xfrm>
            <a:off x="2819400" y="2107975"/>
            <a:ext cx="20815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825151" y="3403121"/>
            <a:ext cx="20815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25151" y="4686300"/>
            <a:ext cx="20815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5151" y="5905499"/>
            <a:ext cx="20815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1" idx="1"/>
          </p:cNvCxnSpPr>
          <p:nvPr/>
        </p:nvCxnSpPr>
        <p:spPr>
          <a:xfrm>
            <a:off x="2819400" y="2107975"/>
            <a:ext cx="2081560" cy="129514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" idx="1"/>
          </p:cNvCxnSpPr>
          <p:nvPr/>
        </p:nvCxnSpPr>
        <p:spPr>
          <a:xfrm flipV="1">
            <a:off x="2825151" y="2107975"/>
            <a:ext cx="2075809" cy="129514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3"/>
            <a:endCxn id="14" idx="1"/>
          </p:cNvCxnSpPr>
          <p:nvPr/>
        </p:nvCxnSpPr>
        <p:spPr>
          <a:xfrm>
            <a:off x="2819400" y="2107975"/>
            <a:ext cx="2081559" cy="257832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3"/>
            <a:endCxn id="14" idx="1"/>
          </p:cNvCxnSpPr>
          <p:nvPr/>
        </p:nvCxnSpPr>
        <p:spPr>
          <a:xfrm>
            <a:off x="2819400" y="3403120"/>
            <a:ext cx="2081559" cy="12831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3"/>
            <a:endCxn id="21" idx="1"/>
          </p:cNvCxnSpPr>
          <p:nvPr/>
        </p:nvCxnSpPr>
        <p:spPr>
          <a:xfrm>
            <a:off x="2819400" y="3403120"/>
            <a:ext cx="2081560" cy="25023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6" idx="3"/>
            <a:endCxn id="11" idx="1"/>
          </p:cNvCxnSpPr>
          <p:nvPr/>
        </p:nvCxnSpPr>
        <p:spPr>
          <a:xfrm flipV="1">
            <a:off x="2819400" y="3403121"/>
            <a:ext cx="2081560" cy="249506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0" idx="1"/>
          </p:cNvCxnSpPr>
          <p:nvPr/>
        </p:nvCxnSpPr>
        <p:spPr>
          <a:xfrm>
            <a:off x="1166318" y="2107975"/>
            <a:ext cx="28148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172069" y="3403121"/>
            <a:ext cx="28148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166318" y="4647329"/>
            <a:ext cx="28148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202261" y="5905499"/>
            <a:ext cx="28148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15070" y="2201364"/>
            <a:ext cx="146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Rich “Desktop” Style</a:t>
            </a:r>
          </a:p>
          <a:p>
            <a:r>
              <a:rPr lang="en-US" sz="1200" dirty="0" smtClean="0"/>
              <a:t>Experience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7615070" y="3492119"/>
            <a:ext cx="1068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Usability</a:t>
            </a:r>
          </a:p>
          <a:p>
            <a:r>
              <a:rPr lang="en-US" sz="1200" dirty="0" smtClean="0"/>
              <a:t>Accessibility</a:t>
            </a:r>
          </a:p>
          <a:p>
            <a:r>
              <a:rPr lang="en-US" sz="1200" dirty="0" smtClean="0"/>
              <a:t>Multi Browser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615070" y="4791074"/>
            <a:ext cx="117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Limits</a:t>
            </a:r>
          </a:p>
          <a:p>
            <a:r>
              <a:rPr lang="en-US" sz="1200" dirty="0" smtClean="0"/>
              <a:t>Device Specifics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615070" y="5752624"/>
            <a:ext cx="1364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Semantics</a:t>
            </a:r>
          </a:p>
          <a:p>
            <a:r>
              <a:rPr lang="en-US" sz="1200" dirty="0" smtClean="0"/>
              <a:t>Standard Protocols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886" y="238857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Developer 1</a:t>
            </a:r>
          </a:p>
          <a:p>
            <a:r>
              <a:rPr lang="en-US" sz="1200" dirty="0" smtClean="0"/>
              <a:t>Skills, Style 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0886" y="367250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Developer 2</a:t>
            </a:r>
          </a:p>
          <a:p>
            <a:r>
              <a:rPr lang="en-US" sz="1200" dirty="0" smtClean="0"/>
              <a:t>Skills, Style 2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70886" y="4941241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Developer 3</a:t>
            </a:r>
          </a:p>
          <a:p>
            <a:r>
              <a:rPr lang="en-US" sz="1200" dirty="0" smtClean="0"/>
              <a:t>Skills, Style 3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70886" y="6148387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Developer 4</a:t>
            </a:r>
          </a:p>
          <a:p>
            <a:r>
              <a:rPr lang="en-US" sz="1200" dirty="0" smtClean="0"/>
              <a:t>Skills, Style 4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56248" y="1099066"/>
            <a:ext cx="28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Framework, Tools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65370" y="1099066"/>
            <a:ext cx="28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Type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59" y="3868571"/>
            <a:ext cx="647796" cy="285030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30" idx="3"/>
            <a:endCxn id="21" idx="1"/>
          </p:cNvCxnSpPr>
          <p:nvPr/>
        </p:nvCxnSpPr>
        <p:spPr>
          <a:xfrm>
            <a:off x="2819400" y="2107975"/>
            <a:ext cx="2081560" cy="379752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12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1" grpId="0" animBg="1"/>
      <p:bldP spid="30" grpId="0" animBg="1"/>
      <p:bldP spid="35" grpId="0" animBg="1"/>
      <p:bldP spid="36" grpId="0" animBg="1"/>
      <p:bldP spid="62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Findings: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HIGHER</a:t>
            </a:r>
          </a:p>
          <a:p>
            <a:pPr marL="0" indent="0" algn="ctr">
              <a:buNone/>
            </a:pPr>
            <a:r>
              <a:rPr lang="en-US" sz="4000" dirty="0" smtClean="0"/>
              <a:t>server side Java framework </a:t>
            </a:r>
          </a:p>
          <a:p>
            <a:pPr marL="0" indent="0" algn="ctr">
              <a:buNone/>
            </a:pPr>
            <a:r>
              <a:rPr lang="en-US" sz="4000" dirty="0" smtClean="0"/>
              <a:t>more </a:t>
            </a:r>
          </a:p>
          <a:p>
            <a:pPr marL="0" indent="0" algn="ctr">
              <a:buNone/>
            </a:pPr>
            <a:r>
              <a:rPr lang="en-US" sz="4000" dirty="0" smtClean="0"/>
              <a:t>Web Best Practices </a:t>
            </a:r>
          </a:p>
          <a:p>
            <a:pPr marL="0" indent="0" algn="ctr">
              <a:buNone/>
            </a:pPr>
            <a:r>
              <a:rPr lang="en-US" sz="4000" dirty="0" smtClean="0"/>
              <a:t>broken</a:t>
            </a:r>
          </a:p>
        </p:txBody>
      </p:sp>
    </p:spTree>
    <p:extLst>
      <p:ext uri="{BB962C8B-B14F-4D97-AF65-F5344CB8AC3E}">
        <p14:creationId xmlns:p14="http://schemas.microsoft.com/office/powerpoint/2010/main" val="37575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Findings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 smtClean="0"/>
              <a:t>Bottom-Up Web Development </a:t>
            </a:r>
          </a:p>
          <a:p>
            <a:pPr marL="0" indent="0" algn="ctr">
              <a:buNone/>
            </a:pPr>
            <a:r>
              <a:rPr lang="en-US" sz="4000" dirty="0" smtClean="0"/>
              <a:t>is harmful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Top-down design </a:t>
            </a:r>
          </a:p>
          <a:p>
            <a:pPr marL="0" indent="0" algn="ctr">
              <a:buNone/>
            </a:pPr>
            <a:r>
              <a:rPr lang="en-US" sz="4000" dirty="0" smtClean="0"/>
              <a:t>is not supported well </a:t>
            </a:r>
          </a:p>
          <a:p>
            <a:pPr marL="0" indent="0" algn="ctr">
              <a:buNone/>
            </a:pPr>
            <a:r>
              <a:rPr lang="en-US" sz="4000" dirty="0" smtClean="0"/>
              <a:t>by </a:t>
            </a:r>
          </a:p>
          <a:p>
            <a:pPr marL="0" indent="0" algn="ctr">
              <a:buNone/>
            </a:pPr>
            <a:r>
              <a:rPr lang="en-US" sz="4000" dirty="0" smtClean="0"/>
              <a:t>main stream </a:t>
            </a:r>
          </a:p>
          <a:p>
            <a:pPr marL="0" indent="0" algn="ctr">
              <a:buNone/>
            </a:pPr>
            <a:r>
              <a:rPr lang="en-US" sz="4000" dirty="0" smtClean="0"/>
              <a:t>frameworks and tools</a:t>
            </a:r>
          </a:p>
        </p:txBody>
      </p:sp>
    </p:spTree>
    <p:extLst>
      <p:ext uri="{BB962C8B-B14F-4D97-AF65-F5344CB8AC3E}">
        <p14:creationId xmlns:p14="http://schemas.microsoft.com/office/powerpoint/2010/main" val="35375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having “Bad Web” with “Good” Java 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Web Developer Goals:</a:t>
            </a:r>
          </a:p>
          <a:p>
            <a:pPr lvl="2"/>
            <a:r>
              <a:rPr lang="en-US" dirty="0" smtClean="0"/>
              <a:t>Rapid and Easy Development</a:t>
            </a:r>
          </a:p>
          <a:p>
            <a:pPr lvl="2"/>
            <a:r>
              <a:rPr lang="en-US" dirty="0" smtClean="0"/>
              <a:t>Nice Looking and Working UI</a:t>
            </a:r>
          </a:p>
          <a:p>
            <a:r>
              <a:rPr lang="en-US" dirty="0" smtClean="0"/>
              <a:t>Achieved by: </a:t>
            </a:r>
          </a:p>
          <a:p>
            <a:pPr lvl="1"/>
            <a:r>
              <a:rPr lang="en-US" dirty="0" smtClean="0"/>
              <a:t>Libraries and Frameworks</a:t>
            </a:r>
          </a:p>
          <a:p>
            <a:r>
              <a:rPr lang="en-US" dirty="0" smtClean="0"/>
              <a:t>Using abstractions:</a:t>
            </a:r>
          </a:p>
          <a:p>
            <a:pPr lvl="1"/>
            <a:r>
              <a:rPr lang="en-US" dirty="0" smtClean="0"/>
              <a:t>No HTML skills needed (components)</a:t>
            </a:r>
          </a:p>
          <a:p>
            <a:pPr lvl="1"/>
            <a:r>
              <a:rPr lang="en-US" dirty="0" smtClean="0"/>
              <a:t>No HTTP skills needed (request-response hidden)</a:t>
            </a:r>
          </a:p>
          <a:p>
            <a:pPr lvl="1"/>
            <a:r>
              <a:rPr lang="en-US" dirty="0" smtClean="0"/>
              <a:t>No JS, CSS </a:t>
            </a:r>
            <a:r>
              <a:rPr lang="en-US" dirty="0"/>
              <a:t>(generated </a:t>
            </a:r>
            <a:r>
              <a:rPr lang="en-US" dirty="0" smtClean="0"/>
              <a:t>by server side components)</a:t>
            </a:r>
          </a:p>
          <a:p>
            <a:pPr lvl="1"/>
            <a:r>
              <a:rPr lang="en-US" dirty="0" smtClean="0"/>
              <a:t>No URL design (who cares about link </a:t>
            </a:r>
            <a:r>
              <a:rPr lang="en-US" dirty="0"/>
              <a:t>bar?, </a:t>
            </a:r>
            <a:r>
              <a:rPr lang="en-US" dirty="0" smtClean="0"/>
              <a:t>one URI for whole app)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46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for having “Bad Web” with “Good” Java Web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Previous results in: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Bad Markup</a:t>
            </a:r>
          </a:p>
          <a:p>
            <a:pPr lvl="1"/>
            <a:r>
              <a:rPr lang="en-US" dirty="0" smtClean="0"/>
              <a:t>Non semantic, large, non accessible, invalid</a:t>
            </a:r>
          </a:p>
          <a:p>
            <a:pPr lvl="1"/>
            <a:r>
              <a:rPr lang="en-US" dirty="0" smtClean="0"/>
              <a:t>Unusable without JS, Cookies, Flash and desktop screens</a:t>
            </a:r>
          </a:p>
          <a:p>
            <a:r>
              <a:rPr lang="en-US" dirty="0" smtClean="0"/>
              <a:t>HTTP principles violated</a:t>
            </a:r>
          </a:p>
          <a:p>
            <a:pPr lvl="1"/>
            <a:r>
              <a:rPr lang="en-US" dirty="0" smtClean="0"/>
              <a:t>Method semantics, caching, content-negotiation</a:t>
            </a:r>
          </a:p>
          <a:p>
            <a:r>
              <a:rPr lang="en-US" dirty="0" smtClean="0"/>
              <a:t>URL </a:t>
            </a:r>
            <a:r>
              <a:rPr lang="en-US" dirty="0"/>
              <a:t>principles </a:t>
            </a:r>
            <a:r>
              <a:rPr lang="en-US" dirty="0" smtClean="0"/>
              <a:t>violated</a:t>
            </a:r>
          </a:p>
          <a:p>
            <a:pPr lvl="1"/>
            <a:r>
              <a:rPr lang="en-US" dirty="0" smtClean="0"/>
              <a:t>?,;/ (each part of URI has some semantics)</a:t>
            </a:r>
          </a:p>
          <a:p>
            <a:r>
              <a:rPr lang="en-US" dirty="0" smtClean="0"/>
              <a:t>Bandwidth waste</a:t>
            </a:r>
          </a:p>
          <a:p>
            <a:pPr lvl="1"/>
            <a:r>
              <a:rPr lang="en-US" dirty="0" smtClean="0"/>
              <a:t>X00 MB 	- aggregated page size</a:t>
            </a:r>
          </a:p>
          <a:p>
            <a:pPr lvl="1"/>
            <a:r>
              <a:rPr lang="en-US" dirty="0" smtClean="0"/>
              <a:t>X0 MB 	- markup size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0 	- request to download scripts</a:t>
            </a:r>
          </a:p>
          <a:p>
            <a:r>
              <a:rPr lang="en-US" dirty="0" smtClean="0"/>
              <a:t>Server performance problems</a:t>
            </a:r>
          </a:p>
          <a:p>
            <a:pPr lvl="1"/>
            <a:r>
              <a:rPr lang="en-US" dirty="0" smtClean="0"/>
              <a:t>Output buffering, state handling, serving useless requests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Markup – Good Markup</a:t>
            </a:r>
            <a:br>
              <a:rPr lang="en-US" dirty="0"/>
            </a:br>
            <a:r>
              <a:rPr lang="en-US" sz="2200" dirty="0"/>
              <a:t>Oracle Java Developer Conference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05425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5800" y="3938865"/>
            <a:ext cx="4277882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RESPONSE BYTES (by Content-Type)</a:t>
            </a:r>
          </a:p>
          <a:p>
            <a:r>
              <a:rPr lang="en-US" sz="1000" dirty="0"/>
              <a:t>--------------</a:t>
            </a:r>
          </a:p>
          <a:p>
            <a:r>
              <a:rPr lang="en-US" sz="1000" dirty="0" smtClean="0"/>
              <a:t>application/</a:t>
            </a:r>
            <a:r>
              <a:rPr lang="en-US" sz="1000" dirty="0" err="1" smtClean="0"/>
              <a:t>js</a:t>
            </a:r>
            <a:r>
              <a:rPr lang="en-US" sz="1000" dirty="0"/>
              <a:t>:	</a:t>
            </a:r>
            <a:r>
              <a:rPr lang="en-US" sz="1000" dirty="0">
                <a:solidFill>
                  <a:srgbClr val="FF0000"/>
                </a:solidFill>
              </a:rPr>
              <a:t>227 910</a:t>
            </a:r>
          </a:p>
          <a:p>
            <a:r>
              <a:rPr lang="en-US" sz="1000" dirty="0" smtClean="0"/>
              <a:t>text/html</a:t>
            </a:r>
            <a:r>
              <a:rPr lang="en-US" sz="1000" dirty="0"/>
              <a:t>:	</a:t>
            </a:r>
            <a:r>
              <a:rPr lang="en-US" sz="1000" dirty="0">
                <a:solidFill>
                  <a:srgbClr val="FF0000"/>
                </a:solidFill>
              </a:rPr>
              <a:t>126 180</a:t>
            </a:r>
          </a:p>
          <a:p>
            <a:r>
              <a:rPr lang="en-US" sz="1000" dirty="0" smtClean="0"/>
              <a:t>text/</a:t>
            </a:r>
            <a:r>
              <a:rPr lang="en-US" sz="1000" dirty="0" err="1" smtClean="0"/>
              <a:t>css</a:t>
            </a:r>
            <a:r>
              <a:rPr lang="en-US" sz="1000" dirty="0"/>
              <a:t>:	</a:t>
            </a:r>
            <a:r>
              <a:rPr lang="en-US" sz="1000" dirty="0">
                <a:solidFill>
                  <a:srgbClr val="FF0000"/>
                </a:solidFill>
              </a:rPr>
              <a:t>44 584</a:t>
            </a:r>
          </a:p>
          <a:p>
            <a:r>
              <a:rPr lang="en-US" sz="1000" dirty="0" smtClean="0"/>
              <a:t>application/</a:t>
            </a:r>
            <a:r>
              <a:rPr lang="en-US" sz="1000" dirty="0" err="1" smtClean="0"/>
              <a:t>png</a:t>
            </a:r>
            <a:r>
              <a:rPr lang="en-US" sz="1000" dirty="0"/>
              <a:t>:	15 585</a:t>
            </a:r>
          </a:p>
          <a:p>
            <a:r>
              <a:rPr lang="en-US" sz="1000" dirty="0" smtClean="0"/>
              <a:t>~</a:t>
            </a:r>
            <a:r>
              <a:rPr lang="en-US" sz="1000" dirty="0"/>
              <a:t>headers~:	15 380</a:t>
            </a:r>
          </a:p>
          <a:p>
            <a:r>
              <a:rPr lang="en-US" sz="1000" dirty="0" smtClean="0"/>
              <a:t>application/gif</a:t>
            </a:r>
            <a:r>
              <a:rPr lang="en-US" sz="1000" dirty="0"/>
              <a:t>:	3 </a:t>
            </a:r>
            <a:r>
              <a:rPr lang="en-US" sz="1000" dirty="0" smtClean="0"/>
              <a:t>053</a:t>
            </a:r>
          </a:p>
          <a:p>
            <a:endParaRPr lang="en-US" sz="1000" dirty="0"/>
          </a:p>
          <a:p>
            <a:r>
              <a:rPr lang="en-US" sz="1000" dirty="0"/>
              <a:t>Request Count: 	</a:t>
            </a:r>
            <a:r>
              <a:rPr lang="en-US" sz="1000" dirty="0">
                <a:solidFill>
                  <a:srgbClr val="FF0000"/>
                </a:solidFill>
              </a:rPr>
              <a:t>44</a:t>
            </a:r>
          </a:p>
          <a:p>
            <a:r>
              <a:rPr lang="en-US" sz="1000" dirty="0"/>
              <a:t>Bytes Sent: 	</a:t>
            </a:r>
            <a:r>
              <a:rPr lang="en-US" sz="1000" dirty="0">
                <a:solidFill>
                  <a:srgbClr val="FF0000"/>
                </a:solidFill>
              </a:rPr>
              <a:t>26 444</a:t>
            </a:r>
            <a:r>
              <a:rPr lang="en-US" sz="1000" dirty="0"/>
              <a:t>	(headers:26444; body:0)</a:t>
            </a:r>
          </a:p>
          <a:p>
            <a:r>
              <a:rPr lang="en-US" sz="1000" dirty="0"/>
              <a:t>Bytes Received: </a:t>
            </a:r>
            <a:r>
              <a:rPr lang="en-US" sz="1000" dirty="0" smtClean="0"/>
              <a:t>   </a:t>
            </a:r>
            <a:r>
              <a:rPr lang="en-US" sz="1000" dirty="0" smtClean="0">
                <a:solidFill>
                  <a:srgbClr val="FF0000"/>
                </a:solidFill>
              </a:rPr>
              <a:t>432</a:t>
            </a:r>
            <a:r>
              <a:rPr lang="en-US" sz="1000" dirty="0">
                <a:solidFill>
                  <a:srgbClr val="FF0000"/>
                </a:solidFill>
              </a:rPr>
              <a:t> 692</a:t>
            </a:r>
            <a:r>
              <a:rPr lang="en-US" sz="1000" dirty="0"/>
              <a:t>	(headers:15380; body:417312)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72310"/>
            <a:ext cx="1062038" cy="95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82" y="1604600"/>
            <a:ext cx="4191000" cy="181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3505200"/>
            <a:ext cx="4041775" cy="2438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DOCTYPE detected ?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BackCompat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obsolette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compatibility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deprecated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tag FONT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Deepest Nesting Level 45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9 comments found (226 bytes)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Inconsistent class naming conventions, 4 different conventions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Duplicate IDs on the page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 smtClean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sz="1100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inline scripts found (6270 bytes of code is inline in the page)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Sensitive Script Accessible Cookies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Banner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attributes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31 images (31/41) without alt found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9" y="990600"/>
            <a:ext cx="8326965" cy="584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3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Markup – Good Markup</a:t>
            </a:r>
            <a:br>
              <a:rPr lang="en-US" dirty="0" smtClean="0"/>
            </a:br>
            <a:r>
              <a:rPr lang="en-US" sz="2200" dirty="0" smtClean="0"/>
              <a:t>very raw statistics</a:t>
            </a:r>
            <a:endParaRPr lang="en-US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Bad (mix from MS, Oracle, IBM, Apple)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Size calculated from serialized DOM is: 139406</a:t>
            </a:r>
          </a:p>
          <a:p>
            <a:r>
              <a:rPr lang="en-US" dirty="0"/>
              <a:t>Deepest Nesting Level 24</a:t>
            </a:r>
          </a:p>
          <a:p>
            <a:r>
              <a:rPr lang="en-US" dirty="0" smtClean="0"/>
              <a:t>63</a:t>
            </a:r>
            <a:r>
              <a:rPr lang="en-US" dirty="0"/>
              <a:t>% of elements (1074/1726) has </a:t>
            </a:r>
            <a:r>
              <a:rPr lang="en-US" dirty="0" err="1"/>
              <a:t>css</a:t>
            </a:r>
            <a:r>
              <a:rPr lang="en-US" dirty="0"/>
              <a:t> class specified (29385 bytes overhead</a:t>
            </a:r>
            <a:r>
              <a:rPr lang="en-US" dirty="0" smtClean="0"/>
              <a:t>)</a:t>
            </a:r>
          </a:p>
          <a:p>
            <a:r>
              <a:rPr lang="en-US" dirty="0"/>
              <a:t>24% of elements (240/1025) has ID specified (4710 bytes overhead) </a:t>
            </a:r>
          </a:p>
          <a:p>
            <a:r>
              <a:rPr lang="en-US" dirty="0" smtClean="0"/>
              <a:t>39</a:t>
            </a:r>
            <a:r>
              <a:rPr lang="en-US" dirty="0"/>
              <a:t>% of elements (666/1726) are DIVs and SPANs (10392 bytes overhead)</a:t>
            </a:r>
          </a:p>
          <a:p>
            <a:r>
              <a:rPr lang="en-US" dirty="0" smtClean="0"/>
              <a:t>61 </a:t>
            </a:r>
            <a:r>
              <a:rPr lang="en-US" dirty="0"/>
              <a:t>images (61/73) without alt </a:t>
            </a:r>
            <a:r>
              <a:rPr lang="en-US" dirty="0" smtClean="0"/>
              <a:t>found</a:t>
            </a:r>
          </a:p>
          <a:p>
            <a:r>
              <a:rPr lang="en-US" dirty="0"/>
              <a:t>174 comments found (4167 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Duplicate </a:t>
            </a:r>
            <a:r>
              <a:rPr lang="en-US" dirty="0"/>
              <a:t>IDs on the </a:t>
            </a:r>
            <a:r>
              <a:rPr lang="en-US" dirty="0" smtClean="0"/>
              <a:t>page</a:t>
            </a:r>
          </a:p>
          <a:p>
            <a:r>
              <a:rPr lang="en-US" dirty="0"/>
              <a:t>36% of elements (595/1665) has Inline Event Handler (40072 bytes overhead</a:t>
            </a:r>
            <a:r>
              <a:rPr lang="en-US" dirty="0" smtClean="0"/>
              <a:t>)</a:t>
            </a:r>
          </a:p>
          <a:p>
            <a:r>
              <a:rPr lang="en-US" dirty="0"/>
              <a:t>16 inline scripts found (12969 bytes of code is inline in the page)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37702" y="2170577"/>
            <a:ext cx="4416751" cy="3048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Lot of info ? NO just bad markup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5171" y="2408435"/>
            <a:ext cx="1110343" cy="22900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25596" y="2522935"/>
            <a:ext cx="4437404" cy="3048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Really bad markup, crashes VS 2010 ;-)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856" y="2671458"/>
            <a:ext cx="266344" cy="22900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25596" y="2900459"/>
            <a:ext cx="4437404" cy="39331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Learn some CSS please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8200" y="2900459"/>
            <a:ext cx="4572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325596" y="3382567"/>
            <a:ext cx="4437404" cy="45657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So many scriptable elements? id based CSS?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200" y="3382567"/>
            <a:ext cx="4572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343400" y="3917703"/>
            <a:ext cx="4419600" cy="31879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Better than tables, try also old &lt;P&gt;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3926" y="3859241"/>
            <a:ext cx="457200" cy="21786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343400" y="4306741"/>
            <a:ext cx="4419600" cy="23688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or decoration ? CSS background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51017" y="4294897"/>
            <a:ext cx="329559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43400" y="4589178"/>
            <a:ext cx="4419600" cy="23688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Thanx</a:t>
            </a:r>
            <a:r>
              <a:rPr lang="en-US" dirty="0" smtClean="0">
                <a:solidFill>
                  <a:schemeClr val="tx1"/>
                </a:solidFill>
              </a:rPr>
              <a:t> for waste and hacking hints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5480" y="4555474"/>
            <a:ext cx="305072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343400" y="4873882"/>
            <a:ext cx="4419600" cy="239944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Super-long ids and still have duplicates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018" y="4840142"/>
            <a:ext cx="28237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343400" y="5167940"/>
            <a:ext cx="4419600" cy="327006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DHTML Lower or bad components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8228" y="5105400"/>
            <a:ext cx="479989" cy="215353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222165" y="5296244"/>
            <a:ext cx="589142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343400" y="5556821"/>
            <a:ext cx="4419600" cy="33225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12K of code unique per page/request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28229" y="5556821"/>
            <a:ext cx="2676971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8" grpId="0" animBg="1"/>
      <p:bldP spid="23" grpId="0" animBg="1"/>
      <p:bldP spid="25" grpId="0" animBg="1"/>
      <p:bldP spid="34" grpId="0" animBg="1"/>
      <p:bldP spid="36" grpId="0" animBg="1"/>
      <p:bldP spid="40" grpId="0" animBg="1"/>
      <p:bldP spid="42" grpId="0" animBg="1"/>
      <p:bldP spid="50" grpId="0" animBg="1"/>
      <p:bldP spid="52" grpId="0" animBg="1"/>
      <p:bldP spid="57" grpId="0" animBg="1"/>
      <p:bldP spid="59" grpId="0" animBg="1"/>
      <p:bldP spid="62" grpId="0" animBg="1"/>
      <p:bldP spid="64" grpId="0" animBg="1"/>
      <p:bldP spid="71" grpId="0" animBg="1"/>
      <p:bldP spid="73" grpId="0" animBg="1"/>
      <p:bldP spid="75" grpId="0" animBg="1"/>
      <p:bldP spid="78" grpId="0" animBg="1"/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TI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3485</Words>
  <Application>Microsoft Office PowerPoint</Application>
  <PresentationFormat>On-screen Show (4:3)</PresentationFormat>
  <Paragraphs>611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GTI_Theme</vt:lpstr>
      <vt:lpstr>PowerPoint Presentation</vt:lpstr>
      <vt:lpstr>Web Applications this is how it started</vt:lpstr>
      <vt:lpstr>Web Applications …and continues ….</vt:lpstr>
      <vt:lpstr>Personal Findings:</vt:lpstr>
      <vt:lpstr>Personal Findings</vt:lpstr>
      <vt:lpstr>Reasons for having “Bad Web” with “Good” Java Web Frameworks</vt:lpstr>
      <vt:lpstr>Reasons for having “Bad Web” with “Good” Java Web Frameworks</vt:lpstr>
      <vt:lpstr>Bad Markup – Good Markup Oracle Java Developer Conference </vt:lpstr>
      <vt:lpstr>Bad Markup – Good Markup very raw statistics</vt:lpstr>
      <vt:lpstr>Can We Get Here ? Lunatic ?! But maybe some “reuse” is possible</vt:lpstr>
      <vt:lpstr>Must Start With Basics</vt:lpstr>
      <vt:lpstr>Markup Genesis</vt:lpstr>
      <vt:lpstr>What is HTML ?</vt:lpstr>
      <vt:lpstr>PowerPoint Presentation</vt:lpstr>
      <vt:lpstr>“One” Web Web developers already have some ideas how to reunify Web</vt:lpstr>
      <vt:lpstr>Solution Starts With: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1990 21 YEARS</dc:title>
  <dc:creator>Marko Martin</dc:creator>
  <cp:lastModifiedBy>Marko Martin</cp:lastModifiedBy>
  <cp:revision>986</cp:revision>
  <dcterms:created xsi:type="dcterms:W3CDTF">2006-08-16T00:00:00Z</dcterms:created>
  <dcterms:modified xsi:type="dcterms:W3CDTF">2011-05-24T17:12:48Z</dcterms:modified>
</cp:coreProperties>
</file>