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73" r:id="rId3"/>
    <p:sldId id="264" r:id="rId4"/>
    <p:sldId id="265" r:id="rId5"/>
    <p:sldId id="263" r:id="rId6"/>
    <p:sldId id="258" r:id="rId7"/>
    <p:sldId id="259" r:id="rId8"/>
    <p:sldId id="260" r:id="rId9"/>
    <p:sldId id="270" r:id="rId10"/>
    <p:sldId id="266" r:id="rId11"/>
    <p:sldId id="275" r:id="rId12"/>
    <p:sldId id="267" r:id="rId13"/>
    <p:sldId id="271" r:id="rId14"/>
    <p:sldId id="274" r:id="rId15"/>
    <p:sldId id="276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B9623E-45D7-433A-88A3-F2B99FD64263}">
          <p14:sldIdLst>
            <p14:sldId id="273"/>
            <p14:sldId id="264"/>
            <p14:sldId id="265"/>
            <p14:sldId id="263"/>
            <p14:sldId id="258"/>
            <p14:sldId id="259"/>
            <p14:sldId id="260"/>
            <p14:sldId id="270"/>
            <p14:sldId id="266"/>
            <p14:sldId id="275"/>
            <p14:sldId id="267"/>
            <p14:sldId id="271"/>
            <p14:sldId id="274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2714" autoAdjust="0"/>
  </p:normalViewPr>
  <p:slideViewPr>
    <p:cSldViewPr>
      <p:cViewPr varScale="1">
        <p:scale>
          <a:sx n="106" d="100"/>
          <a:sy n="106" d="100"/>
        </p:scale>
        <p:origin x="-8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EB2F8-F449-4BE6-BEA7-BD4FA2B07F28}" type="datetimeFigureOut">
              <a:rPr lang="sk-SK" smtClean="0"/>
              <a:t>24. 5. 2011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6CC67-E2AD-4F95-94B5-7FFDEC632A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39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6CC67-E2AD-4F95-94B5-7FFDEC632A06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7258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code + </a:t>
            </a:r>
            <a:r>
              <a:rPr lang="en-US" dirty="0" err="1" smtClean="0"/>
              <a:t>bubles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6CC67-E2AD-4F95-94B5-7FFDEC632A06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719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6CC67-E2AD-4F95-94B5-7FFDEC632A06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880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6CC67-E2AD-4F95-94B5-7FFDEC632A06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880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6CC67-E2AD-4F95-94B5-7FFDEC632A06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880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6CC67-E2AD-4F95-94B5-7FFDEC632A06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8809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6CC67-E2AD-4F95-94B5-7FFDEC632A06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249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/>
              <a:t>24. 5. 2011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/>
              <a:t>24. 5. 2011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/>
              <a:t>24. 5. 2011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r="3544"/>
          <a:stretch/>
        </p:blipFill>
        <p:spPr bwMode="auto">
          <a:xfrm>
            <a:off x="-1" y="972691"/>
            <a:ext cx="914400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323528" y="1340768"/>
            <a:ext cx="6190456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sk-SK" dirty="0" smtClean="0"/>
              <a:t>Nadpis 1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44956" y="3429000"/>
            <a:ext cx="612068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 smtClean="0"/>
              <a:t>Podnadpis 1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C:\Users\jkosara\Desktop\Logo-GT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0296"/>
            <a:ext cx="2114004" cy="2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16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90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28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05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03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74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6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/>
              <a:t>24. 5. 2011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85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060848"/>
            <a:ext cx="8229600" cy="40653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89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0734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0734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2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/>
              <a:t>24. 5. 2011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/>
              <a:t>24. 5. 2011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/>
              <a:t>24. 5. 2011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/>
              <a:t>24. 5. 2011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/>
              <a:t>24. 5. 2011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/>
              <a:t>24. 5. 2011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7D8-077B-43AC-B35B-5FE7F868F656}" type="datetimeFigureOut">
              <a:rPr lang="sk-SK" smtClean="0"/>
              <a:t>24. 5. 2011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5382-5174-4E18-88E3-23289F4E63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1F7D8-077B-43AC-B35B-5FE7F868F656}" type="datetimeFigureOut">
              <a:rPr lang="sk-SK" smtClean="0"/>
              <a:t>24. 5. 2011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F5382-5174-4E18-88E3-23289F4E63EB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67544" y="6384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916832"/>
            <a:ext cx="8229600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24. 5. 2011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jkosara\Desktop\Logo-GT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0296"/>
            <a:ext cx="2114004" cy="2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90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600200"/>
            <a:ext cx="480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Web Development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for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“Java Web Developers”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7700" y="3581400"/>
            <a:ext cx="426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HTML5DSL</a:t>
            </a:r>
          </a:p>
          <a:p>
            <a:r>
              <a:rPr lang="en-US" sz="2200" dirty="0" smtClean="0"/>
              <a:t>Writing markup with Java code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479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HTML5DSL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Compile time constraints enforcement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/>
          <a:lstStyle/>
          <a:p>
            <a:r>
              <a:rPr lang="en-US" dirty="0"/>
              <a:t>Required tag attributes enforced by method signature </a:t>
            </a:r>
          </a:p>
          <a:p>
            <a:pPr marL="0" indent="0">
              <a:buNone/>
            </a:pPr>
            <a:r>
              <a:rPr lang="sk-SK" sz="2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2800" dirty="0">
                <a:latin typeface="Courier New" pitchFamily="49" charset="0"/>
                <a:cs typeface="Courier New" pitchFamily="49" charset="0"/>
              </a:rPr>
              <a:t> T IMG(</a:t>
            </a:r>
            <a:r>
              <a:rPr lang="sk-SK" sz="2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sk-SK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sk-SK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k-SK" sz="2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sk-SK" sz="2800" dirty="0">
                <a:latin typeface="Courier New" pitchFamily="49" charset="0"/>
                <a:cs typeface="Courier New" pitchFamily="49" charset="0"/>
              </a:rPr>
              <a:t> alt);</a:t>
            </a:r>
          </a:p>
          <a:p>
            <a:pPr marL="0" indent="-400050"/>
            <a:r>
              <a:rPr lang="en-US" dirty="0"/>
              <a:t>Opposed to:</a:t>
            </a:r>
          </a:p>
          <a:p>
            <a:pPr marL="800100" lvl="2" indent="-400050"/>
            <a:r>
              <a:rPr lang="en-US" dirty="0"/>
              <a:t>HTML – no enforcement</a:t>
            </a:r>
          </a:p>
          <a:p>
            <a:pPr marL="800100" lvl="2" indent="-400050"/>
            <a:r>
              <a:rPr lang="en-US" dirty="0"/>
              <a:t>JSPX – TLD</a:t>
            </a:r>
          </a:p>
          <a:p>
            <a:pPr marL="800100" lvl="2" indent="-400050"/>
            <a:r>
              <a:rPr lang="en-US" dirty="0"/>
              <a:t>HTML5TagLib – runtime validation</a:t>
            </a:r>
          </a:p>
          <a:p>
            <a:endParaRPr lang="sk-SK" dirty="0"/>
          </a:p>
        </p:txBody>
      </p:sp>
      <p:sp>
        <p:nvSpPr>
          <p:cNvPr id="4" name="Rounded Rectangle 3"/>
          <p:cNvSpPr/>
          <p:nvPr/>
        </p:nvSpPr>
        <p:spPr>
          <a:xfrm>
            <a:off x="5526034" y="2719648"/>
            <a:ext cx="2232248" cy="349312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5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HTML5DSL</a:t>
            </a:r>
            <a:br>
              <a:rPr lang="en-US" dirty="0" smtClean="0"/>
            </a:br>
            <a:r>
              <a:rPr lang="en-US" sz="2200" dirty="0" smtClean="0"/>
              <a:t>Spring integration</a:t>
            </a:r>
            <a:endParaRPr lang="sk-SK" sz="2200" dirty="0"/>
          </a:p>
        </p:txBody>
      </p:sp>
      <p:sp>
        <p:nvSpPr>
          <p:cNvPr id="4" name="Rectangle 3"/>
          <p:cNvSpPr/>
          <p:nvPr/>
        </p:nvSpPr>
        <p:spPr>
          <a:xfrm>
            <a:off x="524982" y="3251557"/>
            <a:ext cx="2448272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HtmlBuilderImpl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982" y="1415353"/>
            <a:ext cx="2448272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HtmlBuilder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chemeClr val="tx1"/>
                </a:solidFill>
              </a:rPr>
              <a:t>Appendable</a:t>
            </a: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BODY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H1,ARTICLE,NAV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0"/>
            <a:endCxn id="5" idx="2"/>
          </p:cNvCxnSpPr>
          <p:nvPr/>
        </p:nvCxnSpPr>
        <p:spPr>
          <a:xfrm flipV="1">
            <a:off x="1749118" y="2927521"/>
            <a:ext cx="0" cy="3240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4982" y="4005064"/>
            <a:ext cx="2447791" cy="50405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ViewBuilder</a:t>
            </a:r>
            <a:endParaRPr lang="sk-SK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0"/>
            <a:endCxn id="4" idx="2"/>
          </p:cNvCxnSpPr>
          <p:nvPr/>
        </p:nvCxnSpPr>
        <p:spPr>
          <a:xfrm flipV="1">
            <a:off x="1748878" y="3708757"/>
            <a:ext cx="240" cy="29630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41807" y="2423465"/>
            <a:ext cx="2618892" cy="50405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</a:rPr>
              <a:t>AbstractView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1227" y="3898377"/>
            <a:ext cx="2619471" cy="71743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HTML5DSLView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write</a:t>
            </a:r>
            <a:endParaRPr lang="sk-SK" i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9" idx="1"/>
            <a:endCxn id="7" idx="3"/>
          </p:cNvCxnSpPr>
          <p:nvPr/>
        </p:nvCxnSpPr>
        <p:spPr>
          <a:xfrm flipH="1" flipV="1">
            <a:off x="2972773" y="4257092"/>
            <a:ext cx="368454" cy="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0"/>
            <a:endCxn id="18" idx="2"/>
          </p:cNvCxnSpPr>
          <p:nvPr/>
        </p:nvCxnSpPr>
        <p:spPr>
          <a:xfrm flipV="1">
            <a:off x="4650963" y="2927521"/>
            <a:ext cx="290" cy="9708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41227" y="5177178"/>
            <a:ext cx="2618893" cy="72384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HCardView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write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5" idx="0"/>
            <a:endCxn id="19" idx="2"/>
          </p:cNvCxnSpPr>
          <p:nvPr/>
        </p:nvCxnSpPr>
        <p:spPr>
          <a:xfrm flipV="1">
            <a:off x="4650674" y="4615808"/>
            <a:ext cx="289" cy="56137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660232" y="5177178"/>
            <a:ext cx="2035931" cy="72384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Controller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handleRequest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96" idx="1"/>
            <a:endCxn id="45" idx="3"/>
          </p:cNvCxnSpPr>
          <p:nvPr/>
        </p:nvCxnSpPr>
        <p:spPr>
          <a:xfrm flipH="1">
            <a:off x="5960120" y="5539099"/>
            <a:ext cx="70011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2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45" grpId="0" animBg="1"/>
      <p:bldP spid="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HTML5DSL</a:t>
            </a:r>
            <a:br>
              <a:rPr lang="en-US" dirty="0" smtClean="0"/>
            </a:br>
            <a:r>
              <a:rPr lang="en-US" sz="2000" dirty="0" smtClean="0"/>
              <a:t>Strongly typed views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Views can </a:t>
            </a:r>
            <a:r>
              <a:rPr lang="en-US" b="1" dirty="0"/>
              <a:t>enforce type </a:t>
            </a:r>
            <a:r>
              <a:rPr lang="en-US" dirty="0"/>
              <a:t>of required model </a:t>
            </a:r>
            <a:r>
              <a:rPr lang="en-US" dirty="0" smtClean="0"/>
              <a:t>attributes</a:t>
            </a:r>
          </a:p>
          <a:p>
            <a:pPr marL="0" indent="0">
              <a:buNone/>
            </a:pPr>
            <a:r>
              <a:rPr lang="en-US" i="1" dirty="0"/>
              <a:t>correct usage: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560" y="2276872"/>
            <a:ext cx="6912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sk-SK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="/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haikuHCard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method=RequestMethod.</a:t>
            </a:r>
            <a:r>
              <a:rPr lang="sk-SK" sz="1400" i="1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sk-SK" sz="1400" i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HCardImpl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("John", "", "Smith",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					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email@domain.com", "123456789");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sk-SK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560" y="4010703"/>
            <a:ext cx="69096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sk-SK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="/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haikuHCard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method=RequestMethod.</a:t>
            </a:r>
            <a:r>
              <a:rPr lang="sk-SK" sz="1400" i="1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sk-SK" sz="1400" i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View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ModelMap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model) {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HCardImpl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("John", "", "Smith",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				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email@domain.com", "123456789");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HCardView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hCard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k-SK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23" y="5445224"/>
            <a:ext cx="24860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583524" y="3158898"/>
            <a:ext cx="4500644" cy="208287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475656" y="2755261"/>
            <a:ext cx="2304256" cy="208287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475656" y="4462779"/>
            <a:ext cx="2304256" cy="208287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74914" y="4912757"/>
            <a:ext cx="2982662" cy="208287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0525" y="3575320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beans:bean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 class="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com.gratex.samples.haiku.HCardView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 /&gt;</a:t>
            </a:r>
            <a:endParaRPr lang="sk-SK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68841" y="3603410"/>
            <a:ext cx="5904656" cy="22589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HTML5DSL</a:t>
            </a:r>
            <a:br>
              <a:rPr lang="en-US" dirty="0" smtClean="0"/>
            </a:br>
            <a:r>
              <a:rPr lang="en-US" sz="2000" dirty="0" smtClean="0"/>
              <a:t>Strongly typed views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Views can </a:t>
            </a:r>
            <a:r>
              <a:rPr lang="en-US" b="1" dirty="0"/>
              <a:t>enforce type </a:t>
            </a:r>
            <a:r>
              <a:rPr lang="en-US" dirty="0"/>
              <a:t>of required model </a:t>
            </a:r>
            <a:r>
              <a:rPr lang="en-US" dirty="0" smtClean="0"/>
              <a:t>attributes</a:t>
            </a:r>
          </a:p>
          <a:p>
            <a:pPr marL="0" indent="0">
              <a:buNone/>
            </a:pPr>
            <a:r>
              <a:rPr lang="en-US" i="1" dirty="0" smtClean="0"/>
              <a:t>incorrect </a:t>
            </a:r>
            <a:r>
              <a:rPr lang="en-US" i="1" dirty="0"/>
              <a:t>usage: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560" y="2276872"/>
            <a:ext cx="69127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sk-SK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="/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haikuHCard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method=RequestMethod.</a:t>
            </a:r>
            <a:r>
              <a:rPr lang="sk-SK" sz="1400" i="1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sk-SK" sz="1400" i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“John Smith”;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ModelAndView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sk-SK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379" y="4365104"/>
            <a:ext cx="69096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sk-SK" sz="1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="/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haikuHCard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method=RequestMethod.</a:t>
            </a:r>
            <a:r>
              <a:rPr lang="sk-SK" sz="1400" i="1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sk-SK" sz="1400" i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View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handleRequest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ModelMap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model) {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  <a:tab pos="89693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hCard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“John Smith”;</a:t>
            </a: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HCardView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hCard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8163" algn="l"/>
                <a:tab pos="717550" algn="l"/>
              </a:tabLst>
            </a:pP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k-SK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0401" y="2737816"/>
            <a:ext cx="3096344" cy="19604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18891" y="4828691"/>
            <a:ext cx="3035334" cy="19604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74558" y="2953938"/>
            <a:ext cx="4509609" cy="215644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20437" y="5044554"/>
            <a:ext cx="3028961" cy="19604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36349" y="3451486"/>
            <a:ext cx="3467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ClassCastException</a:t>
            </a:r>
            <a:r>
              <a:rPr lang="en-US" sz="2400" dirty="0" smtClean="0"/>
              <a:t> =&gt; 500</a:t>
            </a:r>
            <a:endParaRPr lang="sk-SK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36349" y="5589240"/>
            <a:ext cx="191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Compile error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68373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HTML5DSL</a:t>
            </a:r>
            <a:br>
              <a:rPr lang="en-US" dirty="0" smtClean="0"/>
            </a:br>
            <a:r>
              <a:rPr lang="en-US" sz="2200" dirty="0" smtClean="0"/>
              <a:t>Packaging (compared, sample structure)</a:t>
            </a:r>
            <a:endParaRPr lang="sk-SK"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7544" y="1418794"/>
            <a:ext cx="4040188" cy="1002093"/>
          </a:xfrm>
        </p:spPr>
        <p:txBody>
          <a:bodyPr anchor="t" anchorCtr="0">
            <a:noAutofit/>
          </a:bodyPr>
          <a:lstStyle/>
          <a:p>
            <a:r>
              <a:rPr lang="en-US" sz="1800" dirty="0" smtClean="0"/>
              <a:t>Mixed artifact types, scattered folder structure (typical MVC with tiles),</a:t>
            </a:r>
          </a:p>
          <a:p>
            <a:endParaRPr lang="en-US" sz="1800" dirty="0" smtClean="0"/>
          </a:p>
          <a:p>
            <a:r>
              <a:rPr lang="en-US" sz="1800" dirty="0" smtClean="0"/>
              <a:t>Difficult packaging and distribution</a:t>
            </a:r>
          </a:p>
          <a:p>
            <a:endParaRPr lang="sk-SK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7544" y="2919566"/>
            <a:ext cx="4040188" cy="1805578"/>
          </a:xfrm>
        </p:spPr>
        <p:txBody>
          <a:bodyPr>
            <a:normAutofit/>
          </a:bodyPr>
          <a:lstStyle/>
          <a:p>
            <a:pPr lvl="1"/>
            <a:endParaRPr lang="en-US" sz="2100" dirty="0" smtClean="0"/>
          </a:p>
          <a:p>
            <a:endParaRPr lang="en-US" sz="200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4008" y="1412776"/>
            <a:ext cx="4041775" cy="884067"/>
          </a:xfrm>
        </p:spPr>
        <p:txBody>
          <a:bodyPr anchor="t" anchorCtr="0">
            <a:noAutofit/>
          </a:bodyPr>
          <a:lstStyle/>
          <a:p>
            <a:r>
              <a:rPr lang="en-US" sz="1800" dirty="0" smtClean="0"/>
              <a:t>Only Java artifacts, single route structure,</a:t>
            </a:r>
          </a:p>
          <a:p>
            <a:endParaRPr lang="en-US" sz="1800" dirty="0" smtClean="0"/>
          </a:p>
          <a:p>
            <a:r>
              <a:rPr lang="en-US" sz="1800" dirty="0" smtClean="0"/>
              <a:t>Easier packaging and distribution</a:t>
            </a:r>
            <a:endParaRPr lang="sk-SK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4008" y="2900712"/>
            <a:ext cx="4041775" cy="3018317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lvl="1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4587057" y="4967009"/>
            <a:ext cx="2880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src</a:t>
            </a:r>
            <a:r>
              <a:rPr lang="en-US" sz="1600" dirty="0" smtClean="0"/>
              <a:t>/main/java/</a:t>
            </a:r>
            <a:r>
              <a:rPr lang="en-US" sz="1600" dirty="0" err="1" smtClean="0"/>
              <a:t>hCard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/model/HCard.java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/views/HCard.java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040" y="501317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1600" dirty="0" err="1"/>
              <a:t>src</a:t>
            </a:r>
            <a:r>
              <a:rPr lang="en-US" sz="1600" dirty="0"/>
              <a:t>/main/java/</a:t>
            </a:r>
            <a:r>
              <a:rPr lang="en-US" sz="1600" dirty="0" err="1"/>
              <a:t>hCard</a:t>
            </a:r>
            <a:r>
              <a:rPr lang="en-US" sz="1600" dirty="0"/>
              <a:t>/model/</a:t>
            </a:r>
          </a:p>
          <a:p>
            <a:pPr marL="742950" lvl="2" indent="-342900">
              <a:buFont typeface="Arial" pitchFamily="34" charset="0"/>
              <a:buChar char="•"/>
            </a:pPr>
            <a:r>
              <a:rPr lang="en-US" sz="1600" dirty="0"/>
              <a:t>HCard.java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src</a:t>
            </a:r>
            <a:r>
              <a:rPr lang="en-US" sz="1600" dirty="0"/>
              <a:t>/main/</a:t>
            </a:r>
            <a:r>
              <a:rPr lang="en-US" sz="1600" dirty="0" err="1"/>
              <a:t>webapp</a:t>
            </a:r>
            <a:r>
              <a:rPr lang="en-US" sz="1600" dirty="0"/>
              <a:t>/WEB-INF/views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/>
              <a:t>hCard.jspx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src</a:t>
            </a:r>
            <a:r>
              <a:rPr lang="en-US" sz="1600" dirty="0"/>
              <a:t>/main/</a:t>
            </a:r>
            <a:r>
              <a:rPr lang="en-US" sz="1600" dirty="0" err="1"/>
              <a:t>webapp</a:t>
            </a:r>
            <a:r>
              <a:rPr lang="en-US" sz="1600" dirty="0"/>
              <a:t>/WEB-INF/tags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/>
              <a:t>hCard.tagx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60040" y="285293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src</a:t>
            </a:r>
            <a:r>
              <a:rPr lang="en-US" sz="1600" dirty="0"/>
              <a:t>/main/java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Controller.java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src</a:t>
            </a:r>
            <a:r>
              <a:rPr lang="en-US" sz="1600" dirty="0"/>
              <a:t>/main/</a:t>
            </a:r>
            <a:r>
              <a:rPr lang="en-US" sz="1600" dirty="0" err="1"/>
              <a:t>webapp</a:t>
            </a:r>
            <a:r>
              <a:rPr lang="en-US" sz="1600" dirty="0"/>
              <a:t>/WEB-INF/views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/>
              <a:t>Person.jspx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src</a:t>
            </a:r>
            <a:r>
              <a:rPr lang="en-US" sz="1600" dirty="0"/>
              <a:t>/main/</a:t>
            </a:r>
            <a:r>
              <a:rPr lang="en-US" sz="1600" dirty="0" err="1"/>
              <a:t>webapp</a:t>
            </a:r>
            <a:r>
              <a:rPr lang="en-US" sz="1600" dirty="0"/>
              <a:t>/WEB-INF/tiles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layout.xml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7057" y="28529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src</a:t>
            </a:r>
            <a:r>
              <a:rPr lang="en-US" sz="1600" dirty="0"/>
              <a:t>/main/java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Controller.java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/views/Person.java</a:t>
            </a:r>
          </a:p>
        </p:txBody>
      </p:sp>
    </p:spTree>
    <p:extLst>
      <p:ext uri="{BB962C8B-B14F-4D97-AF65-F5344CB8AC3E}">
        <p14:creationId xmlns:p14="http://schemas.microsoft.com/office/powerpoint/2010/main" val="20663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sk-SK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4392488" cy="4896544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DOCTYPE_()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.HTML()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.HEAD("HTML5DSL")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.STYLE()._()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BODY()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.HEADER()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	.H1().text("Header </a:t>
            </a:r>
            <a:r>
              <a:rPr lang="sk-SK" sz="1200" dirty="0" err="1" smtClean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")._()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.NAV()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	.UL()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.LI().HREF_("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index.html 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", 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Home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")._()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.LI().HREF_("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info.html 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", 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")._()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		.LI().HREF_("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about.html 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", 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About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")._()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		.LI().HREF_("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help.html 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", 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")._()		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.FOOTER()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.text("</a:t>
            </a:r>
            <a:r>
              <a:rPr lang="sk-SK" sz="1200" dirty="0" err="1" smtClean="0">
                <a:latin typeface="Courier New" pitchFamily="49" charset="0"/>
                <a:cs typeface="Courier New" pitchFamily="49" charset="0"/>
              </a:rPr>
              <a:t>Footer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200" dirty="0" err="1" smtClean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._()</a:t>
            </a:r>
          </a:p>
          <a:p>
            <a:pPr marL="0" indent="0"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._();</a:t>
            </a:r>
            <a:endParaRPr lang="sk-SK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3027" y="1336830"/>
            <a:ext cx="4373469" cy="555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sk-SK" sz="1200" dirty="0">
                <a:latin typeface="Courier New" pitchFamily="49" charset="0"/>
                <a:cs typeface="Courier New" pitchFamily="49" charset="0"/>
              </a:rPr>
              <a:t>&lt;!DOCTYPE html&gt;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sk-SK" sz="1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sk-SK" sz="12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>
                <a:latin typeface="Courier New" pitchFamily="49" charset="0"/>
                <a:cs typeface="Courier New" pitchFamily="49" charset="0"/>
              </a:rPr>
              <a:t>&lt;META charset="utf-8"&gt;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>
                <a:latin typeface="Courier New" pitchFamily="49" charset="0"/>
                <a:cs typeface="Courier New" pitchFamily="49" charset="0"/>
              </a:rPr>
              <a:t>&lt;TITLE&gt;HTML5DSL&lt;/TITLE&gt;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>
                <a:latin typeface="Courier New" pitchFamily="49" charset="0"/>
                <a:cs typeface="Courier New" pitchFamily="49" charset="0"/>
              </a:rPr>
              <a:t>&lt;STYLE&gt;&lt;/STYLE&gt;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sk-SK" sz="12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sk-SK" sz="12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>
                <a:latin typeface="Courier New" pitchFamily="49" charset="0"/>
                <a:cs typeface="Courier New" pitchFamily="49" charset="0"/>
              </a:rPr>
              <a:t>&lt;HEADER&gt;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200" dirty="0">
                <a:latin typeface="Courier New" pitchFamily="49" charset="0"/>
                <a:cs typeface="Courier New" pitchFamily="49" charset="0"/>
              </a:rPr>
              <a:t>&lt;H1&gt;Header section&lt;/H1&gt;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>
                <a:latin typeface="Courier New" pitchFamily="49" charset="0"/>
                <a:cs typeface="Courier New" pitchFamily="49" charset="0"/>
              </a:rPr>
              <a:t>&lt;/HEADER&gt;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>
                <a:latin typeface="Courier New" pitchFamily="49" charset="0"/>
                <a:cs typeface="Courier New" pitchFamily="49" charset="0"/>
              </a:rPr>
              <a:t>&lt;NAV&gt;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200" dirty="0">
                <a:latin typeface="Courier New" pitchFamily="49" charset="0"/>
                <a:cs typeface="Courier New" pitchFamily="49" charset="0"/>
              </a:rPr>
              <a:t>&lt;UL&gt;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sk-SK" sz="1200" dirty="0"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="index.html"&gt;Home&lt;/A&gt;&lt;/LI&gt;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sk-SK" sz="1200" dirty="0"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it-IT" sz="1200" dirty="0">
                <a:latin typeface="Courier New" pitchFamily="49" charset="0"/>
                <a:cs typeface="Courier New" pitchFamily="49" charset="0"/>
              </a:rPr>
              <a:t>&lt;A href="info.html"&gt;Info&lt;/A&gt;&lt;/LI&gt;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sk-SK" sz="1200" dirty="0"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="about.html"&gt;About&lt;/A&gt;&lt;/LI&gt;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sk-SK" sz="1200" dirty="0">
                <a:latin typeface="Courier New" pitchFamily="49" charset="0"/>
                <a:cs typeface="Courier New" pitchFamily="49" charset="0"/>
              </a:rPr>
              <a:t>&lt;LI&gt;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="help.html"&gt;Help&lt;/A&gt;&lt;/LI&gt;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&lt;/UL&gt;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&lt;/NAV&gt;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&lt;FOOTER&gt;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Footer section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&lt;/FOOTER&gt;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spcBef>
                <a:spcPct val="20000"/>
              </a:spcBef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4351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sk-SK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4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Readable markup in java </a:t>
            </a:r>
            <a:r>
              <a:rPr lang="en-US" dirty="0" smtClean="0"/>
              <a:t>code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r>
              <a:rPr lang="en-US" dirty="0"/>
              <a:t>Functions named by tags</a:t>
            </a:r>
          </a:p>
          <a:p>
            <a:r>
              <a:rPr lang="en-US" dirty="0" smtClean="0"/>
              <a:t>Method chaining</a:t>
            </a:r>
            <a:endParaRPr lang="en-US" dirty="0"/>
          </a:p>
          <a:p>
            <a:r>
              <a:rPr lang="en-US" dirty="0" smtClean="0"/>
              <a:t>Code Formatting</a:t>
            </a:r>
            <a:endParaRPr lang="en-US" dirty="0"/>
          </a:p>
          <a:p>
            <a:endParaRPr lang="sk-SK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83968" y="1556792"/>
            <a:ext cx="4392488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DOCTYPE_()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.HTML()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.HEAD("HTML5DSL")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.STYLE()._()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BODY()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.HEADER()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	.H1().text("Header </a:t>
            </a:r>
            <a:r>
              <a:rPr lang="sk-SK" sz="1200" dirty="0" err="1" smtClean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")._()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.NAV()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	.UL()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.LI().HREF_("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index.html 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", 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Home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")._()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.LI().HREF_("</a:t>
            </a:r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info.html 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", 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")._()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		.LI().HREF_("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about.html 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", 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About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")._()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		.LI().HREF_("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help.html 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", 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")._()		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	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.FOOTER()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.text("</a:t>
            </a:r>
            <a:r>
              <a:rPr lang="sk-SK" sz="1200" dirty="0" err="1" smtClean="0">
                <a:latin typeface="Courier New" pitchFamily="49" charset="0"/>
                <a:cs typeface="Courier New" pitchFamily="49" charset="0"/>
              </a:rPr>
              <a:t>Footer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200" dirty="0" err="1" smtClean="0">
                <a:latin typeface="Courier New" pitchFamily="49" charset="0"/>
                <a:cs typeface="Courier New" pitchFamily="49" charset="0"/>
              </a:rPr>
              <a:t>section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._()</a:t>
            </a:r>
          </a:p>
          <a:p>
            <a:pPr marL="0" indent="0">
              <a:buFont typeface="Arial" pitchFamily="34" charset="0"/>
              <a:buNone/>
              <a:tabLst>
                <a:tab pos="179388" algn="l"/>
                <a:tab pos="358775" algn="l"/>
                <a:tab pos="538163" algn="l"/>
                <a:tab pos="717550" algn="l"/>
                <a:tab pos="896938" algn="l"/>
                <a:tab pos="1076325" algn="l"/>
                <a:tab pos="1255713" algn="l"/>
                <a:tab pos="1435100" algn="l"/>
              </a:tabLst>
            </a:pPr>
            <a:r>
              <a:rPr lang="sk-SK" sz="1200" dirty="0" smtClean="0">
                <a:latin typeface="Courier New" pitchFamily="49" charset="0"/>
                <a:cs typeface="Courier New" pitchFamily="49" charset="0"/>
              </a:rPr>
              <a:t>._();</a:t>
            </a:r>
            <a:endParaRPr lang="sk-SK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42952" y="1772816"/>
            <a:ext cx="402401" cy="216024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427984" y="2024988"/>
            <a:ext cx="432048" cy="216024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27984" y="2664095"/>
            <a:ext cx="432048" cy="216024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25629" y="2898049"/>
            <a:ext cx="595901" cy="216024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793842" y="3780075"/>
            <a:ext cx="234915" cy="216024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357625" y="1786961"/>
            <a:ext cx="112222" cy="111108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4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HTML5DSL</a:t>
            </a:r>
            <a:br>
              <a:rPr lang="en-US" dirty="0" smtClean="0"/>
            </a:br>
            <a:r>
              <a:rPr lang="sk-SK" sz="2000" dirty="0" err="1"/>
              <a:t>Best</a:t>
            </a:r>
            <a:r>
              <a:rPr lang="sk-SK" sz="2000" dirty="0"/>
              <a:t> </a:t>
            </a:r>
            <a:r>
              <a:rPr lang="sk-SK" sz="2000" dirty="0" err="1"/>
              <a:t>of</a:t>
            </a:r>
            <a:r>
              <a:rPr lang="sk-SK" sz="2000" dirty="0"/>
              <a:t> </a:t>
            </a:r>
            <a:r>
              <a:rPr lang="sk-SK" sz="2000" dirty="0" err="1"/>
              <a:t>Both</a:t>
            </a:r>
            <a:r>
              <a:rPr lang="sk-SK" sz="2000" dirty="0"/>
              <a:t> </a:t>
            </a:r>
            <a:r>
              <a:rPr lang="sk-SK" sz="2000" dirty="0" err="1"/>
              <a:t>Worlds</a:t>
            </a:r>
            <a:r>
              <a:rPr lang="sk-SK" sz="2000" dirty="0"/>
              <a:t> </a:t>
            </a:r>
            <a:r>
              <a:rPr lang="en-US" sz="2000" dirty="0"/>
              <a:t>(</a:t>
            </a:r>
            <a:r>
              <a:rPr lang="sk-SK" sz="2000" dirty="0" smtClean="0"/>
              <a:t>HTML</a:t>
            </a:r>
            <a:r>
              <a:rPr lang="en-US" sz="2000" dirty="0" smtClean="0"/>
              <a:t>, Java) – Feature List</a:t>
            </a:r>
            <a:endParaRPr lang="sk-SK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Readable HTML markup in java code (DSL for HTML)</a:t>
            </a:r>
          </a:p>
          <a:p>
            <a:pPr lvl="1"/>
            <a:r>
              <a:rPr lang="en-US" sz="4200" dirty="0" smtClean="0"/>
              <a:t>Functions named by tags, method chaining, code indentation</a:t>
            </a:r>
          </a:p>
          <a:p>
            <a:r>
              <a:rPr lang="en-US" sz="4200" dirty="0"/>
              <a:t>Object oriented</a:t>
            </a:r>
          </a:p>
          <a:p>
            <a:pPr lvl="1"/>
            <a:r>
              <a:rPr lang="en-US" sz="4200" dirty="0"/>
              <a:t>Inheritance, Polymorphism, Template pattern, Aggregation, Adapters,…</a:t>
            </a:r>
          </a:p>
          <a:p>
            <a:r>
              <a:rPr lang="en-US" sz="4200" dirty="0"/>
              <a:t>Strongly typed views</a:t>
            </a:r>
          </a:p>
          <a:p>
            <a:r>
              <a:rPr lang="en-US" sz="4200" dirty="0" smtClean="0"/>
              <a:t>Pure java code - Easy </a:t>
            </a:r>
            <a:r>
              <a:rPr lang="en-US" sz="4200" dirty="0"/>
              <a:t>to write and </a:t>
            </a:r>
            <a:r>
              <a:rPr lang="en-US" sz="4200" dirty="0" smtClean="0"/>
              <a:t>maintain, IDE Support</a:t>
            </a:r>
            <a:endParaRPr lang="en-US" sz="4200" dirty="0"/>
          </a:p>
          <a:p>
            <a:pPr lvl="1"/>
            <a:r>
              <a:rPr lang="en-US" sz="4200" dirty="0" smtClean="0"/>
              <a:t>Code Assist, Refactoring, Searching usage, Debugging</a:t>
            </a:r>
          </a:p>
          <a:p>
            <a:r>
              <a:rPr lang="en-US" sz="4200" dirty="0" smtClean="0"/>
              <a:t>Compile time checks (required attributes, types, …)</a:t>
            </a:r>
          </a:p>
          <a:p>
            <a:r>
              <a:rPr lang="en-US" sz="4200" dirty="0" smtClean="0"/>
              <a:t>No JEE Web dependencies – usable in JSE</a:t>
            </a:r>
          </a:p>
          <a:p>
            <a:r>
              <a:rPr lang="en-US" sz="4200" dirty="0" smtClean="0"/>
              <a:t>Integration with other frameworks</a:t>
            </a:r>
          </a:p>
          <a:p>
            <a:pPr lvl="1"/>
            <a:r>
              <a:rPr lang="en-US" sz="4200" dirty="0" smtClean="0"/>
              <a:t>Spring MVC</a:t>
            </a:r>
          </a:p>
          <a:p>
            <a:pPr lvl="1"/>
            <a:r>
              <a:rPr lang="en-US" sz="4200" dirty="0" smtClean="0"/>
              <a:t>Tiles2</a:t>
            </a:r>
          </a:p>
          <a:p>
            <a:r>
              <a:rPr lang="en-US" sz="4600" dirty="0"/>
              <a:t>Markup improvements and simplification (see HTML5TagLib</a:t>
            </a:r>
            <a:r>
              <a:rPr lang="en-US" sz="4600" dirty="0" smtClean="0"/>
              <a:t>)</a:t>
            </a:r>
            <a:endParaRPr lang="en-US" sz="4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10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HTML5DSL</a:t>
            </a:r>
            <a:br>
              <a:rPr lang="en-US" dirty="0" smtClean="0"/>
            </a:br>
            <a:r>
              <a:rPr lang="en-US" sz="2200" dirty="0" smtClean="0"/>
              <a:t>basic usage, standalone java (main method snipped)</a:t>
            </a:r>
            <a:endParaRPr lang="sk-SK" sz="2200" dirty="0"/>
          </a:p>
        </p:txBody>
      </p:sp>
      <p:sp>
        <p:nvSpPr>
          <p:cNvPr id="4" name="Rectangle 3"/>
          <p:cNvSpPr/>
          <p:nvPr/>
        </p:nvSpPr>
        <p:spPr>
          <a:xfrm>
            <a:off x="524502" y="3465004"/>
            <a:ext cx="2448752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HtmlBuilderImpl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982" y="1628800"/>
            <a:ext cx="2448272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HtmlBuilder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chemeClr val="tx1"/>
                </a:solidFill>
              </a:rPr>
              <a:t>Appendable</a:t>
            </a: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BODY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H1,ARTICLE,NAV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9" idx="0"/>
            <a:endCxn id="4" idx="2"/>
          </p:cNvCxnSpPr>
          <p:nvPr/>
        </p:nvCxnSpPr>
        <p:spPr>
          <a:xfrm flipV="1">
            <a:off x="1748878" y="3922204"/>
            <a:ext cx="0" cy="4774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  <a:endCxn id="5" idx="2"/>
          </p:cNvCxnSpPr>
          <p:nvPr/>
        </p:nvCxnSpPr>
        <p:spPr>
          <a:xfrm flipV="1">
            <a:off x="1748878" y="3140968"/>
            <a:ext cx="240" cy="3240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4502" y="4399664"/>
            <a:ext cx="2448752" cy="548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HTML5Ext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63888" y="1556792"/>
            <a:ext cx="47339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HTML5Ext h5=new HTML5Ext();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h5.setOut(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="This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Heading";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="This is Text";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h5.DOCTYPE_()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.HTML()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.HEAD("Minimal sample")._()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.BODY()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.ARTICLE()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.H1().text(heading)._()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.P().text(text)._()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._()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._()	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._();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796053" y="1597149"/>
            <a:ext cx="1368236" cy="243847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003923" y="1904512"/>
            <a:ext cx="1368278" cy="221679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80966" y="4271122"/>
            <a:ext cx="2736304" cy="80598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851920" y="4359036"/>
            <a:ext cx="3672408" cy="108618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275856" y="3140968"/>
            <a:ext cx="4896543" cy="2940139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7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28" grpId="0" animBg="1"/>
      <p:bldP spid="30" grpId="0" animBg="1"/>
      <p:bldP spid="31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HTML5DSL</a:t>
            </a:r>
            <a:br>
              <a:rPr lang="en-US" dirty="0" smtClean="0"/>
            </a:br>
            <a:r>
              <a:rPr lang="en-US" sz="2200" dirty="0" smtClean="0"/>
              <a:t>refactoring – extract method</a:t>
            </a:r>
            <a:endParaRPr lang="sk-SK" sz="2200" dirty="0"/>
          </a:p>
        </p:txBody>
      </p:sp>
      <p:sp>
        <p:nvSpPr>
          <p:cNvPr id="4" name="Rectangle 3"/>
          <p:cNvSpPr/>
          <p:nvPr/>
        </p:nvSpPr>
        <p:spPr>
          <a:xfrm>
            <a:off x="524502" y="3465004"/>
            <a:ext cx="244875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HtmlBuilderImpl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982" y="1628800"/>
            <a:ext cx="2448272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HtmlBuilder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1600" b="1" dirty="0" err="1">
                <a:solidFill>
                  <a:schemeClr val="tx1"/>
                </a:solidFill>
              </a:rPr>
              <a:t>Appendable</a:t>
            </a: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BODY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H1,ARTICLE,NAV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9" idx="0"/>
            <a:endCxn id="4" idx="2"/>
          </p:cNvCxnSpPr>
          <p:nvPr/>
        </p:nvCxnSpPr>
        <p:spPr>
          <a:xfrm flipV="1">
            <a:off x="1748878" y="3922204"/>
            <a:ext cx="0" cy="4700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  <a:endCxn id="5" idx="2"/>
          </p:cNvCxnSpPr>
          <p:nvPr/>
        </p:nvCxnSpPr>
        <p:spPr>
          <a:xfrm flipV="1">
            <a:off x="1748878" y="3140968"/>
            <a:ext cx="240" cy="3240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4502" y="4392264"/>
            <a:ext cx="2448751" cy="908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HTML5Ext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ARTICLE(</a:t>
            </a:r>
            <a:r>
              <a:rPr lang="en-US" dirty="0" err="1" smtClean="0">
                <a:solidFill>
                  <a:schemeClr val="tx1"/>
                </a:solidFill>
              </a:rPr>
              <a:t>h,txt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1556792"/>
            <a:ext cx="47339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HTML5Ext h5=new HTML5Ext();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h5.setOut(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String heading="This is Heading";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String text="This is Text";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h5.DOCTYPE_()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.HTML()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.HEAD("Minimal sample")._()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.BODY()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ARTICLE(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heading,text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)._()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._()	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._();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11427" y="4869933"/>
            <a:ext cx="1528325" cy="351897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923928" y="4311950"/>
            <a:ext cx="3744416" cy="351897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0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HTML5DSL</a:t>
            </a:r>
            <a:br>
              <a:rPr lang="en-US" dirty="0" smtClean="0"/>
            </a:br>
            <a:r>
              <a:rPr lang="en-US" sz="2200" dirty="0"/>
              <a:t>refactoring – extract </a:t>
            </a:r>
            <a:r>
              <a:rPr lang="en-US" sz="2200" dirty="0" smtClean="0"/>
              <a:t>method,  </a:t>
            </a:r>
            <a:r>
              <a:rPr lang="en-US" sz="2200" dirty="0"/>
              <a:t>new </a:t>
            </a:r>
            <a:r>
              <a:rPr lang="en-US" sz="2200" dirty="0" smtClean="0"/>
              <a:t>ARTICLE </a:t>
            </a:r>
            <a:r>
              <a:rPr lang="en-US" sz="2200" dirty="0"/>
              <a:t>method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563917"/>
            <a:ext cx="80425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HTML5Ext 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HtmlBuilderImpl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&lt;HTML5Ext&gt; {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public HTML5Ext ARTICLE(String heading, String text) {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ARTICLE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.H1().text(heading)._()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.P().text(text)._()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._();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9388" algn="l"/>
                <a:tab pos="358775" algn="l"/>
                <a:tab pos="536575" algn="l"/>
                <a:tab pos="715963" algn="l"/>
                <a:tab pos="895350" algn="l"/>
                <a:tab pos="1074738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43808" y="2179202"/>
            <a:ext cx="4968552" cy="24035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35696" y="2482061"/>
            <a:ext cx="720080" cy="19863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27584" y="2477017"/>
            <a:ext cx="936104" cy="19863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5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 smtClean="0"/>
              <a:t>HTML5DSL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Template pattern</a:t>
            </a:r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179512" y="1412776"/>
            <a:ext cx="58326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600" b="1" dirty="0" smtClean="0">
                <a:cs typeface="Courier New" pitchFamily="49" charset="0"/>
              </a:rPr>
              <a:t>Parent class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abstract class Template extends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HtmlView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Override</a:t>
            </a:r>
            <a:endParaRPr lang="sk-SK" sz="14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protected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void write(Map&lt;String, Object&gt; model) {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h5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.DOCTYPE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_().HTML();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h5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._();</a:t>
            </a:r>
            <a:endParaRPr lang="sk-SK" sz="14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k-SK" sz="14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h5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.HEAD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")._();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k-SK" sz="14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abstract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400" dirty="0">
                <a:latin typeface="Courier New" pitchFamily="49" charset="0"/>
                <a:cs typeface="Courier New" pitchFamily="49" charset="0"/>
              </a:rPr>
              <a:t> body();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sk-SK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4437112"/>
            <a:ext cx="48965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US" sz="1600" b="1" dirty="0" smtClean="0">
                <a:cs typeface="Courier New" pitchFamily="49" charset="0"/>
              </a:rPr>
              <a:t>Child class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TemplatePage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extends Template {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sk-SK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 body() {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h5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.BODY()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.H1().text("Hello, </a:t>
            </a:r>
            <a:r>
              <a:rPr lang="sk-SK" sz="1400" dirty="0" err="1" smtClean="0">
                <a:latin typeface="Courier New" pitchFamily="49" charset="0"/>
                <a:cs typeface="Courier New" pitchFamily="49" charset="0"/>
              </a:rPr>
              <a:t>world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.")._()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._();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</a:tabLst>
            </a:pPr>
            <a:r>
              <a:rPr lang="sk-SK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k-SK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069" y="2924944"/>
            <a:ext cx="31743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58775" algn="l"/>
                <a:tab pos="717550" algn="l"/>
              </a:tabLst>
            </a:pPr>
            <a:r>
              <a:rPr lang="sk-SK" dirty="0"/>
              <a:t>&lt;!DOCTYPE html&gt;</a:t>
            </a:r>
            <a:endParaRPr lang="en-US" dirty="0" smtClean="0"/>
          </a:p>
          <a:p>
            <a:pPr>
              <a:tabLst>
                <a:tab pos="358775" algn="l"/>
                <a:tab pos="717550" algn="l"/>
              </a:tabLst>
            </a:pPr>
            <a:r>
              <a:rPr lang="en-US" dirty="0" smtClean="0"/>
              <a:t>&lt;HTML&gt;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en-US" dirty="0" smtClean="0"/>
              <a:t>	&lt;HEAD&gt;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en-US" dirty="0"/>
              <a:t>	</a:t>
            </a:r>
            <a:r>
              <a:rPr lang="en-US" dirty="0" smtClean="0"/>
              <a:t>	&lt;TITLE&gt;Title&lt;/TITLE&gt;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en-US" dirty="0" smtClean="0"/>
              <a:t>	&lt;/HEAD&gt;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en-US" dirty="0" smtClean="0"/>
              <a:t>	&lt;BODY&gt;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en-US" dirty="0" smtClean="0"/>
              <a:t>		&lt;H1&gt;Hello, world.&lt;/H1&gt;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en-US" dirty="0" smtClean="0"/>
              <a:t>	&lt;/BODY&gt;</a:t>
            </a:r>
          </a:p>
          <a:p>
            <a:pPr>
              <a:tabLst>
                <a:tab pos="358775" algn="l"/>
                <a:tab pos="717550" algn="l"/>
              </a:tabLst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77850" y="2343856"/>
            <a:ext cx="1944216" cy="208287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20018" y="2982436"/>
            <a:ext cx="1772181" cy="50405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59921" y="2982436"/>
            <a:ext cx="485838" cy="223282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628983" y="5183943"/>
            <a:ext cx="962163" cy="25202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77562" y="3611511"/>
            <a:ext cx="1939246" cy="22911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981984" y="3527484"/>
            <a:ext cx="2402994" cy="837619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44040" y="5321591"/>
            <a:ext cx="3707344" cy="699697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990357" y="4393454"/>
            <a:ext cx="2697668" cy="762353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07704" y="1700808"/>
            <a:ext cx="1584176" cy="208287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691680" y="4065100"/>
            <a:ext cx="2160240" cy="17213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547664" y="4760379"/>
            <a:ext cx="3240360" cy="17213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81778" y="4969417"/>
            <a:ext cx="1080120" cy="186389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HTML5DSL</a:t>
            </a:r>
            <a:br>
              <a:rPr lang="en-US" dirty="0" smtClean="0"/>
            </a:br>
            <a:r>
              <a:rPr lang="en-US" sz="2400" dirty="0"/>
              <a:t>Other possible usage</a:t>
            </a:r>
            <a:endParaRPr lang="sk-SK" sz="2200" dirty="0"/>
          </a:p>
        </p:txBody>
      </p:sp>
      <p:sp>
        <p:nvSpPr>
          <p:cNvPr id="4" name="Rectangle 3"/>
          <p:cNvSpPr/>
          <p:nvPr/>
        </p:nvSpPr>
        <p:spPr>
          <a:xfrm>
            <a:off x="524502" y="3392996"/>
            <a:ext cx="244875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HtmlBuilderImpl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982" y="1556792"/>
            <a:ext cx="2448272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HtmlBuilder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9" idx="0"/>
            <a:endCxn id="4" idx="2"/>
          </p:cNvCxnSpPr>
          <p:nvPr/>
        </p:nvCxnSpPr>
        <p:spPr>
          <a:xfrm flipV="1">
            <a:off x="1748878" y="3850196"/>
            <a:ext cx="0" cy="4700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  <a:endCxn id="5" idx="2"/>
          </p:cNvCxnSpPr>
          <p:nvPr/>
        </p:nvCxnSpPr>
        <p:spPr>
          <a:xfrm flipV="1">
            <a:off x="1748878" y="3068960"/>
            <a:ext cx="240" cy="3240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4502" y="4320256"/>
            <a:ext cx="2448751" cy="908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HTML5Ext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ARTICLE(</a:t>
            </a:r>
            <a:r>
              <a:rPr lang="en-US" dirty="0" err="1" smtClean="0">
                <a:solidFill>
                  <a:schemeClr val="tx1"/>
                </a:solidFill>
              </a:rPr>
              <a:t>h,txt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31840" y="1556792"/>
            <a:ext cx="56407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New Tag Signatures</a:t>
            </a:r>
            <a:endParaRPr lang="en-US" sz="36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/>
              <a:t>New </a:t>
            </a:r>
            <a:r>
              <a:rPr lang="en-US" sz="3600" dirty="0" smtClean="0"/>
              <a:t>Tags and compounds</a:t>
            </a:r>
            <a:endParaRPr lang="en-US" sz="36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/>
              <a:t>Template Pattern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Override</a:t>
            </a:r>
            <a:endParaRPr lang="sk-SK" sz="36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Model Adapters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524502" y="5538639"/>
            <a:ext cx="2448752" cy="1057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HTML5Layouts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iPad,iPhone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x1024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09" y="5462662"/>
            <a:ext cx="7334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526" y="5462662"/>
            <a:ext cx="714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16" y="5472957"/>
            <a:ext cx="762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>
            <a:stCxn id="11" idx="0"/>
            <a:endCxn id="9" idx="2"/>
          </p:cNvCxnSpPr>
          <p:nvPr/>
        </p:nvCxnSpPr>
        <p:spPr>
          <a:xfrm flipV="1">
            <a:off x="1748878" y="5229200"/>
            <a:ext cx="0" cy="3094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TI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8600</TotalTime>
  <Words>469</Words>
  <Application>Microsoft Office PowerPoint</Application>
  <PresentationFormat>On-screen Show (4:3)</PresentationFormat>
  <Paragraphs>276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Theme1</vt:lpstr>
      <vt:lpstr>GTI_Theme</vt:lpstr>
      <vt:lpstr>PowerPoint Presentation</vt:lpstr>
      <vt:lpstr>Intro</vt:lpstr>
      <vt:lpstr>Readable markup in java code</vt:lpstr>
      <vt:lpstr>HTML5DSL Best of Both Worlds (HTML, Java) – Feature List</vt:lpstr>
      <vt:lpstr>HTML5DSL basic usage, standalone java (main method snipped)</vt:lpstr>
      <vt:lpstr>HTML5DSL refactoring – extract method</vt:lpstr>
      <vt:lpstr>HTML5DSL refactoring – extract method,  new ARTICLE method </vt:lpstr>
      <vt:lpstr>HTML5DSL Template pattern</vt:lpstr>
      <vt:lpstr>HTML5DSL Other possible usage</vt:lpstr>
      <vt:lpstr>HTML5DSL Compile time constraints enforcement</vt:lpstr>
      <vt:lpstr>HTML5DSL Spring integration</vt:lpstr>
      <vt:lpstr>HTML5DSL Strongly typed views</vt:lpstr>
      <vt:lpstr>HTML5DSL Strongly typed views</vt:lpstr>
      <vt:lpstr>HTML5DSL Packaging (compared, sample structure)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Haiku</dc:title>
  <dc:creator>Zboroň Lukáš</dc:creator>
  <cp:lastModifiedBy>Zboroň Lukáš</cp:lastModifiedBy>
  <cp:revision>417</cp:revision>
  <dcterms:created xsi:type="dcterms:W3CDTF">2011-05-05T12:03:14Z</dcterms:created>
  <dcterms:modified xsi:type="dcterms:W3CDTF">2011-05-24T14:24:29Z</dcterms:modified>
</cp:coreProperties>
</file>