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44" r:id="rId3"/>
    <p:sldMasterId id="2147483756" r:id="rId4"/>
  </p:sldMasterIdLst>
  <p:notesMasterIdLst>
    <p:notesMasterId r:id="rId43"/>
  </p:notesMasterIdLst>
  <p:handoutMasterIdLst>
    <p:handoutMasterId r:id="rId44"/>
  </p:handoutMasterIdLst>
  <p:sldIdLst>
    <p:sldId id="300" r:id="rId5"/>
    <p:sldId id="301" r:id="rId6"/>
    <p:sldId id="257" r:id="rId7"/>
    <p:sldId id="258" r:id="rId8"/>
    <p:sldId id="259" r:id="rId9"/>
    <p:sldId id="260" r:id="rId10"/>
    <p:sldId id="261" r:id="rId11"/>
    <p:sldId id="262" r:id="rId12"/>
    <p:sldId id="302" r:id="rId13"/>
    <p:sldId id="292" r:id="rId14"/>
    <p:sldId id="293" r:id="rId15"/>
    <p:sldId id="266" r:id="rId16"/>
    <p:sldId id="294" r:id="rId17"/>
    <p:sldId id="295" r:id="rId18"/>
    <p:sldId id="267" r:id="rId19"/>
    <p:sldId id="265" r:id="rId20"/>
    <p:sldId id="285" r:id="rId21"/>
    <p:sldId id="286" r:id="rId22"/>
    <p:sldId id="297" r:id="rId23"/>
    <p:sldId id="274" r:id="rId24"/>
    <p:sldId id="268" r:id="rId25"/>
    <p:sldId id="280" r:id="rId26"/>
    <p:sldId id="282" r:id="rId27"/>
    <p:sldId id="281" r:id="rId28"/>
    <p:sldId id="269" r:id="rId29"/>
    <p:sldId id="304" r:id="rId30"/>
    <p:sldId id="270" r:id="rId31"/>
    <p:sldId id="271" r:id="rId32"/>
    <p:sldId id="287" r:id="rId33"/>
    <p:sldId id="279" r:id="rId34"/>
    <p:sldId id="291" r:id="rId35"/>
    <p:sldId id="284" r:id="rId36"/>
    <p:sldId id="275" r:id="rId37"/>
    <p:sldId id="303" r:id="rId38"/>
    <p:sldId id="276" r:id="rId39"/>
    <p:sldId id="278" r:id="rId40"/>
    <p:sldId id="277" r:id="rId41"/>
    <p:sldId id="298" r:id="rId42"/>
  </p:sldIdLst>
  <p:sldSz cx="9144000" cy="6858000" type="screen4x3"/>
  <p:notesSz cx="6797675" cy="9928225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F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1791" autoAdjust="0"/>
  </p:normalViewPr>
  <p:slideViewPr>
    <p:cSldViewPr>
      <p:cViewPr>
        <p:scale>
          <a:sx n="120" d="100"/>
          <a:sy n="120" d="100"/>
        </p:scale>
        <p:origin x="-53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828EA-DE4C-4B96-BE6E-81BA71CF4261}" type="datetimeFigureOut">
              <a:rPr lang="en-US" smtClean="0"/>
              <a:t>5/25/2011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5DFA6-6936-48D5-AFBA-645335D758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2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8CF2D-DF82-4FEC-9AC1-A2F840A4BCFA}" type="datetimeFigureOut">
              <a:rPr lang="en-US" smtClean="0"/>
              <a:t>5/25/2011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F5071-DDC4-4554-85E6-666712536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10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 smtClean="0"/>
              <a:t>Fixed</a:t>
            </a:r>
            <a:r>
              <a:rPr lang="sk-SK" dirty="0" smtClean="0"/>
              <a:t> </a:t>
            </a:r>
            <a:r>
              <a:rPr lang="sk-SK" dirty="0" err="1" smtClean="0"/>
              <a:t>decision</a:t>
            </a:r>
            <a:r>
              <a:rPr lang="sk-SK" dirty="0" smtClean="0"/>
              <a:t> </a:t>
            </a:r>
            <a:r>
              <a:rPr lang="sk-SK" dirty="0" err="1" smtClean="0"/>
              <a:t>for</a:t>
            </a:r>
            <a:r>
              <a:rPr lang="sk-SK" dirty="0" smtClean="0"/>
              <a:t> </a:t>
            </a:r>
            <a:r>
              <a:rPr lang="sk-SK" dirty="0" err="1" smtClean="0"/>
              <a:t>ContentType</a:t>
            </a:r>
            <a:r>
              <a:rPr lang="sk-SK" dirty="0" smtClean="0"/>
              <a:t>, </a:t>
            </a:r>
            <a:r>
              <a:rPr lang="sk-SK" dirty="0" err="1" smtClean="0"/>
              <a:t>charset</a:t>
            </a:r>
            <a:r>
              <a:rPr lang="sk-SK" dirty="0" smtClean="0"/>
              <a:t> and </a:t>
            </a:r>
            <a:r>
              <a:rPr lang="sk-SK" dirty="0" err="1" smtClean="0"/>
              <a:t>doctype</a:t>
            </a:r>
            <a:endParaRPr lang="sk-SK" dirty="0" smtClean="0"/>
          </a:p>
          <a:p>
            <a:r>
              <a:rPr lang="sk-SK" dirty="0" err="1" smtClean="0"/>
              <a:t>Anti</a:t>
            </a:r>
            <a:r>
              <a:rPr lang="sk-SK" dirty="0" smtClean="0"/>
              <a:t> DRY</a:t>
            </a:r>
          </a:p>
          <a:p>
            <a:r>
              <a:rPr lang="sk-SK" dirty="0" smtClean="0"/>
              <a:t>No </a:t>
            </a:r>
            <a:r>
              <a:rPr lang="sk-SK" dirty="0" err="1" smtClean="0"/>
              <a:t>consistency</a:t>
            </a:r>
            <a:r>
              <a:rPr lang="sk-SK" dirty="0" smtClean="0"/>
              <a:t> </a:t>
            </a:r>
            <a:r>
              <a:rPr lang="sk-SK" dirty="0" err="1" smtClean="0"/>
              <a:t>check</a:t>
            </a:r>
            <a:r>
              <a:rPr lang="sk-SK" dirty="0" smtClean="0"/>
              <a:t> </a:t>
            </a:r>
            <a:r>
              <a:rPr lang="sk-SK" dirty="0" err="1" smtClean="0"/>
              <a:t>contentType-doctype</a:t>
            </a:r>
            <a:r>
              <a:rPr lang="sk-SK" dirty="0" smtClean="0"/>
              <a:t> </a:t>
            </a:r>
            <a:r>
              <a:rPr lang="sk-SK" dirty="0" err="1" smtClean="0"/>
              <a:t>combination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28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2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1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09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5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23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lepsi</a:t>
            </a:r>
            <a:r>
              <a:rPr lang="en-US" dirty="0" smtClean="0"/>
              <a:t> </a:t>
            </a:r>
            <a:r>
              <a:rPr lang="en-US" dirty="0" err="1" smtClean="0"/>
              <a:t>priklad</a:t>
            </a:r>
            <a:r>
              <a:rPr lang="en-US" dirty="0" smtClean="0"/>
              <a:t> pre SCRIPT BLOCKS</a:t>
            </a:r>
            <a:r>
              <a:rPr lang="en-US" baseline="0" dirty="0" smtClean="0"/>
              <a:t> (INPUT)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67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8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7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commitment for </a:t>
            </a:r>
            <a:r>
              <a:rPr lang="en-US" dirty="0" err="1" smtClean="0"/>
              <a:t>doctype</a:t>
            </a:r>
            <a:r>
              <a:rPr lang="en-US" dirty="0" smtClean="0"/>
              <a:t> or </a:t>
            </a:r>
            <a:r>
              <a:rPr lang="en-US" dirty="0" err="1" smtClean="0"/>
              <a:t>contentType</a:t>
            </a:r>
            <a:r>
              <a:rPr lang="en-US" dirty="0" smtClean="0"/>
              <a:t>, charset</a:t>
            </a:r>
          </a:p>
          <a:p>
            <a:r>
              <a:rPr lang="en-US" dirty="0" smtClean="0"/>
              <a:t>No redundancy</a:t>
            </a:r>
          </a:p>
          <a:p>
            <a:r>
              <a:rPr lang="en-US" dirty="0" smtClean="0"/>
              <a:t>No care about minimized non minimized form of tags</a:t>
            </a:r>
          </a:p>
          <a:p>
            <a:r>
              <a:rPr lang="en-US" dirty="0" smtClean="0"/>
              <a:t>Simplified Tag syntax (</a:t>
            </a:r>
            <a:r>
              <a:rPr lang="en-US" dirty="0" err="1" smtClean="0"/>
              <a:t>ala</a:t>
            </a:r>
            <a:r>
              <a:rPr lang="en-US" dirty="0" smtClean="0"/>
              <a:t> HTML5)</a:t>
            </a:r>
          </a:p>
          <a:p>
            <a:r>
              <a:rPr lang="en-US" dirty="0" smtClean="0"/>
              <a:t>No risk of empty ${title}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1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HTML5 you don’t see too much</a:t>
            </a:r>
          </a:p>
          <a:p>
            <a:r>
              <a:rPr lang="en-US" dirty="0" smtClean="0"/>
              <a:t>Wait for HTML4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79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6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Mergni</a:t>
            </a:r>
            <a:r>
              <a:rPr lang="en-US" dirty="0" smtClean="0"/>
              <a:t> </a:t>
            </a:r>
            <a:r>
              <a:rPr lang="en-US" dirty="0" err="1" smtClean="0"/>
              <a:t>nasledovne</a:t>
            </a:r>
            <a:r>
              <a:rPr lang="en-US" dirty="0" smtClean="0"/>
              <a:t> 3 slides please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F5071-DDC4-4554-85E6-666712536C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icture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30425"/>
            <a:ext cx="4214842" cy="1470025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3886200"/>
            <a:ext cx="4214842" cy="104299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k-SK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57313" y="5000625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D81DC320-5347-4867-8EFE-9E6084EE8A30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0125" y="5429250"/>
            <a:ext cx="2857500" cy="365125"/>
          </a:xfrm>
        </p:spPr>
        <p:txBody>
          <a:bodyPr/>
          <a:lstStyle>
            <a:lvl1pPr algn="ctr">
              <a:defRPr/>
            </a:lvl1pPr>
          </a:lstStyle>
          <a:p>
            <a:endParaRPr lang="sk-S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57313" y="5857875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3BC304-FEF2-4395-9CF1-2567C860D012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DC9495-6D53-4B32-AA66-D7E696DA6F1B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8D9C-1399-4D61-95D6-C388C83CDF34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25. 5. 2011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11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26976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42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5467-88F5-44EE-AD2F-657E760620C4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25. 5. 2011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89F-86B7-4111-9EA9-8BAD57A9674F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25. 5. 2011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57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118D-EB3E-4DB3-A5BB-6BEB32A2F971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25. 5. 2011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78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B876-3271-4AE0-AA11-44F01883BBFF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25. 5. 2011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5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0A70-FAFE-42FB-A526-8054A09A69C5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25. 5. 2011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84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20AD-EAEF-4F0A-9C58-20D6349F8496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25. 5. 2011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11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B066-CA2E-4294-BF08-C87E49E9D55B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25. 5. 2011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7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ti_prez_bod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857232"/>
            <a:ext cx="8572560" cy="500066"/>
          </a:xfrm>
        </p:spPr>
        <p:txBody>
          <a:bodyPr>
            <a:noAutofit/>
          </a:bodyPr>
          <a:lstStyle>
            <a:lvl1pPr marL="0" indent="447675" algn="l">
              <a:buFontTx/>
              <a:buBlip>
                <a:blip r:embed="rId3"/>
              </a:buBlip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500174"/>
            <a:ext cx="8215370" cy="4714908"/>
          </a:xfrm>
        </p:spPr>
        <p:txBody>
          <a:bodyPr/>
          <a:lstStyle>
            <a:lvl1pPr marL="447675" indent="-447675">
              <a:buSzPct val="90000"/>
              <a:buFontTx/>
              <a:buBlip>
                <a:blip r:embed="rId4"/>
              </a:buBlip>
              <a:defRPr sz="2400" b="1">
                <a:solidFill>
                  <a:srgbClr val="254061"/>
                </a:solidFill>
              </a:defRPr>
            </a:lvl1pPr>
            <a:lvl2pPr marL="265113" indent="182563">
              <a:buClr>
                <a:schemeClr val="tx1"/>
              </a:buClr>
              <a:buSzPct val="100000"/>
              <a:buFontTx/>
              <a:buNone/>
              <a:defRPr sz="2400" b="0">
                <a:solidFill>
                  <a:schemeClr val="tx1"/>
                </a:solidFill>
              </a:defRPr>
            </a:lvl2pPr>
            <a:lvl3pPr marL="895350" indent="-265113">
              <a:buFont typeface="Calibri" pitchFamily="34" charset="0"/>
              <a:buChar char="–"/>
              <a:defRPr sz="2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85750" y="63579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B2670D1-160C-4C92-A839-7855BEBCA2A4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05050" cy="365125"/>
          </a:xfrm>
        </p:spPr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sk-S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F7D0-AAF7-48DF-8E12-51ADE327824A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25. 5. 2011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61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59B1-08A8-488E-9CB6-2B595F177A05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25. 5. 2011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2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C4FB-1F3C-4B15-9977-C93AD71F6ED1}" type="datetime1">
              <a:rPr lang="sk-SK" smtClean="0">
                <a:solidFill>
                  <a:prstClr val="black">
                    <a:tint val="75000"/>
                  </a:prstClr>
                </a:solidFill>
              </a:rPr>
              <a:t>25. 5. 2011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76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376896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511045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522554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405569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526437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954641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890858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ti_prez_bod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</p:spPr>
        <p:txBody>
          <a:bodyPr anchor="t"/>
          <a:lstStyle>
            <a:lvl1pPr algn="l">
              <a:defRPr sz="3000" b="1" i="0" cap="none" spc="0" baseline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FF250A-61AC-4F3E-B96E-9A49DC1C6FEA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293437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82127639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23864990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7CE-6B58-49C5-A4A5-D425844C2B6D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0440568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r="3544"/>
          <a:stretch/>
        </p:blipFill>
        <p:spPr bwMode="auto">
          <a:xfrm>
            <a:off x="-1" y="972691"/>
            <a:ext cx="9144001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323528" y="1340768"/>
            <a:ext cx="6190456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sk-SK" dirty="0" smtClean="0"/>
              <a:t>Nadpis 1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44956" y="3429000"/>
            <a:ext cx="612068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 smtClean="0"/>
              <a:t>Podnadpis 1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Users\jkosara\Desktop\Logo-GT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0296"/>
            <a:ext cx="2114004" cy="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983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921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475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649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71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7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B63FAE-E463-4C62-B602-C8615D40C99D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05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787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261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060848"/>
            <a:ext cx="8229600" cy="40653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970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0734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1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009D1-2098-4444-9B6F-7CC3C35F11F1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B527A-CAF2-419F-B9CD-D7E8767E04F4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7C89CD-4B2E-4A6D-8E25-3457F43C38D1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68283-23E0-433C-9800-E198E86FE8D9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sk-SK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E7DDE-06B2-4901-AAE4-A3785DCCEA5F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k-SK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57E2245-A3E8-404E-849F-286B6A25E891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916832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17A3032-6EB1-4C9F-833E-F7B79154F3B0}" type="datetime1">
              <a:rPr lang="sk-SK" smtClean="0">
                <a:solidFill>
                  <a:prstClr val="black">
                    <a:tint val="75000"/>
                  </a:prstClr>
                </a:solidFill>
                <a:latin typeface="Arial"/>
                <a:ea typeface="+mn-ea"/>
              </a:rPr>
              <a:t>25. 5. 2011</a:t>
            </a:fld>
            <a:endParaRPr lang="sk-SK" dirty="0">
              <a:solidFill>
                <a:prstClr val="black">
                  <a:tint val="7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sk-SK" dirty="0">
              <a:solidFill>
                <a:prstClr val="black">
                  <a:tint val="7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6A5B6DF-D417-4930-B754-B2B81C87F9A9}" type="slidenum">
              <a:rPr lang="sk-SK" smtClean="0">
                <a:solidFill>
                  <a:prstClr val="black">
                    <a:tint val="75000"/>
                  </a:prstClr>
                </a:solidFill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  <a:latin typeface="Arial"/>
              <a:ea typeface="+mn-ea"/>
            </a:endParaRPr>
          </a:p>
        </p:txBody>
      </p:sp>
      <p:pic>
        <p:nvPicPr>
          <p:cNvPr id="3074" name="Picture 2" descr="\\home\SM\Marketing\PUBLIC\Loga\Gratex\Gratex\GTI_verzia_2008\Logo\Logo_Gratex_2r_colo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651" y="260648"/>
            <a:ext cx="2139195" cy="30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6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2245-A3E8-404E-849F-286B6A25E891}" type="datetime1">
              <a:rPr lang="sk-SK" smtClean="0"/>
              <a:t>25. 5. 2011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932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67544" y="6384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79E4-D9E8-4E9D-8F6D-26106C8E1605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25. 5. 2011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EE78-A5A4-440B-A4D9-E174871E7979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jkosara\Desktop\Logo-GTI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60296"/>
            <a:ext cx="2114004" cy="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3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strict.dt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strict.dt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WCAG20-TECHS/H63" TargetMode="External"/><Relationship Id="rId2" Type="http://schemas.openxmlformats.org/officeDocument/2006/relationships/hyperlink" Target="http://www.w3.org/TR/2008/NOTE-WCAG20-TECHS-20081211/G162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6002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Web Development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for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“Java Web Developers”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35814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Reasonable </a:t>
            </a:r>
          </a:p>
          <a:p>
            <a:r>
              <a:rPr lang="en-US" dirty="0"/>
              <a:t>HTML Markup </a:t>
            </a:r>
          </a:p>
          <a:p>
            <a:r>
              <a:rPr lang="en-US" dirty="0"/>
              <a:t>with</a:t>
            </a:r>
          </a:p>
          <a:p>
            <a:r>
              <a:rPr lang="en-US" dirty="0"/>
              <a:t>HTML5TagLib and HTML5DSL</a:t>
            </a:r>
          </a:p>
        </p:txBody>
      </p:sp>
    </p:spTree>
    <p:extLst>
      <p:ext uri="{BB962C8B-B14F-4D97-AF65-F5344CB8AC3E}">
        <p14:creationId xmlns:p14="http://schemas.microsoft.com/office/powerpoint/2010/main" val="41282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JSPX producing XHTML/HTML and HTML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/>
              <a:t> </a:t>
            </a:r>
            <a:r>
              <a:rPr lang="en-US" sz="2000" dirty="0"/>
              <a:t>Typical </a:t>
            </a:r>
            <a:r>
              <a:rPr lang="en-US" sz="2000" dirty="0" smtClean="0"/>
              <a:t>JSPX</a:t>
            </a:r>
            <a:r>
              <a:rPr lang="sk-SK" sz="2000" dirty="0" smtClean="0"/>
              <a:t> </a:t>
            </a:r>
            <a:r>
              <a:rPr lang="sk-SK" sz="2000" dirty="0" err="1" smtClean="0"/>
              <a:t>Source</a:t>
            </a:r>
            <a:r>
              <a:rPr lang="sk-SK" sz="2000" dirty="0" smtClean="0"/>
              <a:t> </a:t>
            </a:r>
            <a:r>
              <a:rPr lang="sk-SK" sz="2000" dirty="0" err="1" smtClean="0"/>
              <a:t>Code</a:t>
            </a:r>
            <a:r>
              <a:rPr lang="sk-SK" sz="2000" dirty="0" smtClean="0"/>
              <a:t> </a:t>
            </a:r>
            <a:r>
              <a:rPr lang="en-US" sz="2000" dirty="0" smtClean="0"/>
              <a:t>(buggy)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 smtClean="0">
                <a:latin typeface="Courier New"/>
              </a:rPr>
              <a:t>&lt;</a:t>
            </a:r>
            <a:r>
              <a:rPr lang="en-US" sz="6400" dirty="0">
                <a:latin typeface="Courier New"/>
              </a:rPr>
              <a:t>jsp:root xmlns:jsp=</a:t>
            </a:r>
            <a:r>
              <a:rPr lang="en-US" sz="6400" i="1" dirty="0">
                <a:latin typeface="Courier New"/>
              </a:rPr>
              <a:t>"http://java.sun.com/JSP/Page"</a:t>
            </a:r>
            <a:r>
              <a:rPr lang="en-US" sz="6400" dirty="0">
                <a:latin typeface="Courier New"/>
              </a:rPr>
              <a:t> version=</a:t>
            </a:r>
            <a:r>
              <a:rPr lang="en-US" sz="6400" i="1" dirty="0">
                <a:latin typeface="Courier New"/>
              </a:rPr>
              <a:t>"2.0"</a:t>
            </a:r>
            <a:r>
              <a:rPr lang="en-US" sz="6400" dirty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dirty="0">
                <a:latin typeface="Courier New"/>
              </a:rPr>
              <a:t>&lt;jsp:directive.page language=</a:t>
            </a:r>
            <a:r>
              <a:rPr lang="en-US" sz="6400" i="1" dirty="0">
                <a:latin typeface="Courier New"/>
              </a:rPr>
              <a:t>"java"</a:t>
            </a:r>
            <a:endParaRPr lang="en-US" sz="6400" dirty="0">
              <a:latin typeface="Courier New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contentType=</a:t>
            </a:r>
            <a:r>
              <a:rPr lang="en-US" sz="6400" i="1" dirty="0">
                <a:latin typeface="Courier New"/>
              </a:rPr>
              <a:t>"text/html; charset=UTF-8"</a:t>
            </a:r>
            <a:r>
              <a:rPr lang="en-US" sz="6400" dirty="0">
                <a:latin typeface="Courier New"/>
              </a:rPr>
              <a:t> pageEncoding=</a:t>
            </a:r>
            <a:r>
              <a:rPr lang="en-US" sz="6400" i="1" dirty="0">
                <a:latin typeface="Courier New"/>
              </a:rPr>
              <a:t>"UTF-8"</a:t>
            </a:r>
            <a:r>
              <a:rPr lang="en-US" sz="6400" dirty="0">
                <a:latin typeface="Courier New"/>
              </a:rPr>
              <a:t> /&gt;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6400" dirty="0" smtClean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6400" dirty="0" smtClean="0">
                <a:latin typeface="Courier New"/>
              </a:rPr>
              <a:t>&lt;</a:t>
            </a:r>
            <a:r>
              <a:rPr lang="en-US" sz="6400" dirty="0">
                <a:latin typeface="Courier New"/>
              </a:rPr>
              <a:t>jsp:output </a:t>
            </a:r>
            <a:r>
              <a:rPr lang="en-US" sz="6400" dirty="0" smtClean="0">
                <a:latin typeface="Courier New"/>
              </a:rPr>
              <a:t>doctype-root-element</a:t>
            </a:r>
            <a:r>
              <a:rPr lang="en-US" sz="6400" dirty="0">
                <a:latin typeface="Courier New"/>
              </a:rPr>
              <a:t>=</a:t>
            </a:r>
            <a:r>
              <a:rPr lang="en-US" sz="6400" i="1" dirty="0">
                <a:latin typeface="Courier New"/>
              </a:rPr>
              <a:t>"</a:t>
            </a:r>
            <a:r>
              <a:rPr lang="en-US" sz="6400" i="1" dirty="0" smtClean="0">
                <a:latin typeface="Courier New"/>
              </a:rPr>
              <a:t>html"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6400" dirty="0" smtClean="0">
                <a:latin typeface="Courier New"/>
              </a:rPr>
              <a:t>doctype-system</a:t>
            </a:r>
            <a:r>
              <a:rPr lang="en-US" sz="6400" dirty="0">
                <a:latin typeface="Courier New"/>
              </a:rPr>
              <a:t>=</a:t>
            </a:r>
            <a:r>
              <a:rPr lang="en-US" sz="6400" i="1" dirty="0">
                <a:latin typeface="Courier New"/>
              </a:rPr>
              <a:t>"http://www.w3.org/TR/xhtml1/DTD/xhtml1-transitional.dtd"</a:t>
            </a:r>
            <a:endParaRPr lang="en-US" sz="6400" dirty="0">
              <a:latin typeface="Courier New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doctype-public=</a:t>
            </a:r>
            <a:r>
              <a:rPr lang="en-US" sz="6400" i="1" dirty="0">
                <a:latin typeface="Courier New"/>
              </a:rPr>
              <a:t>"-//W3C//DTD XHTML 1.0 Transitional//EN"</a:t>
            </a:r>
            <a:r>
              <a:rPr lang="en-US" sz="6400" dirty="0">
                <a:latin typeface="Courier New"/>
              </a:rPr>
              <a:t> /&gt;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6400" dirty="0" smtClean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6400" dirty="0" smtClean="0">
                <a:latin typeface="Courier New"/>
              </a:rPr>
              <a:t>&lt;</a:t>
            </a:r>
            <a:r>
              <a:rPr lang="en-US" sz="6400" dirty="0">
                <a:latin typeface="Courier New"/>
              </a:rPr>
              <a:t>html xmlns=</a:t>
            </a:r>
            <a:r>
              <a:rPr lang="en-US" sz="6400" i="1" dirty="0">
                <a:latin typeface="Courier New"/>
              </a:rPr>
              <a:t>"http://www.w3.org/1999/xhtml"</a:t>
            </a:r>
            <a:r>
              <a:rPr lang="en-US" sz="6400" dirty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&lt;head&gt;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&lt;title</a:t>
            </a:r>
            <a:r>
              <a:rPr lang="en-US" sz="6400" dirty="0" smtClean="0">
                <a:latin typeface="Courier New"/>
              </a:rPr>
              <a:t>&gt;</a:t>
            </a:r>
            <a:r>
              <a:rPr lang="en-US" sz="6600" dirty="0" smtClean="0">
                <a:latin typeface="Courier New"/>
              </a:rPr>
              <a:t>${title}</a:t>
            </a:r>
            <a:r>
              <a:rPr lang="en-US" sz="6400" dirty="0" smtClean="0">
                <a:latin typeface="Courier New"/>
              </a:rPr>
              <a:t>&lt;/</a:t>
            </a:r>
            <a:r>
              <a:rPr lang="en-US" sz="6400" dirty="0">
                <a:latin typeface="Courier New"/>
              </a:rPr>
              <a:t>title&gt;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&lt;meta </a:t>
            </a:r>
            <a:r>
              <a:rPr lang="en-US" sz="6400" dirty="0" smtClean="0">
                <a:latin typeface="Courier New"/>
              </a:rPr>
              <a:t>content</a:t>
            </a:r>
            <a:r>
              <a:rPr lang="en-US" sz="6400" dirty="0">
                <a:latin typeface="Courier New"/>
              </a:rPr>
              <a:t>=</a:t>
            </a:r>
            <a:r>
              <a:rPr lang="en-US" sz="6400" i="1" dirty="0">
                <a:latin typeface="Courier New"/>
              </a:rPr>
              <a:t>"text/html; charset=UTF-8"</a:t>
            </a:r>
            <a:r>
              <a:rPr lang="en-US" sz="6400" dirty="0">
                <a:latin typeface="Courier New"/>
              </a:rPr>
              <a:t> http-</a:t>
            </a:r>
            <a:r>
              <a:rPr lang="en-US" sz="6400" dirty="0" err="1">
                <a:latin typeface="Courier New"/>
              </a:rPr>
              <a:t>equiv</a:t>
            </a:r>
            <a:r>
              <a:rPr lang="en-US" sz="6400" dirty="0">
                <a:latin typeface="Courier New"/>
              </a:rPr>
              <a:t>=</a:t>
            </a:r>
            <a:r>
              <a:rPr lang="en-US" sz="6400" i="1" dirty="0">
                <a:latin typeface="Courier New"/>
              </a:rPr>
              <a:t>"Content-Type"</a:t>
            </a:r>
            <a:r>
              <a:rPr lang="en-US" sz="6400" dirty="0">
                <a:latin typeface="Courier New"/>
              </a:rPr>
              <a:t> /&gt;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&lt;/head&gt;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&lt;body&gt;    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 smtClean="0">
                <a:latin typeface="Courier New"/>
              </a:rPr>
              <a:t>&lt;script type=</a:t>
            </a:r>
            <a:r>
              <a:rPr lang="en-US" sz="6400" i="1" dirty="0" smtClean="0">
                <a:latin typeface="Courier New"/>
              </a:rPr>
              <a:t>"text/javascript"</a:t>
            </a:r>
            <a:r>
              <a:rPr lang="en-US" sz="6400" dirty="0" smtClean="0">
                <a:latin typeface="Courier New"/>
              </a:rPr>
              <a:t> src=</a:t>
            </a:r>
            <a:r>
              <a:rPr lang="en-US" sz="6400" i="1" dirty="0" smtClean="0">
                <a:latin typeface="Courier New"/>
              </a:rPr>
              <a:t>"script.js"</a:t>
            </a:r>
            <a:r>
              <a:rPr lang="en-US" sz="6400" dirty="0" smtClean="0">
                <a:latin typeface="Courier New"/>
              </a:rPr>
              <a:t>&gt;&lt;/script&gt;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&lt;script type=</a:t>
            </a:r>
            <a:r>
              <a:rPr lang="en-US" sz="6400" i="1" dirty="0">
                <a:latin typeface="Courier New"/>
              </a:rPr>
              <a:t>"text/javascript"</a:t>
            </a:r>
            <a:r>
              <a:rPr lang="en-US" sz="6400" dirty="0">
                <a:latin typeface="Courier New"/>
              </a:rPr>
              <a:t>&gt;alert('message');&lt;/script</a:t>
            </a:r>
            <a:r>
              <a:rPr lang="en-US" sz="6400" dirty="0" smtClean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 smtClean="0">
                <a:latin typeface="Courier New"/>
              </a:rPr>
              <a:t>&lt;/</a:t>
            </a:r>
            <a:r>
              <a:rPr lang="en-US" sz="6400" dirty="0">
                <a:latin typeface="Courier New"/>
              </a:rPr>
              <a:t>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400" dirty="0">
                <a:latin typeface="Courier New"/>
              </a:rPr>
              <a:t>&lt;/html&gt;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latin typeface="Courier New"/>
              </a:rPr>
              <a:t>&lt;/jsp:root&gt;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44308" y="2024872"/>
            <a:ext cx="3235804" cy="2520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08304" y="2024872"/>
            <a:ext cx="859540" cy="2520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15816" y="3933056"/>
            <a:ext cx="3235804" cy="25200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79712" y="2429272"/>
            <a:ext cx="1008112" cy="2076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4714" y="2636912"/>
            <a:ext cx="1008112" cy="2076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99592" y="2996952"/>
            <a:ext cx="1008112" cy="2076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59632" y="3368123"/>
            <a:ext cx="4464496" cy="207640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2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61710" y="3591004"/>
            <a:ext cx="6478642" cy="522044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JSPX producing XHTML/HTML and HTML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/>
              <a:t> </a:t>
            </a:r>
            <a:r>
              <a:rPr lang="en-US" sz="2000" dirty="0"/>
              <a:t>Typical </a:t>
            </a:r>
            <a:r>
              <a:rPr lang="en-US" sz="2000" dirty="0" smtClean="0"/>
              <a:t>JSPX output (buggy)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&lt;!DOCTYPE html PUBLIC "-//W3C//DTD XHTML 1.0 Transitional//EN" "http://www.w3.org/TR/xhtml1/DTD/xhtml1-transitional.dtd"&gt;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&lt;html </a:t>
            </a:r>
            <a:r>
              <a:rPr lang="en-US" sz="1800" dirty="0" err="1">
                <a:latin typeface="Courier New"/>
              </a:rPr>
              <a:t>xmlns</a:t>
            </a:r>
            <a:r>
              <a:rPr lang="en-US" sz="1800" dirty="0">
                <a:latin typeface="Courier New"/>
              </a:rPr>
              <a:t>="http://www.w3.org/1999/xhtml"&gt;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&lt;head&gt;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&lt;title/&gt;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&lt;meta content="text/html; charset=UTF-8" http-</a:t>
            </a:r>
            <a:r>
              <a:rPr lang="en-US" sz="1800" dirty="0" err="1">
                <a:latin typeface="Courier New"/>
              </a:rPr>
              <a:t>equiv</a:t>
            </a:r>
            <a:r>
              <a:rPr lang="en-US" sz="1800" dirty="0">
                <a:latin typeface="Courier New"/>
              </a:rPr>
              <a:t>="Content-Type"/&gt;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&lt;/head&gt;		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&lt;body&gt;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&lt;script </a:t>
            </a:r>
            <a:r>
              <a:rPr lang="en-US" sz="1800" dirty="0" err="1">
                <a:latin typeface="Courier New"/>
              </a:rPr>
              <a:t>src</a:t>
            </a:r>
            <a:r>
              <a:rPr lang="en-US" sz="1800" dirty="0">
                <a:latin typeface="Courier New"/>
              </a:rPr>
              <a:t>="script.js" type="text/</a:t>
            </a:r>
            <a:r>
              <a:rPr lang="en-US" sz="1800" dirty="0" err="1">
                <a:latin typeface="Courier New"/>
              </a:rPr>
              <a:t>javascript</a:t>
            </a:r>
            <a:r>
              <a:rPr lang="en-US" sz="1800" dirty="0">
                <a:latin typeface="Courier New"/>
              </a:rPr>
              <a:t>"/&gt;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&lt;script type="text/</a:t>
            </a:r>
            <a:r>
              <a:rPr lang="en-US" sz="1800" dirty="0" err="1">
                <a:latin typeface="Courier New"/>
              </a:rPr>
              <a:t>javascript</a:t>
            </a:r>
            <a:r>
              <a:rPr lang="en-US" sz="1800" dirty="0">
                <a:latin typeface="Courier New"/>
              </a:rPr>
              <a:t>"&gt;alert('message');&lt;/script&gt;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&lt;/body&gt;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23728" y="3284984"/>
            <a:ext cx="360040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596336" y="4689168"/>
            <a:ext cx="288032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51920" y="3861048"/>
            <a:ext cx="468052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0257" y="5229200"/>
            <a:ext cx="189735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14513" y="5229200"/>
            <a:ext cx="189735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7544" y="1628800"/>
            <a:ext cx="8208912" cy="792088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332679" y="2760962"/>
            <a:ext cx="4967513" cy="261022"/>
          </a:xfrm>
          <a:prstGeom prst="roundRect">
            <a:avLst/>
          </a:prstGeom>
          <a:solidFill>
            <a:srgbClr val="FFC000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JSPX producing XHTML/HTML and HTML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 smtClean="0"/>
              <a:t> Our </a:t>
            </a:r>
            <a:r>
              <a:rPr lang="en-US" sz="2000" dirty="0" smtClean="0"/>
              <a:t>JSPX Source Code…..Easy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dirty="0" smtClean="0"/>
              <a:t>TAGLIB-&gt;Correct XHTML/HTML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2492896"/>
            <a:ext cx="82296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Courier New"/>
              </a:rPr>
              <a:t>&lt;</a:t>
            </a:r>
            <a:r>
              <a:rPr lang="en-US" sz="4000" dirty="0" err="1">
                <a:latin typeface="Courier New"/>
              </a:rPr>
              <a:t>jsp:root</a:t>
            </a:r>
            <a:r>
              <a:rPr lang="en-US" sz="4000" dirty="0">
                <a:latin typeface="Courier New"/>
              </a:rPr>
              <a:t> </a:t>
            </a:r>
            <a:r>
              <a:rPr lang="en-US" sz="4000" dirty="0" err="1" smtClean="0">
                <a:latin typeface="Courier New"/>
              </a:rPr>
              <a:t>xmlns:jsp</a:t>
            </a:r>
            <a:r>
              <a:rPr lang="en-US" sz="4000" dirty="0">
                <a:latin typeface="Courier New"/>
              </a:rPr>
              <a:t>=</a:t>
            </a:r>
            <a:r>
              <a:rPr lang="en-US" sz="4000" i="1" dirty="0">
                <a:latin typeface="Courier New"/>
              </a:rPr>
              <a:t>"http://java.sun.com/JSP/Page"</a:t>
            </a:r>
            <a:r>
              <a:rPr lang="en-US" sz="4000" dirty="0">
                <a:latin typeface="Courier New"/>
              </a:rPr>
              <a:t> </a:t>
            </a:r>
            <a:r>
              <a:rPr lang="en-US" sz="4000" dirty="0" smtClean="0">
                <a:latin typeface="Courier New"/>
              </a:rPr>
              <a:t>version</a:t>
            </a:r>
            <a:r>
              <a:rPr lang="en-US" sz="4000" dirty="0">
                <a:latin typeface="Courier New"/>
              </a:rPr>
              <a:t>=</a:t>
            </a:r>
            <a:r>
              <a:rPr lang="en-US" sz="4000" i="1" dirty="0">
                <a:latin typeface="Courier New"/>
              </a:rPr>
              <a:t>"</a:t>
            </a:r>
            <a:r>
              <a:rPr lang="en-US" sz="4000" i="1" dirty="0" smtClean="0">
                <a:latin typeface="Courier New"/>
              </a:rPr>
              <a:t>2.0“</a:t>
            </a:r>
            <a:endParaRPr lang="en-US" sz="4000" dirty="0">
              <a:latin typeface="Courier New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urier New"/>
              </a:rPr>
              <a:t> </a:t>
            </a:r>
            <a:r>
              <a:rPr lang="en-US" sz="4000" dirty="0" smtClean="0">
                <a:latin typeface="Courier New"/>
              </a:rPr>
              <a:t>   </a:t>
            </a:r>
            <a:r>
              <a:rPr lang="en-US" sz="4000" dirty="0" err="1" smtClean="0">
                <a:latin typeface="Courier New"/>
              </a:rPr>
              <a:t>xmlns</a:t>
            </a:r>
            <a:r>
              <a:rPr lang="en-US" sz="4000" dirty="0">
                <a:latin typeface="Courier New"/>
              </a:rPr>
              <a:t>=</a:t>
            </a:r>
            <a:r>
              <a:rPr lang="en-US" sz="4000" i="1" dirty="0">
                <a:latin typeface="Courier New"/>
              </a:rPr>
              <a:t>"http://gratex.com/</a:t>
            </a:r>
            <a:r>
              <a:rPr lang="en-US" sz="4000" i="1" dirty="0" err="1">
                <a:latin typeface="Courier New"/>
              </a:rPr>
              <a:t>gjaxXB</a:t>
            </a:r>
            <a:r>
              <a:rPr lang="en-US" sz="4000" i="1" dirty="0">
                <a:latin typeface="Courier New"/>
              </a:rPr>
              <a:t>/tags/html"</a:t>
            </a:r>
            <a:r>
              <a:rPr lang="en-US" sz="4000" dirty="0">
                <a:latin typeface="Courier New"/>
              </a:rPr>
              <a:t> </a:t>
            </a:r>
            <a:r>
              <a:rPr lang="en-US" sz="4000" dirty="0" smtClean="0">
                <a:latin typeface="Courier New"/>
              </a:rPr>
              <a:t>&gt;</a:t>
            </a:r>
            <a:endParaRPr lang="en-US" sz="4000" dirty="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</a:t>
            </a:r>
            <a:r>
              <a:rPr lang="en-US" sz="4000" dirty="0" smtClean="0">
                <a:latin typeface="Courier New"/>
              </a:rPr>
              <a:t>DOCTYPE/&gt;    </a:t>
            </a:r>
            <a:endParaRPr lang="en-US" sz="4000" dirty="0">
              <a:latin typeface="Courier New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&lt;html&gt;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&lt;head&gt;</a:t>
            </a:r>
          </a:p>
          <a:p>
            <a:pPr marL="10858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</a:t>
            </a:r>
            <a:r>
              <a:rPr lang="en-US" sz="4000" dirty="0" smtClean="0">
                <a:latin typeface="Courier New"/>
              </a:rPr>
              <a:t>title&gt;${title}&lt;/</a:t>
            </a:r>
            <a:r>
              <a:rPr lang="en-US" sz="4000" dirty="0">
                <a:latin typeface="Courier New"/>
              </a:rPr>
              <a:t>title&gt;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&lt;/head&gt;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&lt;body&gt;    </a:t>
            </a:r>
          </a:p>
          <a:p>
            <a:pPr marL="10858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&lt;script </a:t>
            </a:r>
            <a:r>
              <a:rPr lang="en-US" sz="4000" dirty="0" err="1" smtClean="0">
                <a:latin typeface="Courier New"/>
              </a:rPr>
              <a:t>src</a:t>
            </a:r>
            <a:r>
              <a:rPr lang="en-US" sz="4000" dirty="0">
                <a:latin typeface="Courier New"/>
              </a:rPr>
              <a:t>=</a:t>
            </a:r>
            <a:r>
              <a:rPr lang="en-US" sz="4000" i="1" dirty="0">
                <a:latin typeface="Courier New"/>
              </a:rPr>
              <a:t>"</a:t>
            </a:r>
            <a:r>
              <a:rPr lang="en-US" sz="4000" i="1" dirty="0" smtClean="0">
                <a:latin typeface="Courier New"/>
              </a:rPr>
              <a:t>script.js“ /</a:t>
            </a:r>
            <a:r>
              <a:rPr lang="en-US" sz="4000" dirty="0" smtClean="0">
                <a:latin typeface="Courier New"/>
              </a:rPr>
              <a:t>&gt;</a:t>
            </a:r>
          </a:p>
          <a:p>
            <a:pPr marL="10858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smtClean="0">
                <a:latin typeface="Courier New"/>
              </a:rPr>
              <a:t>&lt;script&gt;alert</a:t>
            </a:r>
            <a:r>
              <a:rPr lang="en-US" sz="4000" dirty="0">
                <a:latin typeface="Courier New"/>
              </a:rPr>
              <a:t>('message');&lt;/script&gt;</a:t>
            </a:r>
          </a:p>
          <a:p>
            <a:pPr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&lt;/body&gt;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urier New"/>
              </a:rPr>
              <a:t>&lt;/html&gt;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ourier New"/>
              </a:rPr>
              <a:t>&lt;/</a:t>
            </a:r>
            <a:r>
              <a:rPr lang="en-US" sz="4000" dirty="0" err="1">
                <a:latin typeface="Courier New"/>
              </a:rPr>
              <a:t>jsp:root</a:t>
            </a:r>
            <a:r>
              <a:rPr lang="en-US" sz="4000" dirty="0">
                <a:latin typeface="Courier New"/>
              </a:rPr>
              <a:t>&gt;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7545" y="3032984"/>
            <a:ext cx="136815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19672" y="4469018"/>
            <a:ext cx="331236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71600" y="3316890"/>
            <a:ext cx="864097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19672" y="4757050"/>
            <a:ext cx="100811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71600" y="2740826"/>
            <a:ext cx="525658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8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JSPX producing XHTML/HTML and HTML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/>
              <a:t> </a:t>
            </a:r>
            <a:r>
              <a:rPr lang="en-US" sz="2200" dirty="0" smtClean="0"/>
              <a:t>Our </a:t>
            </a:r>
            <a:r>
              <a:rPr lang="en-US" sz="2000" dirty="0" smtClean="0"/>
              <a:t>JSPX </a:t>
            </a:r>
            <a:r>
              <a:rPr lang="en-US" sz="2000" b="1" dirty="0" smtClean="0"/>
              <a:t>XHTML</a:t>
            </a:r>
            <a:r>
              <a:rPr lang="en-US" sz="2000" dirty="0" smtClean="0"/>
              <a:t> Output…..Correct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&lt;!DOCTYPE html PUBLIC "-//W3C//DTD XHTML 1.0 Strict//EN" "http://www.w3.org/TR/xhtml1/DTD/xhtml1-strict.dtd"&gt;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="http://www.w3.org/1999/xhtml"&gt;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&lt;title&gt;&lt;/title&gt;</a:t>
            </a:r>
          </a:p>
          <a:p>
            <a:pPr marL="8001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="Content-Type" content="text/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=UTF-8" /&gt;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="script.js"&gt;&lt;/script&gt;</a:t>
            </a: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8572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/*&lt;![CDATA[*/alert('message');/*]]&gt;*/&lt;/script&gt;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582" y="2276872"/>
            <a:ext cx="5684593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32944" y="5405122"/>
            <a:ext cx="179889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31639" y="3244882"/>
            <a:ext cx="4824535" cy="61616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11760" y="4509120"/>
            <a:ext cx="2880320" cy="25202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92080" y="5405122"/>
            <a:ext cx="89944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31638" y="2924944"/>
            <a:ext cx="198022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91880" y="4798352"/>
            <a:ext cx="1224136" cy="25202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20144" y="5121188"/>
            <a:ext cx="3087960" cy="25202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5576" y="2798912"/>
            <a:ext cx="7412786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/>
              <a:t>web.xml:</a:t>
            </a:r>
          </a:p>
          <a:p>
            <a:endParaRPr lang="en-US" sz="1600" b="1" i="1" dirty="0" smtClean="0"/>
          </a:p>
          <a:p>
            <a:r>
              <a:rPr lang="en-US" sz="1500" dirty="0" smtClean="0">
                <a:latin typeface="Courier New"/>
              </a:rPr>
              <a:t>&lt;</a:t>
            </a:r>
            <a:r>
              <a:rPr lang="en-US" sz="1500" dirty="0">
                <a:latin typeface="Courier New"/>
              </a:rPr>
              <a:t>context-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&gt;</a:t>
            </a:r>
          </a:p>
          <a:p>
            <a:pPr lvl="1"/>
            <a:r>
              <a:rPr lang="en-US" sz="1500" dirty="0">
                <a:latin typeface="Courier New"/>
              </a:rPr>
              <a:t>&lt;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-name&gt;</a:t>
            </a:r>
            <a:r>
              <a:rPr lang="en-US" sz="1500" b="1" dirty="0" err="1">
                <a:latin typeface="Courier New"/>
              </a:rPr>
              <a:t>com.gratex.gjaxXB.tags.html.markup</a:t>
            </a:r>
            <a:r>
              <a:rPr lang="en-US" sz="1500" dirty="0">
                <a:latin typeface="Courier New"/>
              </a:rPr>
              <a:t>&lt;/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-name&gt;</a:t>
            </a:r>
          </a:p>
          <a:p>
            <a:pPr lvl="1"/>
            <a:r>
              <a:rPr lang="en-US" sz="1500" dirty="0">
                <a:latin typeface="Courier New"/>
              </a:rPr>
              <a:t>&lt;</a:t>
            </a:r>
            <a:r>
              <a:rPr lang="en-US" sz="1500" dirty="0" err="1" smtClean="0">
                <a:latin typeface="Courier New"/>
              </a:rPr>
              <a:t>param</a:t>
            </a:r>
            <a:r>
              <a:rPr lang="en-US" sz="1500" dirty="0" smtClean="0">
                <a:latin typeface="Courier New"/>
              </a:rPr>
              <a:t>-value&gt;</a:t>
            </a:r>
            <a:r>
              <a:rPr lang="en-US" sz="1500" b="1" dirty="0" smtClean="0">
                <a:latin typeface="Courier New"/>
              </a:rPr>
              <a:t>XHTML</a:t>
            </a:r>
            <a:r>
              <a:rPr lang="en-US" sz="1500" dirty="0" smtClean="0">
                <a:latin typeface="Courier New"/>
              </a:rPr>
              <a:t>&lt;/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-value&gt;</a:t>
            </a:r>
          </a:p>
          <a:p>
            <a:r>
              <a:rPr lang="en-US" sz="1500" dirty="0">
                <a:latin typeface="Courier New"/>
              </a:rPr>
              <a:t>&lt;/context-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 smtClean="0">
                <a:latin typeface="Courier New"/>
              </a:rPr>
              <a:t>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751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JSPX producing XHTML/HTML and HTML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/>
              <a:t> </a:t>
            </a:r>
            <a:r>
              <a:rPr lang="en-US" sz="2200" dirty="0" smtClean="0"/>
              <a:t>Our </a:t>
            </a:r>
            <a:r>
              <a:rPr lang="en-US" sz="2000" dirty="0" smtClean="0"/>
              <a:t>JSPX </a:t>
            </a:r>
            <a:r>
              <a:rPr lang="en-US" sz="2000" b="1" dirty="0" smtClean="0"/>
              <a:t>HTML</a:t>
            </a:r>
            <a:r>
              <a:rPr lang="en-US" sz="2000" dirty="0" smtClean="0"/>
              <a:t> Output…..Correct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&lt;!DOCTYPE HTML PUBLIC "-//W3C//DTD HTML 4.01//EN" "http://www.w3.org/TR/html4/strict.dtd"&gt;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&lt;TITLE&gt;&lt;/TITLE&gt;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="Content-Type" content="text/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=UTF-8"&gt;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="script.js"&gt;&lt;/SCRIPT&gt;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"&gt;alert('message');&lt;/SCRIPT&gt;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9552" y="2204864"/>
            <a:ext cx="86409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71600" y="2486761"/>
            <a:ext cx="86409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99134" y="2767224"/>
            <a:ext cx="99660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52120" y="3284984"/>
            <a:ext cx="36004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11960" y="4941168"/>
            <a:ext cx="36004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588224" y="4935706"/>
            <a:ext cx="36004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798912"/>
            <a:ext cx="7412786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i="1" dirty="0" smtClean="0"/>
              <a:t>web.xml:</a:t>
            </a:r>
          </a:p>
          <a:p>
            <a:endParaRPr lang="en-US" sz="1600" b="1" i="1" dirty="0" smtClean="0"/>
          </a:p>
          <a:p>
            <a:r>
              <a:rPr lang="en-US" sz="1500" dirty="0" smtClean="0">
                <a:latin typeface="Courier New"/>
              </a:rPr>
              <a:t>&lt;</a:t>
            </a:r>
            <a:r>
              <a:rPr lang="en-US" sz="1500" dirty="0">
                <a:latin typeface="Courier New"/>
              </a:rPr>
              <a:t>context-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&gt;</a:t>
            </a:r>
          </a:p>
          <a:p>
            <a:pPr lvl="1"/>
            <a:r>
              <a:rPr lang="en-US" sz="1500" dirty="0">
                <a:latin typeface="Courier New"/>
              </a:rPr>
              <a:t>&lt;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-name&gt;</a:t>
            </a:r>
            <a:r>
              <a:rPr lang="en-US" sz="1500" b="1" dirty="0" err="1">
                <a:latin typeface="Courier New"/>
              </a:rPr>
              <a:t>com.gratex.gjaxXB.tags.html.markup</a:t>
            </a:r>
            <a:r>
              <a:rPr lang="en-US" sz="1500" dirty="0">
                <a:latin typeface="Courier New"/>
              </a:rPr>
              <a:t>&lt;/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-name&gt;</a:t>
            </a:r>
          </a:p>
          <a:p>
            <a:pPr lvl="1"/>
            <a:r>
              <a:rPr lang="en-US" sz="1500" dirty="0">
                <a:latin typeface="Courier New"/>
              </a:rPr>
              <a:t>&lt;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-value&gt;</a:t>
            </a:r>
            <a:r>
              <a:rPr lang="en-US" sz="1500" b="1" dirty="0">
                <a:latin typeface="Courier New"/>
              </a:rPr>
              <a:t>HTML4</a:t>
            </a:r>
            <a:r>
              <a:rPr lang="en-US" sz="1500" dirty="0">
                <a:latin typeface="Courier New"/>
              </a:rPr>
              <a:t>&lt;/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>
                <a:latin typeface="Courier New"/>
              </a:rPr>
              <a:t>-value&gt;</a:t>
            </a:r>
          </a:p>
          <a:p>
            <a:r>
              <a:rPr lang="en-US" sz="1500" dirty="0">
                <a:latin typeface="Courier New"/>
              </a:rPr>
              <a:t>&lt;/context-</a:t>
            </a:r>
            <a:r>
              <a:rPr lang="en-US" sz="1500" dirty="0" err="1">
                <a:latin typeface="Courier New"/>
              </a:rPr>
              <a:t>param</a:t>
            </a:r>
            <a:r>
              <a:rPr lang="en-US" sz="1500" dirty="0" smtClean="0">
                <a:latin typeface="Courier New"/>
              </a:rPr>
              <a:t>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4017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JSPX producing XHTML/HTML and HTML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200" dirty="0"/>
              <a:t> </a:t>
            </a:r>
            <a:r>
              <a:rPr lang="en-US" sz="2000" dirty="0" smtClean="0"/>
              <a:t>Fix problems without </a:t>
            </a:r>
            <a:r>
              <a:rPr lang="en-US" sz="2000" dirty="0" err="1" smtClean="0"/>
              <a:t>taglibrary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Without HTML5TagLib = JSPX hacking</a:t>
            </a:r>
          </a:p>
          <a:p>
            <a:pPr marL="0" indent="0" algn="ctr">
              <a:buNone/>
            </a:pPr>
            <a:r>
              <a:rPr lang="en-US" sz="1600" dirty="0" smtClean="0"/>
              <a:t>(Optional Homework, </a:t>
            </a:r>
          </a:p>
          <a:p>
            <a:pPr marL="0" indent="0" algn="ctr">
              <a:buNone/>
            </a:pPr>
            <a:r>
              <a:rPr lang="en-US" sz="1600" dirty="0" smtClean="0"/>
              <a:t>beware Cross Container Differences)</a:t>
            </a:r>
          </a:p>
        </p:txBody>
      </p:sp>
    </p:spTree>
    <p:extLst>
      <p:ext uri="{BB962C8B-B14F-4D97-AF65-F5344CB8AC3E}">
        <p14:creationId xmlns:p14="http://schemas.microsoft.com/office/powerpoint/2010/main" val="30920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Content-Type, Charset, Consistency</a:t>
            </a:r>
            <a:br>
              <a:rPr lang="en-US" dirty="0" smtClean="0"/>
            </a:br>
            <a:r>
              <a:rPr lang="en-US" sz="2200" dirty="0" smtClean="0"/>
              <a:t>Choice is yours… source code </a:t>
            </a:r>
            <a:endParaRPr lang="en-US" sz="2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600" b="1" i="1" dirty="0" smtClean="0"/>
              <a:t>JSPX: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/>
              </a:rPr>
              <a:t>&lt;</a:t>
            </a:r>
            <a:r>
              <a:rPr lang="en-US" sz="1600" dirty="0">
                <a:latin typeface="Courier New"/>
              </a:rPr>
              <a:t>DOCTYPE markup=</a:t>
            </a:r>
            <a:r>
              <a:rPr lang="en-US" sz="1600" i="1" dirty="0">
                <a:latin typeface="Courier New"/>
              </a:rPr>
              <a:t>"HTML4" </a:t>
            </a:r>
            <a:r>
              <a:rPr lang="en-US" sz="1600" dirty="0">
                <a:latin typeface="Courier New"/>
              </a:rPr>
              <a:t>encoding=</a:t>
            </a:r>
            <a:r>
              <a:rPr lang="en-US" sz="1600" i="1" dirty="0">
                <a:latin typeface="Courier New"/>
              </a:rPr>
              <a:t>"UTF-8"</a:t>
            </a:r>
            <a:r>
              <a:rPr lang="en-US" sz="1600" dirty="0">
                <a:latin typeface="Courier New"/>
              </a:rPr>
              <a:t>/&gt;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</a:rPr>
              <a:t>&lt;head&gt;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</a:rPr>
              <a:t>&lt;title&gt;Content-Type Sample&lt;/title&gt;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/>
              </a:rPr>
              <a:t>&lt;/head&gt;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467544" y="5301208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800" b="1" i="1" dirty="0">
                <a:solidFill>
                  <a:prstClr val="black"/>
                </a:solidFill>
              </a:rPr>
              <a:t>HTTP response: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HTTP/1.1 </a:t>
            </a: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200 OK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5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Content-Type: </a:t>
            </a:r>
            <a:r>
              <a:rPr lang="en-US" sz="15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15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15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=UTF-8</a:t>
            </a:r>
            <a:endParaRPr lang="en-US" sz="15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467544" y="3284984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i="1" dirty="0" smtClean="0"/>
              <a:t>HTML:</a:t>
            </a:r>
            <a:endParaRPr lang="en-US" sz="2400" b="1" i="1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DOCTYPE HTML PUBLIC "-//W3C//DTD HTML 4.01//EN"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2100" dirty="0">
                <a:latin typeface="Courier New" pitchFamily="49" charset="0"/>
                <a:cs typeface="Courier New" pitchFamily="49" charset="0"/>
                <a:hlinkClick r:id="rId3"/>
              </a:rPr>
              <a:t>http://www.w3.org/TR/html4/strict.dtd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lvl="0" indent="0">
              <a:spcBef>
                <a:spcPts val="0"/>
              </a:spcBef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685800" lvl="0" indent="0">
              <a:spcBef>
                <a:spcPts val="0"/>
              </a:spcBef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&lt;TITLE&gt;META sample&lt;/TITLE&gt;</a:t>
            </a:r>
          </a:p>
          <a:p>
            <a:pPr marL="685800" lvl="0" indent="0">
              <a:spcBef>
                <a:spcPts val="0"/>
              </a:spcBef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&lt;META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=UTF-8“ http-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="Content-Type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0" indent="0">
              <a:spcBef>
                <a:spcPts val="0"/>
              </a:spcBef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19672" y="1844824"/>
            <a:ext cx="165618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51720" y="5841268"/>
            <a:ext cx="115212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51820" y="4437112"/>
            <a:ext cx="1044116" cy="21602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57652" y="1844824"/>
            <a:ext cx="2050451" cy="256126"/>
          </a:xfrm>
          <a:prstGeom prst="roundRect">
            <a:avLst/>
          </a:prstGeom>
          <a:solidFill>
            <a:srgbClr val="FFFF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67945" y="4437112"/>
            <a:ext cx="1728192" cy="216024"/>
          </a:xfrm>
          <a:prstGeom prst="roundRect">
            <a:avLst/>
          </a:prstGeom>
          <a:solidFill>
            <a:srgbClr val="FFFF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10144" y="5841268"/>
            <a:ext cx="1728192" cy="256126"/>
          </a:xfrm>
          <a:prstGeom prst="roundRect">
            <a:avLst/>
          </a:prstGeom>
          <a:solidFill>
            <a:srgbClr val="FFFF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7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Content-Type, Charset, </a:t>
            </a:r>
            <a:r>
              <a:rPr lang="en-US" dirty="0" err="1" smtClean="0"/>
              <a:t>Consitency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Choice is yours… </a:t>
            </a:r>
            <a:r>
              <a:rPr lang="en-US" sz="2200" dirty="0" smtClean="0"/>
              <a:t>or web </a:t>
            </a:r>
            <a:r>
              <a:rPr lang="en-US" sz="2200" dirty="0" err="1" smtClean="0"/>
              <a:t>config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51711"/>
            <a:ext cx="8207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web.xml:</a:t>
            </a:r>
          </a:p>
          <a:p>
            <a:r>
              <a:rPr lang="en-US" sz="1600" dirty="0" smtClean="0">
                <a:latin typeface="Courier New"/>
              </a:rPr>
              <a:t>&lt;</a:t>
            </a:r>
            <a:r>
              <a:rPr lang="en-US" sz="1600" dirty="0">
                <a:latin typeface="Courier New"/>
              </a:rPr>
              <a:t>context-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>
                <a:latin typeface="Courier New"/>
              </a:rPr>
              <a:t>&gt;</a:t>
            </a:r>
          </a:p>
          <a:p>
            <a:pPr lvl="1"/>
            <a:r>
              <a:rPr lang="en-US" sz="1600" dirty="0" smtClean="0">
                <a:latin typeface="Courier New"/>
              </a:rPr>
              <a:t>&lt;</a:t>
            </a:r>
            <a:r>
              <a:rPr lang="en-US" sz="1600" dirty="0" err="1" smtClean="0">
                <a:latin typeface="Courier New"/>
              </a:rPr>
              <a:t>param</a:t>
            </a:r>
            <a:r>
              <a:rPr lang="en-US" sz="1600" dirty="0" smtClean="0">
                <a:latin typeface="Courier New"/>
              </a:rPr>
              <a:t>-name&gt;</a:t>
            </a:r>
            <a:r>
              <a:rPr lang="en-US" sz="1600" dirty="0" err="1" smtClean="0">
                <a:latin typeface="Courier New"/>
              </a:rPr>
              <a:t>com.gratex.gjaxXB.tags.html.encoding</a:t>
            </a:r>
            <a:r>
              <a:rPr lang="en-US" sz="1600" dirty="0" smtClean="0">
                <a:latin typeface="Courier New"/>
              </a:rPr>
              <a:t>&lt;/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>
                <a:latin typeface="Courier New"/>
              </a:rPr>
              <a:t>-name&gt;</a:t>
            </a:r>
          </a:p>
          <a:p>
            <a:pPr lvl="1"/>
            <a:r>
              <a:rPr lang="en-US" sz="1600" dirty="0" smtClean="0">
                <a:latin typeface="Courier New"/>
              </a:rPr>
              <a:t>&lt;</a:t>
            </a:r>
            <a:r>
              <a:rPr lang="en-US" sz="1600" dirty="0" err="1" smtClean="0">
                <a:latin typeface="Courier New"/>
              </a:rPr>
              <a:t>param</a:t>
            </a:r>
            <a:r>
              <a:rPr lang="en-US" sz="1600" dirty="0" smtClean="0">
                <a:latin typeface="Courier New"/>
              </a:rPr>
              <a:t>-value&gt;UTF-8&lt;/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>
                <a:latin typeface="Courier New"/>
              </a:rPr>
              <a:t>-value&gt;</a:t>
            </a:r>
          </a:p>
          <a:p>
            <a:r>
              <a:rPr lang="en-US" sz="1600" dirty="0">
                <a:latin typeface="Courier New"/>
              </a:rPr>
              <a:t>&lt;/context-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 smtClean="0">
                <a:latin typeface="Courier New"/>
              </a:rPr>
              <a:t>&gt;</a:t>
            </a:r>
          </a:p>
          <a:p>
            <a:endParaRPr lang="en-US" sz="1600" dirty="0" smtClean="0">
              <a:latin typeface="Courier New"/>
            </a:endParaRPr>
          </a:p>
          <a:p>
            <a:r>
              <a:rPr lang="en-US" sz="1600" dirty="0">
                <a:latin typeface="Courier New"/>
              </a:rPr>
              <a:t>&lt;context-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>
                <a:latin typeface="Courier New"/>
              </a:rPr>
              <a:t>&gt;</a:t>
            </a:r>
          </a:p>
          <a:p>
            <a:pPr lvl="1"/>
            <a:r>
              <a:rPr lang="en-US" sz="1600" dirty="0">
                <a:latin typeface="Courier New"/>
              </a:rPr>
              <a:t>&lt;</a:t>
            </a:r>
            <a:r>
              <a:rPr lang="en-US" sz="1600" dirty="0" err="1" smtClean="0">
                <a:latin typeface="Courier New"/>
              </a:rPr>
              <a:t>param</a:t>
            </a:r>
            <a:r>
              <a:rPr lang="en-US" sz="1600" dirty="0" smtClean="0">
                <a:latin typeface="Courier New"/>
              </a:rPr>
              <a:t>-name&gt;</a:t>
            </a:r>
            <a:r>
              <a:rPr lang="en-US" sz="1600" dirty="0" err="1" smtClean="0">
                <a:latin typeface="Courier New"/>
              </a:rPr>
              <a:t>com.gratex.gjaxXB.tags.html.markup</a:t>
            </a:r>
            <a:r>
              <a:rPr lang="en-US" sz="1600" dirty="0" smtClean="0">
                <a:latin typeface="Courier New"/>
              </a:rPr>
              <a:t>&lt;/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>
                <a:latin typeface="Courier New"/>
              </a:rPr>
              <a:t>-name&gt;</a:t>
            </a:r>
          </a:p>
          <a:p>
            <a:pPr lvl="1"/>
            <a:r>
              <a:rPr lang="en-US" sz="1600" dirty="0">
                <a:latin typeface="Courier New"/>
              </a:rPr>
              <a:t>&lt;</a:t>
            </a:r>
            <a:r>
              <a:rPr lang="en-US" sz="1600" dirty="0" err="1" smtClean="0">
                <a:latin typeface="Courier New"/>
              </a:rPr>
              <a:t>param</a:t>
            </a:r>
            <a:r>
              <a:rPr lang="en-US" sz="1600" dirty="0" smtClean="0">
                <a:latin typeface="Courier New"/>
              </a:rPr>
              <a:t>-value&gt;HTML4&lt;/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>
                <a:latin typeface="Courier New"/>
              </a:rPr>
              <a:t>-value&gt;</a:t>
            </a:r>
          </a:p>
          <a:p>
            <a:r>
              <a:rPr lang="en-US" sz="1600" dirty="0">
                <a:latin typeface="Courier New"/>
              </a:rPr>
              <a:t>&lt;/context-</a:t>
            </a:r>
            <a:r>
              <a:rPr lang="en-US" sz="1600" dirty="0" err="1">
                <a:latin typeface="Courier New"/>
              </a:rPr>
              <a:t>param</a:t>
            </a:r>
            <a:r>
              <a:rPr lang="en-US" sz="1600" dirty="0" smtClean="0">
                <a:latin typeface="Courier New"/>
              </a:rPr>
              <a:t>&gt;</a:t>
            </a:r>
            <a:endParaRPr lang="en-US" sz="1600" dirty="0">
              <a:latin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4281770"/>
            <a:ext cx="79190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.</a:t>
            </a:r>
            <a:r>
              <a:rPr lang="en-US" b="1" i="1" dirty="0" err="1" smtClean="0"/>
              <a:t>jsp</a:t>
            </a:r>
            <a:r>
              <a:rPr lang="en-US" b="1" i="1" dirty="0" smtClean="0"/>
              <a:t>:</a:t>
            </a:r>
            <a:endParaRPr lang="en-US" b="1" i="1" dirty="0">
              <a:solidFill>
                <a:srgbClr val="008080"/>
              </a:solidFill>
            </a:endParaRPr>
          </a:p>
          <a:p>
            <a:r>
              <a:rPr lang="en-US" sz="1600" dirty="0">
                <a:latin typeface="Courier New"/>
              </a:rPr>
              <a:t>&lt;DOCTYPE/&gt;</a:t>
            </a:r>
          </a:p>
          <a:p>
            <a:r>
              <a:rPr lang="en-US" sz="1600" dirty="0">
                <a:latin typeface="Courier New"/>
              </a:rPr>
              <a:t>&lt;html&gt;</a:t>
            </a:r>
          </a:p>
          <a:p>
            <a:r>
              <a:rPr lang="en-US" sz="1600" dirty="0">
                <a:latin typeface="Courier New"/>
              </a:rPr>
              <a:t>&lt;head&gt;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urier New"/>
              </a:rPr>
              <a:t>&lt;title&gt;META sample&lt;/title&gt;</a:t>
            </a:r>
          </a:p>
          <a:p>
            <a:r>
              <a:rPr lang="en-US" sz="1600" dirty="0">
                <a:latin typeface="Courier New"/>
              </a:rPr>
              <a:t>&lt;/head</a:t>
            </a:r>
            <a:r>
              <a:rPr lang="en-US" sz="1600" dirty="0" smtClean="0">
                <a:latin typeface="Courier New"/>
              </a:rPr>
              <a:t>&gt;</a:t>
            </a:r>
            <a:endParaRPr lang="en-US" sz="1600" dirty="0">
              <a:latin typeface="Courier Ne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46852" y="1876730"/>
            <a:ext cx="4429403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55777" y="2164762"/>
            <a:ext cx="64807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46853" y="3100866"/>
            <a:ext cx="414137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83767" y="3403170"/>
            <a:ext cx="72008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7544" y="4581128"/>
            <a:ext cx="129614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Source – HTML 5/4 Output</a:t>
            </a:r>
            <a:br>
              <a:rPr lang="en-US" dirty="0" smtClean="0"/>
            </a:br>
            <a:r>
              <a:rPr lang="en-US" sz="2000" dirty="0" smtClean="0"/>
              <a:t>Demo for simplification and backward compatibility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566000"/>
            <a:ext cx="4114800" cy="4853136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&lt;!DOCTYPE HTML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&lt;TITLE&gt;HTML5 test&lt;/TITLE&gt;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&lt;META charset="UTF-8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body { background-color: gray; }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&lt;HEADER&gt;Header section&lt;/HEADER&gt;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&lt;ARTICLE&gt;Page content&lt;/ARTICLE&gt;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&lt;FOOTER&gt;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&lt;TIME&gt;2011-05-08 12:05:25&lt;/TIME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&lt;/FOOTER&gt;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="/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res/script.js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200" dirty="0"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96" y="1567333"/>
            <a:ext cx="440283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&lt;DOCTYPE markup=</a:t>
            </a:r>
            <a:r>
              <a:rPr lang="en-US" sz="1200" i="1" dirty="0" smtClean="0">
                <a:latin typeface="Courier New"/>
              </a:rPr>
              <a:t>"HTML5"</a:t>
            </a:r>
            <a:r>
              <a:rPr lang="en-US" sz="1200" dirty="0" smtClean="0">
                <a:latin typeface="Courier New"/>
              </a:rPr>
              <a:t>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&lt;head&gt;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&lt;title&gt;HTML5 test&lt;/title&gt;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&lt;style&gt;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body { background-color: </a:t>
            </a:r>
            <a:r>
              <a:rPr lang="en-US" sz="1200" i="1" dirty="0" smtClean="0">
                <a:latin typeface="Courier New"/>
              </a:rPr>
              <a:t>gray</a:t>
            </a:r>
            <a:r>
              <a:rPr lang="en-US" sz="1200" dirty="0" smtClean="0">
                <a:latin typeface="Courier New"/>
              </a:rPr>
              <a:t>;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&lt;body&gt;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&lt;header&gt;Header section&lt;/header&gt;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&lt;article&gt;Page content&lt;/article&gt;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&lt;footer&gt;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&lt;time&gt;2011-05-08 12:05:25&lt;/time&gt;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&lt;/footer&gt;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&lt;script </a:t>
            </a:r>
            <a:r>
              <a:rPr lang="en-US" sz="1200" dirty="0" err="1" smtClean="0">
                <a:latin typeface="Courier New"/>
              </a:rPr>
              <a:t>src</a:t>
            </a:r>
            <a:r>
              <a:rPr lang="en-US" sz="1200" dirty="0" smtClean="0">
                <a:latin typeface="Courier New"/>
              </a:rPr>
              <a:t>=</a:t>
            </a:r>
            <a:r>
              <a:rPr lang="en-US" sz="1200" i="1" dirty="0" smtClean="0">
                <a:latin typeface="Courier New"/>
              </a:rPr>
              <a:t>"/resources/script.js"</a:t>
            </a:r>
            <a:r>
              <a:rPr lang="en-US" sz="1200" dirty="0" smtClean="0">
                <a:latin typeface="Courier New"/>
              </a:rPr>
              <a:t>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&lt;/html&gt;</a:t>
            </a:r>
            <a:endParaRPr lang="en-US" sz="1200" dirty="0">
              <a:latin typeface="Courier Ne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7889" y="4257112"/>
            <a:ext cx="79208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7888" y="4473136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7888" y="4725144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09936" y="1628800"/>
            <a:ext cx="1440160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50296" y="1628800"/>
            <a:ext cx="1440160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10336" y="2744944"/>
            <a:ext cx="2088232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486416" y="4257112"/>
            <a:ext cx="88801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10336" y="4473136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10336" y="4725144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5880" y="5589240"/>
            <a:ext cx="3528391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8526" y="3176992"/>
            <a:ext cx="667434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10336" y="3168521"/>
            <a:ext cx="671992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486416" y="5589240"/>
            <a:ext cx="3552312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09936" y="1628800"/>
            <a:ext cx="1440160" cy="180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92243" y="4941168"/>
            <a:ext cx="611405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846332" y="4941168"/>
            <a:ext cx="589764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4" grpId="0" animBg="1"/>
      <p:bldP spid="25" grpId="0" animBg="1"/>
      <p:bldP spid="2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Source – HTML 5/4 Output</a:t>
            </a:r>
            <a:br>
              <a:rPr lang="en-US" dirty="0" smtClean="0"/>
            </a:br>
            <a:r>
              <a:rPr lang="en-US" sz="2000" dirty="0" smtClean="0"/>
              <a:t>Demo for simplification and backward compatibility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1566000"/>
            <a:ext cx="4968552" cy="485313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&lt;!DOCTYPE HTML PUBLIC "-//W3C//DTD HTML 4.01//EN"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  <a:hlinkClick r:id="rId3"/>
              </a:rPr>
              <a:t>http://www.w3.org/TR/html4/strict.dtd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&lt;TITLE&gt;HTML5 test&lt;/TITLE&gt;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="Content-Type" 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content="text/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=UTF-8"&gt;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body { background-color: gray; }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&lt;DIV class="html5-header"&gt;Header section&lt;/DIV&gt;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&lt;DIV class="html5-article"&gt;Page content&lt;/DIV&gt;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&lt;DIV class="html5-footer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68580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&lt;SPAN class="html5-time"&gt;2011-05-08 12:05:25&lt;/SPAN&gt;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="/resources/script.js"&gt;&lt;/SCRIPT&gt;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96" y="1567333"/>
            <a:ext cx="440283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&lt;DOCTYPE markup=</a:t>
            </a:r>
            <a:r>
              <a:rPr lang="en-US" sz="1200" i="1" dirty="0" smtClean="0">
                <a:latin typeface="Courier New"/>
              </a:rPr>
              <a:t>"HTML4"</a:t>
            </a:r>
            <a:r>
              <a:rPr lang="en-US" sz="1200" dirty="0" smtClean="0">
                <a:latin typeface="Courier New"/>
              </a:rPr>
              <a:t>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&lt;head&gt;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&lt;title&gt;HTML5 test&lt;/title&gt;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&lt;style&gt;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body { background-color: </a:t>
            </a:r>
            <a:r>
              <a:rPr lang="en-US" sz="1200" i="1" dirty="0" smtClean="0">
                <a:latin typeface="Courier New"/>
              </a:rPr>
              <a:t>gray</a:t>
            </a:r>
            <a:r>
              <a:rPr lang="en-US" sz="1200" dirty="0" smtClean="0">
                <a:latin typeface="Courier New"/>
              </a:rPr>
              <a:t>; }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&lt;/style&gt;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&lt;body&gt;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&lt;header&gt;Header section&lt;/header&gt;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&lt;article&gt;Page content&lt;/article&gt;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&lt;footer&gt;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&lt;time&gt;2011-05-08 12:05:25&lt;/time&gt;</a:t>
            </a:r>
          </a:p>
          <a:p>
            <a:pPr marL="68580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&lt;/footer&gt;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&lt;script </a:t>
            </a:r>
            <a:r>
              <a:rPr lang="en-US" sz="1200" dirty="0" err="1" smtClean="0">
                <a:latin typeface="Courier New"/>
              </a:rPr>
              <a:t>src</a:t>
            </a:r>
            <a:r>
              <a:rPr lang="en-US" sz="1200" dirty="0" smtClean="0">
                <a:latin typeface="Courier New"/>
              </a:rPr>
              <a:t>=</a:t>
            </a:r>
            <a:r>
              <a:rPr lang="en-US" sz="1200" i="1" dirty="0" smtClean="0">
                <a:latin typeface="Courier New"/>
              </a:rPr>
              <a:t>"/resources/script.js"</a:t>
            </a:r>
            <a:r>
              <a:rPr lang="en-US" sz="1200" dirty="0" smtClean="0">
                <a:latin typeface="Courier New"/>
              </a:rPr>
              <a:t>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latin typeface="Courier New"/>
              </a:rPr>
              <a:t>&lt;/html&gt;</a:t>
            </a:r>
            <a:endParaRPr lang="en-US" sz="1200" dirty="0">
              <a:latin typeface="Courier Ne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7889" y="4257112"/>
            <a:ext cx="79208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7888" y="4473136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7888" y="4725144"/>
            <a:ext cx="864096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09936" y="1628800"/>
            <a:ext cx="1440160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5880" y="5589240"/>
            <a:ext cx="3528391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8526" y="3176992"/>
            <a:ext cx="667434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67944" y="1628800"/>
            <a:ext cx="4608512" cy="43204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38328" y="2672896"/>
            <a:ext cx="3806080" cy="46807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438328" y="4257112"/>
            <a:ext cx="243792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427984" y="4473136"/>
            <a:ext cx="243792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27984" y="4689160"/>
            <a:ext cx="243792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716016" y="4941168"/>
            <a:ext cx="2437928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395097" y="3176992"/>
            <a:ext cx="2193127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395097" y="5589240"/>
            <a:ext cx="2841199" cy="18000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6002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HTML5TagLib</a:t>
            </a:r>
          </a:p>
          <a:p>
            <a:r>
              <a:rPr lang="en-US" dirty="0" smtClean="0"/>
              <a:t>+</a:t>
            </a:r>
          </a:p>
          <a:p>
            <a:r>
              <a:rPr lang="en-US" dirty="0" smtClean="0"/>
              <a:t>HTML5DSL (HAIKU)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35814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JSP Tag Library and Java API</a:t>
            </a:r>
          </a:p>
          <a:p>
            <a:r>
              <a:rPr lang="en-US" dirty="0" smtClean="0"/>
              <a:t>to </a:t>
            </a:r>
          </a:p>
          <a:p>
            <a:r>
              <a:rPr lang="en-US" dirty="0" smtClean="0"/>
              <a:t>clean your server code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improve client markup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46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HTML5 Tags – TIME</a:t>
            </a:r>
            <a:br>
              <a:rPr lang="en-US" dirty="0" smtClean="0"/>
            </a:br>
            <a:r>
              <a:rPr lang="en-US" sz="2200" dirty="0" smtClean="0"/>
              <a:t>We generate </a:t>
            </a:r>
            <a:r>
              <a:rPr lang="en-US" sz="2200" b="1" dirty="0" smtClean="0"/>
              <a:t>localized</a:t>
            </a:r>
            <a:r>
              <a:rPr lang="en-US" sz="2200" dirty="0" smtClean="0"/>
              <a:t> text content and add </a:t>
            </a:r>
            <a:r>
              <a:rPr lang="en-US" sz="2200" b="1" dirty="0" smtClean="0"/>
              <a:t>typed</a:t>
            </a:r>
            <a:r>
              <a:rPr lang="en-US" sz="2200" dirty="0" smtClean="0"/>
              <a:t> support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en-US" dirty="0" smtClean="0"/>
              <a:t>3 attributes of type Calendar or Date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2204864"/>
            <a:ext cx="8229600" cy="11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/>
              </a:rPr>
              <a:t>&lt;</a:t>
            </a:r>
            <a:r>
              <a:rPr lang="en-US" sz="1600" dirty="0" err="1">
                <a:latin typeface="Courier New"/>
              </a:rPr>
              <a:t>x:time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 err="1">
                <a:latin typeface="Courier New"/>
              </a:rPr>
              <a:t>datetime</a:t>
            </a:r>
            <a:r>
              <a:rPr lang="en-US" sz="1600" dirty="0">
                <a:latin typeface="Courier New"/>
              </a:rPr>
              <a:t>=</a:t>
            </a:r>
            <a:r>
              <a:rPr lang="en-US" sz="1600" i="1" dirty="0">
                <a:latin typeface="Courier New"/>
              </a:rPr>
              <a:t>"</a:t>
            </a:r>
            <a:r>
              <a:rPr lang="en-US" sz="1600" dirty="0">
                <a:latin typeface="Courier New"/>
              </a:rPr>
              <a:t>${date</a:t>
            </a:r>
            <a:r>
              <a:rPr lang="en-US" sz="1600" dirty="0" smtClean="0">
                <a:latin typeface="Courier New"/>
              </a:rPr>
              <a:t>}</a:t>
            </a:r>
            <a:r>
              <a:rPr lang="en-US" sz="1600" i="1" dirty="0" smtClean="0">
                <a:latin typeface="Courier New"/>
              </a:rPr>
              <a:t>"</a:t>
            </a:r>
            <a:r>
              <a:rPr lang="en-US" sz="1600" dirty="0" smtClean="0">
                <a:latin typeface="Courier New"/>
              </a:rPr>
              <a:t>/&gt;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</a:rPr>
              <a:t>&lt;</a:t>
            </a:r>
            <a:r>
              <a:rPr lang="en-US" sz="1600" dirty="0" err="1">
                <a:latin typeface="Courier New"/>
              </a:rPr>
              <a:t>x:time</a:t>
            </a:r>
            <a:r>
              <a:rPr lang="en-US" sz="1600" dirty="0">
                <a:latin typeface="Courier New"/>
              </a:rPr>
              <a:t> </a:t>
            </a:r>
            <a:r>
              <a:rPr lang="en-US" sz="1600" dirty="0" err="1">
                <a:latin typeface="Courier New"/>
              </a:rPr>
              <a:t>datetime</a:t>
            </a:r>
            <a:r>
              <a:rPr lang="en-US" sz="1600" dirty="0" smtClean="0">
                <a:latin typeface="Courier New"/>
              </a:rPr>
              <a:t>=</a:t>
            </a:r>
            <a:r>
              <a:rPr lang="en-US" sz="1600" i="1" dirty="0" smtClean="0">
                <a:latin typeface="Courier New"/>
              </a:rPr>
              <a:t>"</a:t>
            </a:r>
            <a:r>
              <a:rPr lang="en-US" sz="1600" dirty="0" smtClean="0">
                <a:latin typeface="Courier New"/>
              </a:rPr>
              <a:t>${calendar}</a:t>
            </a:r>
            <a:r>
              <a:rPr lang="en-US" sz="1600" i="1" dirty="0" smtClean="0">
                <a:latin typeface="Courier New"/>
              </a:rPr>
              <a:t>"</a:t>
            </a:r>
            <a:r>
              <a:rPr lang="en-US" sz="1600" dirty="0" smtClean="0">
                <a:latin typeface="Courier New"/>
              </a:rPr>
              <a:t>/&gt;  </a:t>
            </a:r>
            <a:r>
              <a:rPr lang="en-US" sz="1600" i="1" dirty="0" smtClean="0">
                <a:latin typeface="Courier New"/>
              </a:rPr>
              <a:t>(calendar with EST TZ)</a:t>
            </a:r>
            <a:endParaRPr lang="en-US" sz="1600" i="1" dirty="0">
              <a:latin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</a:rPr>
              <a:t>&lt;</a:t>
            </a:r>
            <a:r>
              <a:rPr lang="en-US" sz="1600" dirty="0" err="1">
                <a:latin typeface="Courier New"/>
              </a:rPr>
              <a:t>x:time</a:t>
            </a:r>
            <a:r>
              <a:rPr lang="en-US" sz="1600" dirty="0">
                <a:latin typeface="Courier New"/>
              </a:rPr>
              <a:t> date=</a:t>
            </a:r>
            <a:r>
              <a:rPr lang="en-US" sz="1600" i="1" dirty="0">
                <a:latin typeface="Courier New"/>
              </a:rPr>
              <a:t>"</a:t>
            </a:r>
            <a:r>
              <a:rPr lang="en-US" sz="1600" dirty="0">
                <a:latin typeface="Courier New"/>
              </a:rPr>
              <a:t>${date}</a:t>
            </a:r>
            <a:r>
              <a:rPr lang="en-US" sz="1600" i="1" dirty="0">
                <a:latin typeface="Courier New"/>
              </a:rPr>
              <a:t>"</a:t>
            </a:r>
            <a:r>
              <a:rPr lang="en-US" sz="1600" dirty="0">
                <a:latin typeface="Courier New"/>
              </a:rPr>
              <a:t> /&gt;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/>
              </a:rPr>
              <a:t>&lt;</a:t>
            </a:r>
            <a:r>
              <a:rPr lang="en-US" sz="1600" dirty="0" err="1">
                <a:latin typeface="Courier New"/>
              </a:rPr>
              <a:t>x:time</a:t>
            </a:r>
            <a:r>
              <a:rPr lang="en-US" sz="1600" dirty="0">
                <a:latin typeface="Courier New"/>
              </a:rPr>
              <a:t> time=</a:t>
            </a:r>
            <a:r>
              <a:rPr lang="en-US" sz="1600" i="1" dirty="0">
                <a:latin typeface="Courier New"/>
              </a:rPr>
              <a:t>"</a:t>
            </a:r>
            <a:r>
              <a:rPr lang="en-US" sz="1600" dirty="0">
                <a:latin typeface="Courier New"/>
              </a:rPr>
              <a:t>${date}</a:t>
            </a:r>
            <a:r>
              <a:rPr lang="en-US" sz="1600" i="1" dirty="0">
                <a:latin typeface="Courier New"/>
              </a:rPr>
              <a:t>"</a:t>
            </a:r>
            <a:r>
              <a:rPr lang="en-US" sz="1600" dirty="0">
                <a:latin typeface="Courier New"/>
              </a:rPr>
              <a:t>/&gt;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3385592"/>
            <a:ext cx="8229600" cy="1843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 dirty="0"/>
              <a:t>Locales (</a:t>
            </a:r>
            <a:r>
              <a:rPr lang="en-US" sz="1900" i="1" dirty="0" err="1"/>
              <a:t>sk</a:t>
            </a:r>
            <a:r>
              <a:rPr lang="en-US" sz="1900" i="1" dirty="0"/>
              <a:t>-SK) + User </a:t>
            </a:r>
            <a:r>
              <a:rPr lang="en-US" sz="1900" i="1" dirty="0" err="1"/>
              <a:t>TimeZone</a:t>
            </a:r>
            <a:r>
              <a:rPr lang="en-US" sz="1900" i="1" dirty="0"/>
              <a:t> (Europe/Bratislava) are in request </a:t>
            </a:r>
            <a:r>
              <a:rPr lang="en-US" sz="1900" i="1" dirty="0" smtClean="0"/>
              <a:t>attributes:</a:t>
            </a:r>
            <a:endParaRPr lang="en-US" sz="1900" i="1" dirty="0">
              <a:solidFill>
                <a:srgbClr val="0000FF"/>
              </a:solidFill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&lt;TIME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="2011-05-16T09:39:20+02:00"&gt;16.5.2011 9:39&lt;/TIME&gt;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TIME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="2011-05-16T09:39:20+02:00"&gt;16.5.2011 9:39&lt;/TIME&gt;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TIME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="2011-05-16"&gt;16.5.2011&lt;/TIME&gt;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&lt;TIME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="09:39:20"&gt;9:39&lt;/TIME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8726" y="5229200"/>
            <a:ext cx="8413753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 dirty="0" smtClean="0"/>
              <a:t>User </a:t>
            </a:r>
            <a:r>
              <a:rPr lang="en-US" sz="2300" i="1" dirty="0" err="1"/>
              <a:t>TimeZone</a:t>
            </a:r>
            <a:r>
              <a:rPr lang="en-US" sz="2300" i="1" dirty="0"/>
              <a:t> </a:t>
            </a:r>
            <a:r>
              <a:rPr lang="en-US" sz="2300" i="1" dirty="0" smtClean="0"/>
              <a:t>not specified:</a:t>
            </a:r>
            <a:endParaRPr lang="en-US" sz="2300" i="1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&lt;TIME </a:t>
            </a:r>
            <a:r>
              <a:rPr lang="en-US" sz="1800" dirty="0" err="1" smtClean="0">
                <a:latin typeface="Courier New" pitchFamily="49" charset="0"/>
                <a:ea typeface="Times New Roman"/>
                <a:cs typeface="Courier New" pitchFamily="49" charset="0"/>
              </a:rPr>
              <a:t>datetime</a:t>
            </a:r>
            <a:r>
              <a:rPr lang="en-US" sz="1800" dirty="0" smtClean="0">
                <a:latin typeface="Courier New" pitchFamily="49" charset="0"/>
                <a:ea typeface="Times New Roman"/>
                <a:cs typeface="Courier New" pitchFamily="49" charset="0"/>
              </a:rPr>
              <a:t>="2011-05-16T07:59:54+00:00"&gt;16.5.2011 7:59 GMT&lt;/TIME&gt;</a:t>
            </a:r>
            <a:endParaRPr lang="en-US" sz="18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TIME </a:t>
            </a:r>
            <a:r>
              <a:rPr lang="en-US" sz="1800" dirty="0" err="1">
                <a:latin typeface="Courier New" pitchFamily="49" charset="0"/>
                <a:ea typeface="Times New Roman"/>
                <a:cs typeface="Courier New" pitchFamily="49" charset="0"/>
              </a:rPr>
              <a:t>datetime</a:t>
            </a:r>
            <a:r>
              <a:rPr lang="en-US" sz="1800" dirty="0">
                <a:latin typeface="Courier New" pitchFamily="49" charset="0"/>
                <a:ea typeface="Times New Roman"/>
                <a:cs typeface="Courier New" pitchFamily="49" charset="0"/>
              </a:rPr>
              <a:t>="2011-05-16T02:59:54-05:00"&gt;16.5.2011 2:59 EST&lt;/TIME</a:t>
            </a:r>
            <a:r>
              <a:rPr lang="en-US" sz="1800" dirty="0" smtClean="0"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71800" y="2204864"/>
            <a:ext cx="86599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771800" y="2492896"/>
            <a:ext cx="136815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475656" y="2236770"/>
            <a:ext cx="108012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75656" y="2708920"/>
            <a:ext cx="64807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475656" y="2994164"/>
            <a:ext cx="64807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448710" y="3792743"/>
            <a:ext cx="3275417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483768" y="4365104"/>
            <a:ext cx="136815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483768" y="4653136"/>
            <a:ext cx="115402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331640" y="3460906"/>
            <a:ext cx="57606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796136" y="3792743"/>
            <a:ext cx="172819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796136" y="4077072"/>
            <a:ext cx="172819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995936" y="4365104"/>
            <a:ext cx="108012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707904" y="4653136"/>
            <a:ext cx="54006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563888" y="3460906"/>
            <a:ext cx="1800199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67487" y="5261106"/>
            <a:ext cx="299640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788024" y="3792743"/>
            <a:ext cx="79208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582344" y="5517232"/>
            <a:ext cx="70973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582344" y="5805264"/>
            <a:ext cx="70973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788024" y="4080635"/>
            <a:ext cx="792089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739096" y="2492896"/>
            <a:ext cx="271322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3293858" y="1700808"/>
            <a:ext cx="3726414" cy="432048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27584" y="1700808"/>
            <a:ext cx="2016224" cy="36004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948265" y="3792743"/>
            <a:ext cx="57606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948265" y="4098997"/>
            <a:ext cx="57606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588224" y="5842118"/>
            <a:ext cx="1008113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588224" y="5551934"/>
            <a:ext cx="100811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XML/HTML Escaping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/>
          </a:bodyPr>
          <a:lstStyle/>
          <a:p>
            <a:pPr fontAlgn="ctr"/>
            <a:r>
              <a:rPr lang="en-US" sz="2400" dirty="0"/>
              <a:t>XML/HTML Escaping</a:t>
            </a:r>
            <a:endParaRPr lang="en-US" sz="6000" dirty="0"/>
          </a:p>
          <a:p>
            <a:pPr lvl="1" fontAlgn="ctr"/>
            <a:r>
              <a:rPr lang="en-US" sz="1600" dirty="0"/>
              <a:t>Automatic  attribute value escaping</a:t>
            </a:r>
          </a:p>
          <a:p>
            <a:pPr lvl="1" fontAlgn="ctr"/>
            <a:r>
              <a:rPr lang="en-US" sz="1600" dirty="0" err="1"/>
              <a:t>innerText</a:t>
            </a:r>
            <a:r>
              <a:rPr lang="en-US" sz="1600" dirty="0"/>
              <a:t>, </a:t>
            </a:r>
            <a:r>
              <a:rPr lang="en-US" sz="1600" dirty="0" err="1"/>
              <a:t>innerHtml</a:t>
            </a:r>
            <a:r>
              <a:rPr lang="en-US" sz="1600" dirty="0"/>
              <a:t> server side </a:t>
            </a:r>
            <a:r>
              <a:rPr lang="en-US" sz="1600" dirty="0" smtClean="0"/>
              <a:t>attributes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66364" y="2712983"/>
            <a:ext cx="81369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View:</a:t>
            </a:r>
            <a:endParaRPr lang="en-US" sz="1600" dirty="0">
              <a:solidFill>
                <a:srgbClr val="008080"/>
              </a:solidFill>
              <a:latin typeface="Courier New"/>
            </a:endParaRPr>
          </a:p>
          <a:p>
            <a:r>
              <a:rPr lang="en-US" sz="1600" i="1" dirty="0"/>
              <a:t>Without </a:t>
            </a:r>
            <a:r>
              <a:rPr lang="en-US" sz="1600" i="1" dirty="0" err="1"/>
              <a:t>taglib</a:t>
            </a:r>
            <a:r>
              <a:rPr lang="en-US" sz="1600" i="1" dirty="0"/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&lt;div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class=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fn:escapeXml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a&amp;b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')}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c:out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plainText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 /&gt;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en-US" sz="1400" i="1" dirty="0" smtClean="0"/>
          </a:p>
          <a:p>
            <a:r>
              <a:rPr lang="en-US" sz="1600" i="1" dirty="0" smtClean="0"/>
              <a:t>With </a:t>
            </a:r>
            <a:r>
              <a:rPr lang="en-US" sz="1600" i="1" dirty="0" err="1"/>
              <a:t>taglib</a:t>
            </a:r>
            <a:r>
              <a:rPr lang="en-US" sz="1600" i="1" dirty="0"/>
              <a:t>:</a:t>
            </a:r>
          </a:p>
          <a:p>
            <a:r>
              <a:rPr lang="en-US" sz="1400" dirty="0">
                <a:latin typeface="Courier New"/>
              </a:rPr>
              <a:t>&lt;div </a:t>
            </a:r>
            <a:r>
              <a:rPr lang="en-US" sz="1400" dirty="0" smtClean="0"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latin typeface="Courier New"/>
              </a:rPr>
              <a:t>"</a:t>
            </a:r>
            <a:r>
              <a:rPr lang="en-US" sz="1400" i="1" dirty="0" err="1">
                <a:latin typeface="Courier New"/>
              </a:rPr>
              <a:t>a&amp;b</a:t>
            </a:r>
            <a:r>
              <a:rPr lang="en-US" sz="1400" i="1" dirty="0">
                <a:latin typeface="Courier New"/>
              </a:rPr>
              <a:t>" </a:t>
            </a:r>
            <a:r>
              <a:rPr lang="en-US" sz="1400" dirty="0" err="1" smtClean="0">
                <a:latin typeface="Courier New"/>
              </a:rPr>
              <a:t>innerText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latin typeface="Courier New"/>
              </a:rPr>
              <a:t>"</a:t>
            </a:r>
            <a:r>
              <a:rPr lang="en-US" sz="1400" dirty="0">
                <a:latin typeface="Courier New"/>
              </a:rPr>
              <a:t>${</a:t>
            </a:r>
            <a:r>
              <a:rPr lang="en-US" sz="1400" dirty="0" err="1" smtClean="0">
                <a:latin typeface="Courier New"/>
              </a:rPr>
              <a:t>plainText</a:t>
            </a:r>
            <a:r>
              <a:rPr lang="en-US" sz="1400" dirty="0" smtClean="0">
                <a:latin typeface="Courier New"/>
              </a:rPr>
              <a:t>}</a:t>
            </a:r>
            <a:r>
              <a:rPr lang="en-US" sz="1400" i="1" dirty="0" smtClean="0">
                <a:latin typeface="Courier New"/>
              </a:rPr>
              <a:t>“/</a:t>
            </a:r>
            <a:r>
              <a:rPr lang="en-US" sz="1400" dirty="0" smtClean="0">
                <a:latin typeface="Courier New"/>
              </a:rPr>
              <a:t>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63688" y="3249008"/>
            <a:ext cx="2592288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55976" y="3249008"/>
            <a:ext cx="3240360" cy="25200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59633" y="2348880"/>
            <a:ext cx="86409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63686" y="3892954"/>
            <a:ext cx="510305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95736" y="2060848"/>
            <a:ext cx="208823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52539" y="3892954"/>
            <a:ext cx="257950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4655458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Controller</a:t>
            </a:r>
            <a:r>
              <a:rPr lang="en-US" b="1" i="1" dirty="0" smtClean="0"/>
              <a:t>:</a:t>
            </a:r>
          </a:p>
          <a:p>
            <a:r>
              <a:rPr lang="en-US" sz="1400" dirty="0" err="1" smtClean="0">
                <a:latin typeface="Courier New"/>
              </a:rPr>
              <a:t>mav.addObject</a:t>
            </a:r>
            <a:r>
              <a:rPr lang="en-US" sz="1400" dirty="0">
                <a:latin typeface="Courier New"/>
              </a:rPr>
              <a:t>("</a:t>
            </a:r>
            <a:r>
              <a:rPr lang="en-US" sz="1400" dirty="0" err="1">
                <a:latin typeface="Courier New"/>
              </a:rPr>
              <a:t>plainText</a:t>
            </a:r>
            <a:r>
              <a:rPr lang="en-US" sz="1400" dirty="0">
                <a:latin typeface="Courier New"/>
              </a:rPr>
              <a:t>", "&lt;P&gt;plain text&lt;/P&gt;");</a:t>
            </a:r>
          </a:p>
          <a:p>
            <a:endParaRPr lang="en-US" dirty="0">
              <a:latin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364" y="55085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Output:</a:t>
            </a:r>
            <a:r>
              <a:rPr lang="en-US" dirty="0" smtClean="0">
                <a:solidFill>
                  <a:srgbClr val="646464"/>
                </a:solidFill>
                <a:latin typeface="Courier New"/>
              </a:rPr>
              <a:t> 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a&amp;amp;b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"&gt;&amp;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lt;P&amp;gt;plain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text&amp;lt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P&amp;gt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20971" y="5801126"/>
            <a:ext cx="978821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771800" y="5800908"/>
            <a:ext cx="309634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56495" y="4958282"/>
            <a:ext cx="3695625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5" grpId="0" animBg="1"/>
      <p:bldP spid="15" grpId="1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&lt;! – section 1 --&gt;</a:t>
            </a:r>
          </a:p>
          <a:p>
            <a:r>
              <a:rPr lang="en-US" dirty="0" smtClean="0"/>
              <a:t>Useful for client side “debugging”</a:t>
            </a:r>
          </a:p>
          <a:p>
            <a:r>
              <a:rPr lang="en-US" dirty="0" smtClean="0"/>
              <a:t>Different syntax in JSP, JSPX</a:t>
            </a:r>
          </a:p>
          <a:p>
            <a:r>
              <a:rPr lang="en-US" dirty="0" smtClean="0"/>
              <a:t>CWE-615</a:t>
            </a:r>
            <a:r>
              <a:rPr lang="en-US" dirty="0"/>
              <a:t>: Information Leak Through Comments</a:t>
            </a:r>
          </a:p>
          <a:p>
            <a:r>
              <a:rPr lang="en-US" dirty="0" smtClean="0"/>
              <a:t>XSS Attacks on Comments</a:t>
            </a:r>
          </a:p>
          <a:p>
            <a:r>
              <a:rPr lang="en-US" dirty="0" smtClean="0"/>
              <a:t>Size overhead 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5035"/>
            <a:ext cx="3888432" cy="242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Side HTML </a:t>
            </a:r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sz="2200" dirty="0" smtClean="0"/>
              <a:t>horror samples from reality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16630" y="3717032"/>
            <a:ext cx="41565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 </a:t>
            </a:r>
            <a:r>
              <a:rPr lang="en-US" b="1" dirty="0" smtClean="0">
                <a:hlinkClick r:id="rId3"/>
              </a:rPr>
              <a:t>www.oracle.com</a:t>
            </a:r>
            <a:r>
              <a:rPr lang="en-US" b="1" dirty="0" smtClean="0"/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183 </a:t>
            </a:r>
            <a:r>
              <a:rPr lang="en-US" b="1" dirty="0">
                <a:solidFill>
                  <a:srgbClr val="FF0000"/>
                </a:solidFill>
              </a:rPr>
              <a:t>comments found (4403 bytes) 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sz="800" dirty="0" smtClean="0"/>
              <a:t>SS_BEGIN_SNIPPET(fragment3,head_tags</a:t>
            </a:r>
            <a:r>
              <a:rPr lang="en-US" sz="800" dirty="0"/>
              <a:t>) SS_END_SNIPPET(fragment3,head_tags) &lt;link media="screen" </a:t>
            </a:r>
            <a:r>
              <a:rPr lang="en-US" sz="800" dirty="0" err="1"/>
              <a:t>href</a:t>
            </a:r>
            <a:r>
              <a:rPr lang="en-US" sz="800" dirty="0"/>
              <a:t>="/</a:t>
            </a:r>
            <a:r>
              <a:rPr lang="en-US" sz="800" dirty="0" err="1"/>
              <a:t>ocom</a:t>
            </a:r>
            <a:r>
              <a:rPr lang="en-US" sz="800" dirty="0"/>
              <a:t>/fragments/</a:t>
            </a:r>
            <a:r>
              <a:rPr lang="en-US" sz="800" dirty="0" err="1"/>
              <a:t>externalnavhorizontal</a:t>
            </a:r>
            <a:r>
              <a:rPr lang="en-US" sz="800" dirty="0"/>
              <a:t>/horiz-nav.css" type="text/</a:t>
            </a:r>
            <a:r>
              <a:rPr lang="en-US" sz="800" dirty="0" err="1"/>
              <a:t>css</a:t>
            </a:r>
            <a:r>
              <a:rPr lang="en-US" sz="800" dirty="0"/>
              <a:t>" </a:t>
            </a:r>
            <a:r>
              <a:rPr lang="en-US" sz="800" dirty="0" err="1"/>
              <a:t>rel</a:t>
            </a:r>
            <a:r>
              <a:rPr lang="en-US" sz="800" dirty="0"/>
              <a:t>="</a:t>
            </a:r>
            <a:r>
              <a:rPr lang="en-US" sz="800" dirty="0" err="1"/>
              <a:t>stylesheet</a:t>
            </a:r>
            <a:r>
              <a:rPr lang="en-US" sz="800" dirty="0"/>
              <a:t>" /&gt; SS_BEGIN_SNIPPET(fragment3,code) SS_END_SNIPPET(fragment3,code) SS_BEGIN_SNIPPET(fragment14,ocom translation) ** retrieve cache lifespan parameter: ** **override root for testing purposes:** ** Header Logo **  ** Header Search **  ** Welcome </a:t>
            </a:r>
            <a:r>
              <a:rPr lang="en-US" sz="800" dirty="0" err="1"/>
              <a:t>SignIn</a:t>
            </a:r>
            <a:r>
              <a:rPr lang="en-US" sz="800" dirty="0"/>
              <a:t> **  ** Footer **  ** Header Logo **   MOSAIC   Communities  User Category   User </a:t>
            </a:r>
            <a:r>
              <a:rPr lang="en-US" sz="800" dirty="0" err="1"/>
              <a:t>Intrest</a:t>
            </a:r>
            <a:r>
              <a:rPr lang="en-US" sz="800" dirty="0"/>
              <a:t>   Navigation starts here   User Community SC code   User Category SC code   User Interest SC code  SS_END_SNIPPET(fragment14,ocom translation) SS_BEGIN_SNIPPET(fragment22,ocom translation) ** retrieve cache lifespan parameter: ** **override root for testing purposes:** ** Header Logo **  ** Header Search **  ** Welcome </a:t>
            </a:r>
            <a:r>
              <a:rPr lang="en-US" sz="800" dirty="0" err="1"/>
              <a:t>SignIn</a:t>
            </a:r>
            <a:r>
              <a:rPr lang="en-US" sz="800" dirty="0"/>
              <a:t> **  ** Footer **  ** Header Logo **   MOSAIC   Communities  User Category   User </a:t>
            </a:r>
            <a:r>
              <a:rPr lang="en-US" sz="800" dirty="0" err="1"/>
              <a:t>Intrest</a:t>
            </a:r>
            <a:r>
              <a:rPr lang="en-US" sz="800" dirty="0"/>
              <a:t>   Navigation starts here   User Community SC code   User Category SC code   User Interest SC code   Date: 7 Sep 2010   Author: </a:t>
            </a:r>
            <a:r>
              <a:rPr lang="en-US" sz="800" dirty="0" err="1"/>
              <a:t>Girish</a:t>
            </a:r>
            <a:r>
              <a:rPr lang="en-US" sz="800" dirty="0"/>
              <a:t> </a:t>
            </a:r>
            <a:r>
              <a:rPr lang="en-US" sz="800" dirty="0" err="1"/>
              <a:t>Gowdar</a:t>
            </a:r>
            <a:r>
              <a:rPr lang="en-US" sz="800" dirty="0"/>
              <a:t>, web Technology   Comment : Logo </a:t>
            </a:r>
            <a:r>
              <a:rPr lang="en-US" sz="800" dirty="0" err="1"/>
              <a:t>img</a:t>
            </a:r>
            <a:r>
              <a:rPr lang="en-US" sz="800" dirty="0"/>
              <a:t> </a:t>
            </a:r>
            <a:r>
              <a:rPr lang="en-US" sz="800" dirty="0" err="1"/>
              <a:t>url</a:t>
            </a:r>
            <a:r>
              <a:rPr lang="en-US" sz="800" dirty="0"/>
              <a:t> and link customized. Variable declared in each Country translation file if need to customize.  SS_END_SNIPPET(fragment22,ocom translation) SS_BEGIN_SNIPPET(fragment15,ocom translation) ** retrieve cache lifespan parameter: ** **override root for testing purposes</a:t>
            </a:r>
            <a:r>
              <a:rPr lang="en-US" sz="800" dirty="0" smtClean="0"/>
              <a:t>:**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1270208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Example: </a:t>
            </a:r>
            <a:r>
              <a:rPr lang="en-US" b="1" dirty="0" smtClean="0"/>
              <a:t>example.shop.cz</a:t>
            </a:r>
          </a:p>
          <a:p>
            <a:r>
              <a:rPr lang="en-US" sz="1200" dirty="0" smtClean="0"/>
              <a:t>&lt;!-- 7E975C04D5 </a:t>
            </a:r>
            <a:r>
              <a:rPr lang="en-US" sz="1200" dirty="0"/>
              <a:t>like '%test%') </a:t>
            </a:r>
            <a:r>
              <a:rPr lang="en-US" sz="1200" dirty="0" smtClean="0"/>
              <a:t> 97E975C04D5 </a:t>
            </a:r>
            <a:r>
              <a:rPr lang="en-US" sz="1200" dirty="0"/>
              <a:t>like '%test%') and </a:t>
            </a:r>
            <a:r>
              <a:rPr lang="en-US" sz="1200" dirty="0" err="1"/>
              <a:t>IsNull</a:t>
            </a:r>
            <a:r>
              <a:rPr lang="en-US" sz="1200" dirty="0"/>
              <a:t>(</a:t>
            </a:r>
            <a:r>
              <a:rPr lang="en-US" sz="1200" dirty="0" err="1"/>
              <a:t>LevelsVisibility.Hidden</a:t>
            </a:r>
            <a:r>
              <a:rPr lang="en-US" sz="1200" dirty="0"/>
              <a:t>, 0) = 0 And </a:t>
            </a:r>
            <a:r>
              <a:rPr lang="en-US" sz="1200" dirty="0" err="1"/>
              <a:t>IsNull</a:t>
            </a:r>
            <a:r>
              <a:rPr lang="en-US" sz="1200" dirty="0"/>
              <a:t>(LevelsVisibility2.Hidden, 0) = 0 AND (</a:t>
            </a:r>
            <a:r>
              <a:rPr lang="en-US" sz="1200" dirty="0" err="1"/>
              <a:t>IsNull</a:t>
            </a:r>
            <a:r>
              <a:rPr lang="en-US" sz="1200" dirty="0"/>
              <a:t>(Store.Hidden,0) = 0) and ( ((</a:t>
            </a:r>
            <a:r>
              <a:rPr lang="en-US" sz="1200" dirty="0" err="1"/>
              <a:t>Levels.Department_ID</a:t>
            </a:r>
            <a:r>
              <a:rPr lang="en-US" sz="1200" dirty="0"/>
              <a:t> is Null or </a:t>
            </a:r>
            <a:r>
              <a:rPr lang="en-US" sz="1200" dirty="0" err="1"/>
              <a:t>Levels.Department_ID</a:t>
            </a:r>
            <a:r>
              <a:rPr lang="en-US" sz="1200" dirty="0"/>
              <a:t>=2) and (</a:t>
            </a:r>
            <a:r>
              <a:rPr lang="en-US" sz="1200" dirty="0" err="1"/>
              <a:t>Levels.Categorization_ID</a:t>
            </a:r>
            <a:r>
              <a:rPr lang="en-US" sz="1200" dirty="0"/>
              <a:t>=3)) OR (</a:t>
            </a:r>
            <a:r>
              <a:rPr lang="en-US" sz="1200" dirty="0" err="1"/>
              <a:t>Levels.Department_ID</a:t>
            </a:r>
            <a:r>
              <a:rPr lang="en-US" sz="1200" dirty="0"/>
              <a:t> is not Null and </a:t>
            </a:r>
            <a:r>
              <a:rPr lang="en-US" sz="1200" dirty="0" err="1"/>
              <a:t>Levels.Department_ID</a:t>
            </a:r>
            <a:r>
              <a:rPr lang="en-US" sz="1200" dirty="0"/>
              <a:t>&lt;&gt;2) ) GROUP BY </a:t>
            </a:r>
            <a:r>
              <a:rPr lang="en-US" sz="1200" dirty="0" err="1"/>
              <a:t>Store.ItemID</a:t>
            </a:r>
            <a:r>
              <a:rPr lang="en-US" sz="1200" dirty="0"/>
              <a:t> ) as S1 LEFT JOIN Store WITH (NOLOCK) ON S1.ItemID = </a:t>
            </a:r>
            <a:r>
              <a:rPr lang="en-US" sz="1200" dirty="0" err="1"/>
              <a:t>Store.ItemID</a:t>
            </a:r>
            <a:r>
              <a:rPr lang="en-US" sz="1200" dirty="0"/>
              <a:t> LEFT JOIN Orders WITH (NOLOCK) ON </a:t>
            </a:r>
            <a:r>
              <a:rPr lang="en-US" sz="1200" dirty="0" err="1"/>
              <a:t>Orders.ItemID</a:t>
            </a:r>
            <a:r>
              <a:rPr lang="en-US" sz="1200" dirty="0"/>
              <a:t> = </a:t>
            </a:r>
            <a:r>
              <a:rPr lang="en-US" sz="1200" dirty="0" err="1"/>
              <a:t>Store.ItemID</a:t>
            </a:r>
            <a:r>
              <a:rPr lang="en-US" sz="1200" dirty="0"/>
              <a:t> AND </a:t>
            </a:r>
            <a:r>
              <a:rPr lang="en-US" sz="1200" dirty="0" err="1"/>
              <a:t>IsNull</a:t>
            </a:r>
            <a:r>
              <a:rPr lang="en-US" sz="1200" dirty="0"/>
              <a:t>(Orders.OrderNumber,0)=0 AND </a:t>
            </a:r>
            <a:r>
              <a:rPr lang="en-US" sz="1200" dirty="0" err="1"/>
              <a:t>IsNull</a:t>
            </a:r>
            <a:r>
              <a:rPr lang="en-US" sz="1200" dirty="0"/>
              <a:t>(Orders.GroupOrder,0)=0 AND </a:t>
            </a:r>
            <a:r>
              <a:rPr lang="en-US" sz="1200" dirty="0" err="1"/>
              <a:t>Orders.SessionID</a:t>
            </a:r>
            <a:r>
              <a:rPr lang="en-US" sz="1200" dirty="0"/>
              <a:t>=623438626 ORDER BY -</a:t>
            </a:r>
            <a:r>
              <a:rPr lang="en-US" sz="1200" dirty="0" err="1"/>
              <a:t>IsNull</a:t>
            </a:r>
            <a:r>
              <a:rPr lang="en-US" sz="1200" dirty="0"/>
              <a:t>(Store.StayOnTop,0), Category, S1.Level_ID, </a:t>
            </a:r>
            <a:r>
              <a:rPr lang="en-US" sz="1200" dirty="0" err="1"/>
              <a:t>Store.Producer</a:t>
            </a:r>
            <a:r>
              <a:rPr lang="en-US" sz="1200" dirty="0"/>
              <a:t> ASC, </a:t>
            </a:r>
            <a:r>
              <a:rPr lang="en-US" sz="1200" dirty="0" err="1"/>
              <a:t>Store.Name</a:t>
            </a:r>
            <a:r>
              <a:rPr lang="en-US" sz="1200" dirty="0"/>
              <a:t>, </a:t>
            </a:r>
            <a:r>
              <a:rPr lang="en-US" sz="1200" dirty="0" err="1" smtClean="0"/>
              <a:t>Store.CatalogueNumber</a:t>
            </a:r>
            <a:endParaRPr lang="en-US" sz="1200" dirty="0" smtClean="0"/>
          </a:p>
          <a:p>
            <a:r>
              <a:rPr lang="en-US" sz="1200" dirty="0" smtClean="0"/>
              <a:t>….</a:t>
            </a:r>
            <a:endParaRPr lang="en-US" sz="1200" dirty="0"/>
          </a:p>
          <a:p>
            <a:r>
              <a:rPr lang="en-US" sz="1200" dirty="0"/>
              <a:t>Generating          : 00:00,250</a:t>
            </a:r>
          </a:p>
          <a:p>
            <a:r>
              <a:rPr lang="en-US" sz="1200" dirty="0" err="1"/>
              <a:t>ConnectingTime</a:t>
            </a:r>
            <a:r>
              <a:rPr lang="en-US" sz="1200" dirty="0"/>
              <a:t>      : 00:00,000</a:t>
            </a:r>
          </a:p>
          <a:p>
            <a:r>
              <a:rPr lang="en-US" sz="1200" dirty="0" err="1"/>
              <a:t>OpeningTime</a:t>
            </a:r>
            <a:r>
              <a:rPr lang="en-US" sz="1200" dirty="0"/>
              <a:t>         : 00:00,078</a:t>
            </a:r>
          </a:p>
          <a:p>
            <a:r>
              <a:rPr lang="en-US" sz="1200" dirty="0" err="1"/>
              <a:t>GettingLevelProps</a:t>
            </a:r>
            <a:r>
              <a:rPr lang="en-US" sz="1200" dirty="0"/>
              <a:t>   : 00:00,000</a:t>
            </a:r>
          </a:p>
          <a:p>
            <a:r>
              <a:rPr lang="en-US" sz="1200" dirty="0" err="1"/>
              <a:t>SearchingLevelProps</a:t>
            </a:r>
            <a:r>
              <a:rPr lang="en-US" sz="1200" dirty="0"/>
              <a:t> : 00:00,000</a:t>
            </a:r>
          </a:p>
          <a:p>
            <a:r>
              <a:rPr lang="en-US" sz="1200" dirty="0" err="1"/>
              <a:t>LoadingValues</a:t>
            </a:r>
            <a:r>
              <a:rPr lang="en-US" sz="1200" dirty="0"/>
              <a:t>       : 00:00,032</a:t>
            </a:r>
          </a:p>
          <a:p>
            <a:r>
              <a:rPr lang="en-US" sz="1200" dirty="0" err="1"/>
              <a:t>GettingText</a:t>
            </a:r>
            <a:r>
              <a:rPr lang="en-US" sz="1200" dirty="0"/>
              <a:t>         : 00:00,046</a:t>
            </a:r>
          </a:p>
          <a:p>
            <a:r>
              <a:rPr lang="en-US" sz="1200" dirty="0" err="1"/>
              <a:t>TotalItems</a:t>
            </a:r>
            <a:r>
              <a:rPr lang="en-US" sz="1200" dirty="0"/>
              <a:t>          : 107</a:t>
            </a:r>
          </a:p>
          <a:p>
            <a:r>
              <a:rPr lang="en-US" sz="1200" dirty="0" err="1"/>
              <a:t>SearchedItems</a:t>
            </a:r>
            <a:r>
              <a:rPr lang="en-US" sz="1200" dirty="0"/>
              <a:t>       : 1</a:t>
            </a:r>
          </a:p>
          <a:p>
            <a:r>
              <a:rPr lang="en-US" sz="1200" dirty="0" err="1"/>
              <a:t>CachedItems</a:t>
            </a:r>
            <a:r>
              <a:rPr lang="en-US" sz="1200" dirty="0"/>
              <a:t>         : 22</a:t>
            </a:r>
          </a:p>
          <a:p>
            <a:r>
              <a:rPr lang="en-US" sz="1200" dirty="0" err="1"/>
              <a:t>LoadedItems</a:t>
            </a:r>
            <a:r>
              <a:rPr lang="en-US" sz="1200" dirty="0"/>
              <a:t>         : 109</a:t>
            </a:r>
          </a:p>
          <a:p>
            <a:r>
              <a:rPr lang="en-US" sz="1200" dirty="0"/>
              <a:t>Count of opening children : 1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Cached </a:t>
            </a:r>
            <a:r>
              <a:rPr lang="en-US" sz="1200" dirty="0"/>
              <a:t>time = 00:00,015</a:t>
            </a:r>
          </a:p>
          <a:p>
            <a:r>
              <a:rPr lang="en-US" sz="1200" dirty="0"/>
              <a:t>Total time = </a:t>
            </a:r>
            <a:r>
              <a:rPr lang="en-US" sz="1200" dirty="0" smtClean="0"/>
              <a:t>00:00,015 …. --&gt;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2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015605"/>
            <a:ext cx="8229600" cy="20776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i="1" dirty="0" smtClean="0"/>
              <a:t>Output: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&lt;DIV&gt;&lt;/DIV&gt;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906613" y="4901066"/>
            <a:ext cx="1505147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015605"/>
            <a:ext cx="8229600" cy="20776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i="1" dirty="0" smtClean="0"/>
              <a:t>Output: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&lt;!--This is a comment.--&gt;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Removable HTML </a:t>
            </a:r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sz="2200" dirty="0" smtClean="0"/>
              <a:t>Funny tag &lt;_&gt;, same syntax in .</a:t>
            </a:r>
            <a:r>
              <a:rPr lang="en-US" sz="2200" dirty="0" err="1" smtClean="0"/>
              <a:t>jsp</a:t>
            </a:r>
            <a:r>
              <a:rPr lang="en-US" sz="2200" dirty="0" smtClean="0"/>
              <a:t> and .</a:t>
            </a:r>
            <a:r>
              <a:rPr lang="en-US" sz="2200" dirty="0" err="1" smtClean="0"/>
              <a:t>jspx</a:t>
            </a:r>
            <a:r>
              <a:rPr lang="en-US" sz="2200" dirty="0" smtClean="0"/>
              <a:t>, turn them all on/off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smtClean="0"/>
              <a:t>.</a:t>
            </a:r>
            <a:r>
              <a:rPr lang="en-US" sz="1800" b="1" i="1" dirty="0" err="1" smtClean="0"/>
              <a:t>jsp</a:t>
            </a:r>
            <a:r>
              <a:rPr lang="en-US" sz="1800" b="1" i="1" dirty="0" smtClean="0"/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</a:rPr>
              <a:t>…</a:t>
            </a:r>
            <a:endParaRPr lang="en-US" sz="18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&lt;body&gt;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&lt;div&gt;&lt;_&gt;This is a comment.&lt;/_&gt;&lt;/div&gt;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&lt;/body&gt;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</a:rPr>
              <a:t>…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19672" y="4869160"/>
            <a:ext cx="338437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19672" y="2420888"/>
            <a:ext cx="3384376" cy="36004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63688" y="3480957"/>
            <a:ext cx="583264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6613" y="2348880"/>
            <a:ext cx="7654427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i="1" dirty="0"/>
              <a:t>w</a:t>
            </a:r>
            <a:r>
              <a:rPr lang="en-US" sz="1800" b="1" i="1" dirty="0" smtClean="0"/>
              <a:t>eb.xml: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/>
              </a:rPr>
              <a:t>…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&lt;context-</a:t>
            </a:r>
            <a:r>
              <a:rPr lang="en-US" sz="1800" dirty="0" err="1">
                <a:latin typeface="Courier New"/>
              </a:rPr>
              <a:t>param</a:t>
            </a:r>
            <a:r>
              <a:rPr lang="en-US" sz="1800" dirty="0">
                <a:latin typeface="Courier New"/>
              </a:rPr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param</a:t>
            </a:r>
            <a:r>
              <a:rPr lang="en-US" sz="1800" dirty="0">
                <a:latin typeface="Courier New"/>
              </a:rPr>
              <a:t>-name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800" dirty="0" err="1" smtClean="0">
                <a:latin typeface="Courier New"/>
              </a:rPr>
              <a:t>com.gratex.gjaxXB.tags.html.commentsOutput</a:t>
            </a:r>
            <a:endParaRPr lang="en-US" sz="1800" dirty="0">
              <a:latin typeface="Courier New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</a:rPr>
              <a:t>&lt;/</a:t>
            </a:r>
            <a:r>
              <a:rPr lang="en-US" sz="1800" dirty="0" err="1">
                <a:latin typeface="Courier New"/>
              </a:rPr>
              <a:t>param</a:t>
            </a:r>
            <a:r>
              <a:rPr lang="en-US" sz="1800" dirty="0">
                <a:latin typeface="Courier New"/>
              </a:rPr>
              <a:t>-name&gt;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param</a:t>
            </a:r>
            <a:r>
              <a:rPr lang="en-US" sz="1800" dirty="0">
                <a:latin typeface="Courier New"/>
              </a:rPr>
              <a:t>-value&gt;true&lt;/</a:t>
            </a:r>
            <a:r>
              <a:rPr lang="en-US" sz="1800" dirty="0" err="1">
                <a:latin typeface="Courier New"/>
              </a:rPr>
              <a:t>param</a:t>
            </a:r>
            <a:r>
              <a:rPr lang="en-US" sz="1800" dirty="0">
                <a:latin typeface="Courier New"/>
              </a:rPr>
              <a:t>-value&gt;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&lt;/context-</a:t>
            </a:r>
            <a:r>
              <a:rPr lang="en-US" sz="1800" dirty="0" err="1">
                <a:latin typeface="Courier New"/>
              </a:rPr>
              <a:t>param</a:t>
            </a:r>
            <a:r>
              <a:rPr lang="en-US" sz="1800" dirty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/>
              </a:rPr>
              <a:t>…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3131840" y="4036970"/>
            <a:ext cx="57606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0" grpId="1" animBg="1"/>
      <p:bldP spid="5" grpId="0" animBg="1"/>
      <p:bldP spid="5" grpId="1" animBg="1"/>
      <p:bldP spid="11" grpId="0" animBg="1"/>
      <p:bldP spid="1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URI Reference Building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How much code do you need </a:t>
            </a:r>
            <a:r>
              <a:rPr lang="en-US" dirty="0"/>
              <a:t>to generate </a:t>
            </a:r>
            <a:endParaRPr lang="en-US" dirty="0" smtClean="0"/>
          </a:p>
          <a:p>
            <a:r>
              <a:rPr lang="en-US" dirty="0" smtClean="0"/>
              <a:t>8 lines of </a:t>
            </a:r>
            <a:r>
              <a:rPr lang="en-US" b="1" dirty="0" smtClean="0"/>
              <a:t>correct</a:t>
            </a:r>
            <a:r>
              <a:rPr lang="en-US" dirty="0" smtClean="0"/>
              <a:t> &lt;script&gt;</a:t>
            </a:r>
            <a:r>
              <a:rPr lang="en-US" dirty="0"/>
              <a:t>&lt;</a:t>
            </a:r>
            <a:r>
              <a:rPr lang="en-US" dirty="0" smtClean="0"/>
              <a:t>script&gt; and &lt;link/&gt; tags ?</a:t>
            </a:r>
          </a:p>
          <a:p>
            <a:r>
              <a:rPr lang="en-US" dirty="0" smtClean="0"/>
              <a:t>Spring-</a:t>
            </a:r>
            <a:r>
              <a:rPr lang="en-US" dirty="0" err="1" smtClean="0"/>
              <a:t>Roo</a:t>
            </a:r>
            <a:r>
              <a:rPr lang="en-US" dirty="0" smtClean="0"/>
              <a:t>: 	</a:t>
            </a:r>
            <a:r>
              <a:rPr lang="en-US" b="1" dirty="0" smtClean="0"/>
              <a:t>16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HTML5TagLib: 	</a:t>
            </a:r>
            <a:r>
              <a:rPr lang="en-US" b="1" dirty="0" smtClean="0"/>
              <a:t>8</a:t>
            </a:r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Expected output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 	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SampleRooMvc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resources/spring/Spring-Dojo.js"&gt;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Spring (or JSTL) style: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spring:url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value="/resources/spring/Spring-Dojo.js"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spring_dojo_url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="${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dojo_url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}"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type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="text/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"&gt;&lt;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jsp:text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/&gt;&lt;/script&gt;</a:t>
            </a: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Our Style: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~/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resources/spring/Spring-Dojo.js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/>
              <a:t>Spring </a:t>
            </a:r>
            <a:r>
              <a:rPr lang="en-US" sz="1800" dirty="0" err="1"/>
              <a:t>Roo</a:t>
            </a:r>
            <a:r>
              <a:rPr lang="en-US" sz="1800" dirty="0"/>
              <a:t> – complete </a:t>
            </a:r>
            <a:r>
              <a:rPr lang="en-US" sz="1800" b="1" dirty="0"/>
              <a:t>load-</a:t>
            </a:r>
            <a:r>
              <a:rPr lang="en-US" sz="1800" b="1" dirty="0" err="1"/>
              <a:t>scripts.tagx</a:t>
            </a:r>
            <a:r>
              <a:rPr lang="en-US" sz="1800" dirty="0"/>
              <a:t> code review </a:t>
            </a:r>
            <a:r>
              <a:rPr lang="en-US" sz="1800" dirty="0" err="1"/>
              <a:t>avaliable</a:t>
            </a:r>
            <a:r>
              <a:rPr lang="en-US" sz="1800" dirty="0"/>
              <a:t> in: samples\Spring-</a:t>
            </a:r>
            <a:r>
              <a:rPr lang="en-US" sz="1800" dirty="0" err="1"/>
              <a:t>Roo</a:t>
            </a:r>
            <a:r>
              <a:rPr lang="en-US" sz="1800" dirty="0"/>
              <a:t>-Load-Script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39752" y="2420888"/>
            <a:ext cx="36004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39752" y="2132856"/>
            <a:ext cx="360040" cy="288032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9004" y="4153178"/>
            <a:ext cx="1264684" cy="18002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7704" y="5085184"/>
            <a:ext cx="28803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12292" y="4333198"/>
            <a:ext cx="2295612" cy="18002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9552" y="5109521"/>
            <a:ext cx="79208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79051" y="3284984"/>
            <a:ext cx="1440822" cy="256126"/>
          </a:xfrm>
          <a:prstGeom prst="roundRect">
            <a:avLst/>
          </a:prstGeom>
          <a:solidFill>
            <a:srgbClr val="FFC0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16088" y="4513218"/>
            <a:ext cx="1264684" cy="24793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URI Reference Building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Templates</a:t>
            </a:r>
          </a:p>
          <a:p>
            <a:endParaRPr lang="en-US" sz="1800" b="1" dirty="0"/>
          </a:p>
          <a:p>
            <a:pPr marL="0" indent="0">
              <a:buNone/>
            </a:pPr>
            <a:r>
              <a:rPr lang="en-US" sz="1600" b="1" i="1" dirty="0"/>
              <a:t>JSP without </a:t>
            </a:r>
            <a:r>
              <a:rPr lang="en-US" sz="1600" b="1" i="1" dirty="0" err="1"/>
              <a:t>taglib</a:t>
            </a:r>
            <a:r>
              <a:rPr lang="en-US" sz="1600" b="1" i="1" dirty="0"/>
              <a:t> </a:t>
            </a:r>
            <a:endParaRPr lang="en-US" sz="1600" dirty="0"/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spring:url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"/a/{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}/c"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spring:param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"b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spring:url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&gt;Link&lt;/a&gt;</a:t>
            </a:r>
          </a:p>
          <a:p>
            <a:pPr marL="0" indent="0">
              <a:buNone/>
            </a:pPr>
            <a:r>
              <a:rPr lang="en-US" sz="1600" dirty="0"/>
              <a:t>  </a:t>
            </a:r>
          </a:p>
          <a:p>
            <a:pPr marL="0" indent="0">
              <a:buNone/>
            </a:pPr>
            <a:r>
              <a:rPr lang="en-US" sz="1600" b="1" i="1" dirty="0"/>
              <a:t>JSP </a:t>
            </a:r>
            <a:r>
              <a:rPr lang="en-US" sz="1600" b="1" i="1" dirty="0" smtClean="0"/>
              <a:t>with </a:t>
            </a:r>
            <a:r>
              <a:rPr lang="en-US" sz="1600" b="1" i="1" dirty="0" err="1"/>
              <a:t>taglib</a:t>
            </a:r>
            <a:endParaRPr lang="en-US" sz="1600" dirty="0"/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“~/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a/{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}/c"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spring:param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name=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value=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"b"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/&gt;Link&lt;/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x:a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/>
              <a:t>  </a:t>
            </a:r>
          </a:p>
          <a:p>
            <a:pPr marL="0" indent="0">
              <a:buNone/>
            </a:pPr>
            <a:r>
              <a:rPr lang="en-US" sz="1600" b="1" i="1" dirty="0"/>
              <a:t>Output</a:t>
            </a:r>
            <a:endParaRPr lang="en-US" sz="1600" dirty="0"/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SampleRooMvc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/a/b/c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"&gt;Link&lt;/A&gt;</a:t>
            </a:r>
          </a:p>
          <a:p>
            <a:endParaRPr lang="en-US" sz="1800" b="1" dirty="0" smtClean="0"/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55188" y="4180986"/>
            <a:ext cx="1488620" cy="256126"/>
          </a:xfrm>
          <a:prstGeom prst="roundRect">
            <a:avLst/>
          </a:prstGeom>
          <a:solidFill>
            <a:srgbClr val="FFC0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55188" y="5013176"/>
            <a:ext cx="2280708" cy="256126"/>
          </a:xfrm>
          <a:prstGeom prst="roundRect">
            <a:avLst/>
          </a:prstGeom>
          <a:solidFill>
            <a:srgbClr val="FFC0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51357" y="2564904"/>
            <a:ext cx="1212331" cy="24793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83768" y="2564904"/>
            <a:ext cx="1296144" cy="247930"/>
          </a:xfrm>
          <a:prstGeom prst="roundRect">
            <a:avLst/>
          </a:prstGeom>
          <a:solidFill>
            <a:srgbClr val="FFC0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23928" y="2547074"/>
            <a:ext cx="1080120" cy="24793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15816" y="2852936"/>
            <a:ext cx="2232248" cy="247930"/>
          </a:xfrm>
          <a:prstGeom prst="roundRect">
            <a:avLst/>
          </a:prstGeom>
          <a:solidFill>
            <a:srgbClr val="FFC0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55188" y="3325086"/>
            <a:ext cx="1056572" cy="247930"/>
          </a:xfrm>
          <a:prstGeom prst="roundRect">
            <a:avLst/>
          </a:prstGeom>
          <a:solidFill>
            <a:srgbClr val="FF0D0D">
              <a:alpha val="2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355976" y="4171907"/>
            <a:ext cx="2160240" cy="256126"/>
          </a:xfrm>
          <a:prstGeom prst="roundRect">
            <a:avLst/>
          </a:prstGeom>
          <a:solidFill>
            <a:srgbClr val="FFC000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51357" y="4196319"/>
            <a:ext cx="25131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 Side CSS </a:t>
            </a:r>
            <a:r>
              <a:rPr lang="en-US" dirty="0" smtClean="0"/>
              <a:t>classes</a:t>
            </a:r>
            <a:br>
              <a:rPr lang="en-US" dirty="0" smtClean="0"/>
            </a:br>
            <a:r>
              <a:rPr lang="en-US" sz="2200" dirty="0" smtClean="0"/>
              <a:t>avoid new attributes, reuse </a:t>
            </a:r>
            <a:r>
              <a:rPr lang="en-US" sz="2200" dirty="0" err="1" smtClean="0"/>
              <a:t>css</a:t>
            </a:r>
            <a:r>
              <a:rPr lang="en-US" sz="2200" dirty="0" smtClean="0"/>
              <a:t> classes, generate semantics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3826768" cy="4968552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 smtClean="0"/>
              <a:t>.</a:t>
            </a:r>
            <a:r>
              <a:rPr lang="en-US" b="1" i="1" dirty="0" err="1" smtClean="0"/>
              <a:t>jspx</a:t>
            </a:r>
            <a:r>
              <a:rPr lang="en-US" b="1" i="1" dirty="0" smtClean="0"/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/>
              </a:rPr>
              <a:t>&lt;</a:t>
            </a:r>
            <a:r>
              <a:rPr lang="en-US" dirty="0">
                <a:latin typeface="Courier New"/>
              </a:rPr>
              <a:t>table class=</a:t>
            </a:r>
            <a:r>
              <a:rPr lang="en-US" i="1" dirty="0">
                <a:latin typeface="Courier New"/>
              </a:rPr>
              <a:t>"</a:t>
            </a:r>
            <a:r>
              <a:rPr lang="en-US" i="1" dirty="0" err="1">
                <a:latin typeface="Courier New"/>
              </a:rPr>
              <a:t>th</a:t>
            </a:r>
            <a:r>
              <a:rPr lang="en-US" i="1" dirty="0">
                <a:latin typeface="Courier New"/>
              </a:rPr>
              <a:t>-scope-auto"</a:t>
            </a:r>
            <a:r>
              <a:rPr lang="en-US" dirty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thead</a:t>
            </a:r>
            <a:r>
              <a:rPr lang="en-US" dirty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tr</a:t>
            </a:r>
            <a:r>
              <a:rPr lang="en-US" dirty="0">
                <a:latin typeface="Courier New"/>
              </a:rPr>
              <a:t>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&lt;td&gt;&lt;/td&gt;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&gt;Bolts&lt;/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&gt;Nuts&lt;/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&gt;Screws&lt;/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&lt;/</a:t>
            </a:r>
            <a:r>
              <a:rPr lang="en-US" dirty="0" err="1">
                <a:latin typeface="Courier New"/>
              </a:rPr>
              <a:t>tr</a:t>
            </a:r>
            <a:r>
              <a:rPr lang="en-US" dirty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</a:rPr>
              <a:t>&lt;/</a:t>
            </a:r>
            <a:r>
              <a:rPr lang="en-US" dirty="0" err="1">
                <a:latin typeface="Courier New"/>
              </a:rPr>
              <a:t>thead</a:t>
            </a:r>
            <a:r>
              <a:rPr lang="en-US" dirty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tbody</a:t>
            </a:r>
            <a:r>
              <a:rPr lang="en-US" dirty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tr</a:t>
            </a:r>
            <a:r>
              <a:rPr lang="en-US" dirty="0">
                <a:latin typeface="Courier New"/>
              </a:rPr>
              <a:t>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&gt;Wholesale&lt;/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&lt;td&gt;$1.00&lt;/td&gt;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&lt;td&gt;$1.25&lt;/td&gt;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&lt;td&gt;$1.20&lt;/td&gt;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&lt;/</a:t>
            </a:r>
            <a:r>
              <a:rPr lang="en-US" dirty="0" err="1">
                <a:latin typeface="Courier New"/>
              </a:rPr>
              <a:t>tr</a:t>
            </a:r>
            <a:r>
              <a:rPr lang="en-US" dirty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tr</a:t>
            </a:r>
            <a:r>
              <a:rPr lang="en-US" dirty="0">
                <a:latin typeface="Courier New"/>
              </a:rPr>
              <a:t>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&gt;Retail&lt;/</a:t>
            </a:r>
            <a:r>
              <a:rPr lang="en-US" dirty="0" err="1">
                <a:latin typeface="Courier New"/>
              </a:rPr>
              <a:t>th</a:t>
            </a:r>
            <a:r>
              <a:rPr lang="en-US" dirty="0">
                <a:latin typeface="Courier New"/>
              </a:rPr>
              <a:t>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&lt;td&gt;$2.00&lt;/td&gt;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&lt;td&gt;$3.00&lt;/td&gt;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&lt;td&gt;$1.80&lt;/td&gt;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&lt;/</a:t>
            </a:r>
            <a:r>
              <a:rPr lang="en-US" dirty="0" err="1">
                <a:latin typeface="Courier New"/>
              </a:rPr>
              <a:t>tr</a:t>
            </a:r>
            <a:r>
              <a:rPr lang="en-US" dirty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/>
              </a:rPr>
              <a:t>&lt;/</a:t>
            </a:r>
            <a:r>
              <a:rPr lang="en-US" dirty="0" err="1">
                <a:latin typeface="Courier New"/>
              </a:rPr>
              <a:t>tbody</a:t>
            </a:r>
            <a:r>
              <a:rPr lang="en-US" dirty="0">
                <a:latin typeface="Courier New"/>
              </a:rPr>
              <a:t>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</a:rPr>
              <a:t>&lt;/table&gt;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1960" y="1556792"/>
            <a:ext cx="4392488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 smtClean="0">
                <a:cs typeface="Courier New" pitchFamily="49" charset="0"/>
              </a:rPr>
              <a:t>output: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latin typeface="Courier New" pitchFamily="49" charset="0"/>
              <a:cs typeface="Courier New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TABLE class="</a:t>
            </a:r>
            <a:r>
              <a:rPr lang="en-US" sz="6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6000" dirty="0">
                <a:latin typeface="Courier New" pitchFamily="49" charset="0"/>
                <a:cs typeface="Courier New" pitchFamily="49" charset="0"/>
              </a:rPr>
              <a:t>-scope-auto"&gt;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&lt;THEAD&gt;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&lt;TR&gt;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&lt;TD&gt;&lt;/TD&gt;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&lt;TH scope="col"&gt;Bolts&lt;/TH&gt;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&lt;TH scope="col"&gt;Nuts&lt;/TH&gt;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&lt;TH scope="col"&gt;Screws&lt;/TH&gt;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&lt;/TR&gt;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&lt;/THEAD&gt;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&lt;TBODY&gt;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&lt;TR&gt;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&lt;TH scope="row"&gt;Wholesale&lt;/TH&gt;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&lt;TD&gt;$1.00&lt;/TD&gt;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&lt;TD&gt;$1.25&lt;/TD&gt;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&lt;TD&gt;$1.20&lt;/TD&gt;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&lt;/TR&gt;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&lt;TR&gt;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&lt;TH scope="row"&gt;Retail&lt;/TH&gt;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&lt;TD&gt;$2.00&lt;/TD&gt;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&lt;TD&gt;$3.00&lt;/TD&gt;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&lt;TD&gt;$1.80&lt;/TD&gt;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&lt;/TR&gt;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&lt;/TBODY&gt;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ourier New" pitchFamily="49" charset="0"/>
                <a:cs typeface="Courier New" pitchFamily="49" charset="0"/>
              </a:rPr>
              <a:t>&lt;/TABLE&gt;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87624" y="2636912"/>
            <a:ext cx="504056" cy="64807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87624" y="3933056"/>
            <a:ext cx="50405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96536" y="5013176"/>
            <a:ext cx="50405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23728" y="1916832"/>
            <a:ext cx="1656183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436096" y="2636912"/>
            <a:ext cx="1296144" cy="64807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932040" y="3933056"/>
            <a:ext cx="187220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436096" y="5013176"/>
            <a:ext cx="129614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31" y="2996952"/>
            <a:ext cx="5285249" cy="15100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2352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Custom Tags – Extending &amp; Fixing Spring</a:t>
            </a:r>
            <a:br>
              <a:rPr lang="en-US" sz="4000" dirty="0" smtClean="0"/>
            </a:br>
            <a:r>
              <a:rPr lang="en-US" sz="2200" dirty="0" err="1" smtClean="0"/>
              <a:t>Spring</a:t>
            </a:r>
            <a:r>
              <a:rPr lang="en-US" sz="2200" dirty="0" smtClean="0"/>
              <a:t> tags generate </a:t>
            </a:r>
            <a:r>
              <a:rPr lang="en-US" sz="2200" b="1" dirty="0" smtClean="0"/>
              <a:t>only XHTML</a:t>
            </a:r>
            <a:r>
              <a:rPr lang="en-US" sz="2200" dirty="0" smtClean="0"/>
              <a:t>, but we love their functionality…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r>
              <a:rPr lang="en-US" sz="1400" dirty="0" smtClean="0"/>
              <a:t>various </a:t>
            </a:r>
            <a:r>
              <a:rPr lang="en-US" sz="1400" dirty="0"/>
              <a:t>tags generated by </a:t>
            </a:r>
            <a:r>
              <a:rPr lang="en-US" sz="1400" dirty="0" smtClean="0"/>
              <a:t>various tag libraries </a:t>
            </a:r>
            <a:r>
              <a:rPr lang="en-US" sz="1400" dirty="0"/>
              <a:t>are compliant with the </a:t>
            </a:r>
            <a:r>
              <a:rPr lang="en-US" sz="1400" dirty="0">
                <a:hlinkClick r:id="rId3"/>
              </a:rPr>
              <a:t>XHTML-1.0-Strict </a:t>
            </a:r>
            <a:r>
              <a:rPr lang="en-US" sz="1400" dirty="0" smtClean="0">
                <a:hlinkClick r:id="rId3"/>
              </a:rPr>
              <a:t>specification</a:t>
            </a:r>
            <a:r>
              <a:rPr lang="en-US" sz="1400" dirty="0" smtClean="0"/>
              <a:t> and usually not XHTML/HTML compatible, and mostly not able to produce pure HTML</a:t>
            </a:r>
          </a:p>
          <a:p>
            <a:r>
              <a:rPr lang="en-US" sz="1400" dirty="0" smtClean="0"/>
              <a:t>Added label also for input=text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2564904"/>
            <a:ext cx="822960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xform:form</a:t>
            </a:r>
            <a:r>
              <a:rPr lang="en-US" sz="1800" dirty="0">
                <a:latin typeface="Courier New"/>
              </a:rPr>
              <a:t> </a:t>
            </a:r>
            <a:r>
              <a:rPr lang="en-US" sz="1800" dirty="0" err="1">
                <a:latin typeface="Courier New"/>
              </a:rPr>
              <a:t>modelAttribute</a:t>
            </a:r>
            <a:r>
              <a:rPr lang="en-US" sz="1800" dirty="0">
                <a:latin typeface="Courier New"/>
              </a:rPr>
              <a:t>=</a:t>
            </a:r>
            <a:r>
              <a:rPr lang="en-US" sz="1800" i="1" dirty="0">
                <a:latin typeface="Courier New"/>
              </a:rPr>
              <a:t>"model</a:t>
            </a:r>
            <a:r>
              <a:rPr lang="en-US" sz="1800" i="1" dirty="0" smtClean="0">
                <a:latin typeface="Courier New"/>
              </a:rPr>
              <a:t>"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</a:rPr>
              <a:t>..</a:t>
            </a:r>
            <a:endParaRPr lang="en-US" sz="1800" dirty="0">
              <a:latin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ul</a:t>
            </a:r>
            <a:r>
              <a:rPr lang="en-US" sz="1800" dirty="0">
                <a:latin typeface="Courier New"/>
              </a:rPr>
              <a:t>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&lt;li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xform:input</a:t>
            </a:r>
            <a:r>
              <a:rPr lang="en-US" sz="1800" dirty="0">
                <a:latin typeface="Courier New"/>
              </a:rPr>
              <a:t> path=</a:t>
            </a:r>
            <a:r>
              <a:rPr lang="en-US" sz="1800" i="1" dirty="0">
                <a:latin typeface="Courier New"/>
              </a:rPr>
              <a:t>"surname"</a:t>
            </a:r>
            <a:r>
              <a:rPr lang="en-US" sz="1800" dirty="0">
                <a:latin typeface="Courier New"/>
              </a:rPr>
              <a:t> label=</a:t>
            </a:r>
            <a:r>
              <a:rPr lang="en-US" sz="1800" i="1" dirty="0">
                <a:latin typeface="Courier New"/>
              </a:rPr>
              <a:t>"Surname" </a:t>
            </a:r>
            <a:r>
              <a:rPr lang="en-US" sz="1800" dirty="0" smtClean="0">
                <a:latin typeface="Courier New"/>
              </a:rPr>
              <a:t>/&gt;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</a:rPr>
              <a:t>&lt;/</a:t>
            </a:r>
            <a:r>
              <a:rPr lang="en-US" sz="1800" dirty="0">
                <a:latin typeface="Courier New"/>
              </a:rPr>
              <a:t>li&gt;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&lt;li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</a:rPr>
              <a:t>&lt;</a:t>
            </a:r>
            <a:r>
              <a:rPr lang="en-US" sz="1800" dirty="0" err="1">
                <a:latin typeface="Courier New"/>
              </a:rPr>
              <a:t>xform:radiobuttons</a:t>
            </a:r>
            <a:r>
              <a:rPr lang="en-US" sz="1800" dirty="0">
                <a:latin typeface="Courier New"/>
              </a:rPr>
              <a:t> path=</a:t>
            </a:r>
            <a:r>
              <a:rPr lang="en-US" sz="1800" i="1" dirty="0">
                <a:latin typeface="Courier New"/>
              </a:rPr>
              <a:t>"sex"</a:t>
            </a:r>
            <a:r>
              <a:rPr lang="en-US" sz="1800" dirty="0">
                <a:latin typeface="Courier New"/>
              </a:rPr>
              <a:t> items=</a:t>
            </a:r>
            <a:r>
              <a:rPr lang="en-US" sz="1800" i="1" dirty="0">
                <a:latin typeface="Courier New"/>
              </a:rPr>
              <a:t>"</a:t>
            </a:r>
            <a:r>
              <a:rPr lang="en-US" sz="1800" dirty="0">
                <a:latin typeface="Courier New"/>
              </a:rPr>
              <a:t>${sex}</a:t>
            </a:r>
            <a:r>
              <a:rPr lang="en-US" sz="1800" i="1" dirty="0">
                <a:latin typeface="Courier New"/>
              </a:rPr>
              <a:t>"</a:t>
            </a:r>
            <a:r>
              <a:rPr lang="en-US" sz="1800" dirty="0">
                <a:latin typeface="Courier New"/>
              </a:rPr>
              <a:t> </a:t>
            </a:r>
            <a:r>
              <a:rPr lang="en-US" sz="1800" dirty="0" smtClean="0">
                <a:latin typeface="Courier New"/>
              </a:rPr>
              <a:t>/&gt;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</a:rPr>
              <a:t>&lt;/</a:t>
            </a:r>
            <a:r>
              <a:rPr lang="en-US" sz="1800" dirty="0">
                <a:latin typeface="Courier New"/>
              </a:rPr>
              <a:t>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</a:rPr>
              <a:t>&lt;/</a:t>
            </a:r>
            <a:r>
              <a:rPr lang="en-US" sz="1800" dirty="0" err="1">
                <a:latin typeface="Courier New"/>
              </a:rPr>
              <a:t>ul</a:t>
            </a:r>
            <a:r>
              <a:rPr lang="en-US" sz="1800" dirty="0" smtClean="0"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</a:rPr>
              <a:t>..</a:t>
            </a:r>
            <a:endParaRPr lang="en-US" sz="1800" dirty="0">
              <a:latin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</a:rPr>
              <a:t>&lt;/</a:t>
            </a:r>
            <a:r>
              <a:rPr lang="en-US" sz="1800" dirty="0" err="1">
                <a:latin typeface="Courier New"/>
              </a:rPr>
              <a:t>xform:form</a:t>
            </a:r>
            <a:r>
              <a:rPr lang="en-US" sz="1800" dirty="0" smtClean="0">
                <a:latin typeface="Courier New"/>
              </a:rPr>
              <a:t>&gt;</a:t>
            </a:r>
            <a:r>
              <a:rPr lang="en-US" sz="1800" dirty="0" smtClean="0">
                <a:hlinkClick r:id="rId3"/>
              </a:rPr>
              <a:t> </a:t>
            </a:r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4932040" y="3717032"/>
            <a:ext cx="216024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59632" y="3719779"/>
            <a:ext cx="158417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35696" y="2996952"/>
            <a:ext cx="4493218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26" y="3068960"/>
            <a:ext cx="42957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2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Custom Tags – Extending &amp; Fixing Spring</a:t>
            </a:r>
            <a:br>
              <a:rPr lang="en-US" sz="4000" dirty="0" smtClean="0"/>
            </a:br>
            <a:r>
              <a:rPr lang="en-US" sz="2200" dirty="0" smtClean="0"/>
              <a:t>Our library wraps spring tags and generates </a:t>
            </a:r>
            <a:r>
              <a:rPr lang="en-US" sz="2200" b="1" dirty="0" smtClean="0"/>
              <a:t>also HTML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&lt;FORM id="model" action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="/app/test/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xform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method="post"&gt;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&lt;UL&gt;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&lt;LI&gt;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&lt;LABEL for="surname"&gt;Surname&lt;/LABEL&gt;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&lt;INPUT id="surname" name="surname" type="text" value="Black"&gt;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&lt;LI&gt;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&lt;SPAN&gt;</a:t>
            </a:r>
          </a:p>
          <a:p>
            <a:pPr marL="10287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&lt;INPUT id="sex1" name="sex" type="radio" value="male"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checked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="checked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10287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LABEL for="sex1"&gt;male&lt;/LABEL&gt;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&lt;/SPAN&gt;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&lt;SPAN&gt;</a:t>
            </a:r>
          </a:p>
          <a:p>
            <a:pPr marL="10287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&lt;INPUT id="sex2" name="sex" type="radio" value="female"&gt;</a:t>
            </a:r>
          </a:p>
          <a:p>
            <a:pPr marL="10287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&lt;LABEL for="sex2"&gt;female&lt;/LABEL&gt;</a:t>
            </a:r>
          </a:p>
          <a:p>
            <a:pPr marL="685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&lt;/SPAN&gt;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&lt;/UL&gt;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1628800"/>
            <a:ext cx="50405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40024" y="2308778"/>
            <a:ext cx="63968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40024" y="2596810"/>
            <a:ext cx="63968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956376" y="2554442"/>
            <a:ext cx="252028" cy="298493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83868" y="3645024"/>
            <a:ext cx="252028" cy="298493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04348" y="4581128"/>
            <a:ext cx="252028" cy="298493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List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/>
              <a:t>One Server Side Markup - Multiple outputs</a:t>
            </a:r>
            <a:endParaRPr lang="en-US" sz="7200" dirty="0"/>
          </a:p>
          <a:p>
            <a:pPr lvl="1" fontAlgn="ctr"/>
            <a:r>
              <a:rPr lang="en-US" dirty="0" smtClean="0"/>
              <a:t>JSPX producing XHTML/HTML and HTML </a:t>
            </a:r>
            <a:endParaRPr lang="en-US" sz="6000" dirty="0"/>
          </a:p>
          <a:p>
            <a:pPr lvl="1" fontAlgn="ctr"/>
            <a:r>
              <a:rPr lang="en-US" dirty="0" smtClean="0"/>
              <a:t>XHTML/HTML </a:t>
            </a:r>
            <a:r>
              <a:rPr lang="en-US" dirty="0"/>
              <a:t>Compatibility Guidelines </a:t>
            </a:r>
            <a:endParaRPr lang="en-US" dirty="0" smtClean="0"/>
          </a:p>
          <a:p>
            <a:pPr lvl="1" fontAlgn="ctr"/>
            <a:r>
              <a:rPr lang="en-US" dirty="0" smtClean="0"/>
              <a:t>“Full” XHTML</a:t>
            </a:r>
            <a:endParaRPr lang="en-US" sz="6000" dirty="0"/>
          </a:p>
          <a:p>
            <a:pPr lvl="1" fontAlgn="ctr"/>
            <a:r>
              <a:rPr lang="en-US" dirty="0"/>
              <a:t>HTML5 </a:t>
            </a:r>
            <a:endParaRPr lang="en-US" dirty="0" smtClean="0"/>
          </a:p>
          <a:p>
            <a:pPr lvl="1" fontAlgn="ctr"/>
            <a:r>
              <a:rPr lang="en-US" dirty="0" smtClean="0"/>
              <a:t>XHTML5 (Full XHTML, polyglot)</a:t>
            </a:r>
            <a:endParaRPr lang="en-US" dirty="0"/>
          </a:p>
          <a:p>
            <a:pPr fontAlgn="ctr"/>
            <a:r>
              <a:rPr lang="en-US" dirty="0"/>
              <a:t>HTML5 server side </a:t>
            </a:r>
            <a:r>
              <a:rPr lang="en-US" dirty="0" smtClean="0"/>
              <a:t>tags – No Abstraction Needed </a:t>
            </a:r>
            <a:endParaRPr lang="en-US" sz="7200" dirty="0"/>
          </a:p>
          <a:p>
            <a:pPr lvl="1" fontAlgn="ctr"/>
            <a:r>
              <a:rPr lang="en-US" dirty="0" smtClean="0"/>
              <a:t>Simplification</a:t>
            </a:r>
          </a:p>
          <a:p>
            <a:pPr lvl="1" fontAlgn="ctr"/>
            <a:r>
              <a:rPr lang="en-US" dirty="0" smtClean="0"/>
              <a:t>Hide differences (HTML4, XHTML, HTML5)</a:t>
            </a:r>
          </a:p>
          <a:p>
            <a:pPr lvl="1" fontAlgn="ctr"/>
            <a:r>
              <a:rPr lang="en-US" dirty="0" smtClean="0"/>
              <a:t>Backward compatibility </a:t>
            </a:r>
            <a:endParaRPr lang="en-US" sz="6000" dirty="0"/>
          </a:p>
          <a:p>
            <a:pPr lvl="1" fontAlgn="ctr"/>
            <a:r>
              <a:rPr lang="en-US" dirty="0"/>
              <a:t>TIME tag Formatting </a:t>
            </a:r>
            <a:r>
              <a:rPr lang="en-US" dirty="0" smtClean="0"/>
              <a:t>Support, </a:t>
            </a:r>
          </a:p>
          <a:p>
            <a:pPr lvl="1" fontAlgn="ctr"/>
            <a:r>
              <a:rPr lang="en-US" dirty="0" smtClean="0"/>
              <a:t>And more tags to come …</a:t>
            </a:r>
          </a:p>
          <a:p>
            <a:pPr marL="457200" lvl="1" indent="0" fontAlgn="ctr">
              <a:buNone/>
            </a:pPr>
            <a:endParaRPr lang="en-US" dirty="0" smtClean="0"/>
          </a:p>
          <a:p>
            <a:pPr lvl="1" fontAlgn="ctr"/>
            <a:endParaRPr lang="en-US" sz="6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0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Tags – Tag Files</a:t>
            </a:r>
            <a:br>
              <a:rPr lang="en-US" dirty="0" smtClean="0"/>
            </a:br>
            <a:r>
              <a:rPr lang="en-US" sz="2200" dirty="0" smtClean="0"/>
              <a:t>With solid markup base, you can now create HTML compounds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988"/>
            <a:ext cx="8229600" cy="4781128"/>
          </a:xfrm>
        </p:spPr>
        <p:txBody>
          <a:bodyPr>
            <a:normAutofit fontScale="32500" lnSpcReduction="2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b="1" i="1" dirty="0" err="1" smtClean="0"/>
              <a:t>hCard</a:t>
            </a:r>
            <a:r>
              <a:rPr lang="en-US" sz="4900" b="1" i="1" dirty="0" smtClean="0"/>
              <a:t> </a:t>
            </a:r>
            <a:r>
              <a:rPr lang="en-US" sz="4900" b="1" i="1" dirty="0" err="1" smtClean="0"/>
              <a:t>adr</a:t>
            </a:r>
            <a:r>
              <a:rPr lang="en-US" sz="4900" b="1" i="1" dirty="0" smtClean="0"/>
              <a:t> (tag file example):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500" i="1" dirty="0" smtClean="0"/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 smtClean="0">
                <a:latin typeface="Courier New"/>
              </a:rPr>
              <a:t>&lt;</a:t>
            </a:r>
            <a:r>
              <a:rPr lang="en-US" sz="3100" dirty="0" err="1">
                <a:latin typeface="Courier New"/>
              </a:rPr>
              <a:t>jsp:root</a:t>
            </a:r>
            <a:r>
              <a:rPr lang="en-US" sz="3100" dirty="0">
                <a:latin typeface="Courier New"/>
              </a:rPr>
              <a:t> </a:t>
            </a:r>
            <a:r>
              <a:rPr lang="en-US" sz="3100" dirty="0" err="1" smtClean="0">
                <a:latin typeface="Courier New"/>
              </a:rPr>
              <a:t>xmlns:jsp</a:t>
            </a:r>
            <a:r>
              <a:rPr lang="en-US" sz="3100" dirty="0" smtClean="0">
                <a:latin typeface="Courier New"/>
              </a:rPr>
              <a:t>=</a:t>
            </a:r>
            <a:r>
              <a:rPr lang="en-US" sz="3100" i="1" dirty="0" smtClean="0">
                <a:latin typeface="Courier New"/>
              </a:rPr>
              <a:t>"http</a:t>
            </a:r>
            <a:r>
              <a:rPr lang="en-US" sz="3100" i="1" dirty="0">
                <a:latin typeface="Courier New"/>
              </a:rPr>
              <a:t>://</a:t>
            </a:r>
            <a:r>
              <a:rPr lang="en-US" sz="3100" i="1" dirty="0" smtClean="0">
                <a:latin typeface="Courier New"/>
              </a:rPr>
              <a:t>java.sun.com/JSP/Page" </a:t>
            </a:r>
            <a:r>
              <a:rPr lang="en-US" sz="3100" dirty="0">
                <a:latin typeface="Courier New"/>
              </a:rPr>
              <a:t>version=</a:t>
            </a:r>
            <a:r>
              <a:rPr lang="en-US" sz="3100" i="1" dirty="0">
                <a:latin typeface="Courier New"/>
              </a:rPr>
              <a:t>"2.0"</a:t>
            </a:r>
            <a:endParaRPr lang="en-US" sz="3100" dirty="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Courier New"/>
              </a:rPr>
              <a:t>	</a:t>
            </a:r>
            <a:r>
              <a:rPr lang="en-US" sz="3100" dirty="0" err="1" smtClean="0">
                <a:latin typeface="Courier New"/>
              </a:rPr>
              <a:t>xmlns</a:t>
            </a:r>
            <a:r>
              <a:rPr lang="en-US" sz="3100" dirty="0" smtClean="0">
                <a:latin typeface="Courier New"/>
              </a:rPr>
              <a:t>=</a:t>
            </a:r>
            <a:r>
              <a:rPr lang="en-US" sz="3100" i="1" dirty="0" smtClean="0">
                <a:latin typeface="Courier New"/>
              </a:rPr>
              <a:t>"http://gratex.com/</a:t>
            </a:r>
            <a:r>
              <a:rPr lang="en-US" sz="3100" i="1" dirty="0" err="1" smtClean="0">
                <a:latin typeface="Courier New"/>
              </a:rPr>
              <a:t>gjaxXB</a:t>
            </a:r>
            <a:r>
              <a:rPr lang="en-US" sz="3100" i="1" dirty="0" smtClean="0">
                <a:latin typeface="Courier New"/>
              </a:rPr>
              <a:t>/tags/html"</a:t>
            </a:r>
            <a:r>
              <a:rPr lang="en-US" sz="3100" dirty="0" smtClean="0">
                <a:latin typeface="Courier New"/>
              </a:rPr>
              <a:t>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100" dirty="0" smtClean="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 smtClean="0">
                <a:latin typeface="Courier New"/>
              </a:rPr>
              <a:t>&lt;</a:t>
            </a:r>
            <a:r>
              <a:rPr lang="en-US" sz="4900" dirty="0" err="1">
                <a:latin typeface="Courier New"/>
              </a:rPr>
              <a:t>jsp:directive.attribute</a:t>
            </a:r>
            <a:r>
              <a:rPr lang="en-US" sz="4900" dirty="0">
                <a:latin typeface="Courier New"/>
              </a:rPr>
              <a:t> name=</a:t>
            </a:r>
            <a:r>
              <a:rPr lang="en-US" sz="4900" i="1" dirty="0">
                <a:latin typeface="Courier New"/>
              </a:rPr>
              <a:t>"address"</a:t>
            </a:r>
            <a:r>
              <a:rPr lang="en-US" sz="4900" dirty="0">
                <a:latin typeface="Courier New"/>
              </a:rPr>
              <a:t> required=</a:t>
            </a:r>
            <a:r>
              <a:rPr lang="en-US" sz="4900" i="1" dirty="0">
                <a:latin typeface="Courier New"/>
              </a:rPr>
              <a:t>"true"</a:t>
            </a:r>
            <a:r>
              <a:rPr lang="en-US" sz="4900" dirty="0">
                <a:latin typeface="Courier New"/>
              </a:rPr>
              <a:t> </a:t>
            </a:r>
            <a:r>
              <a:rPr lang="en-US" sz="4900" dirty="0" smtClean="0">
                <a:latin typeface="Courier New"/>
              </a:rPr>
              <a:t>	type</a:t>
            </a:r>
            <a:r>
              <a:rPr lang="en-US" sz="4900" dirty="0">
                <a:latin typeface="Courier New"/>
              </a:rPr>
              <a:t>=</a:t>
            </a:r>
            <a:r>
              <a:rPr lang="en-US" sz="4900" i="1" dirty="0">
                <a:latin typeface="Courier New"/>
              </a:rPr>
              <a:t>"</a:t>
            </a:r>
            <a:r>
              <a:rPr lang="en-US" sz="4900" i="1" dirty="0" err="1">
                <a:latin typeface="Courier New"/>
              </a:rPr>
              <a:t>com.gratex.gjax.Address</a:t>
            </a:r>
            <a:r>
              <a:rPr lang="en-US" sz="4900" i="1" dirty="0" smtClean="0">
                <a:latin typeface="Courier New"/>
              </a:rPr>
              <a:t>"</a:t>
            </a:r>
            <a:r>
              <a:rPr lang="en-US" sz="4900" dirty="0" smtClean="0">
                <a:latin typeface="Courier New"/>
              </a:rPr>
              <a:t>/&gt;</a:t>
            </a:r>
            <a:endParaRPr lang="en-US" sz="4900" dirty="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900" dirty="0" smtClean="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 smtClean="0">
                <a:latin typeface="Courier New"/>
              </a:rPr>
              <a:t>&lt;</a:t>
            </a:r>
            <a:r>
              <a:rPr lang="en-US" sz="4900" dirty="0">
                <a:latin typeface="Courier New"/>
              </a:rPr>
              <a:t>div class=</a:t>
            </a:r>
            <a:r>
              <a:rPr lang="en-US" sz="4900" i="1" dirty="0">
                <a:latin typeface="Courier New"/>
              </a:rPr>
              <a:t>"</a:t>
            </a:r>
            <a:r>
              <a:rPr lang="en-US" sz="4900" i="1" dirty="0" err="1" smtClean="0">
                <a:latin typeface="Courier New"/>
              </a:rPr>
              <a:t>adr</a:t>
            </a:r>
            <a:r>
              <a:rPr lang="en-US" sz="4900" i="1" dirty="0" smtClean="0">
                <a:latin typeface="Courier New"/>
              </a:rPr>
              <a:t>"</a:t>
            </a:r>
            <a:r>
              <a:rPr lang="en-US" sz="4900" dirty="0" smtClean="0">
                <a:latin typeface="Courier New"/>
              </a:rPr>
              <a:t>&gt;</a:t>
            </a:r>
            <a:endParaRPr lang="en-US" sz="4900" dirty="0">
              <a:latin typeface="Courier New"/>
            </a:endParaRP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urier New"/>
              </a:rPr>
              <a:t>&lt;span class=</a:t>
            </a:r>
            <a:r>
              <a:rPr lang="en-US" sz="4900" i="1" dirty="0">
                <a:latin typeface="Courier New"/>
              </a:rPr>
              <a:t>"type"</a:t>
            </a:r>
            <a:r>
              <a:rPr lang="en-US" sz="4900" dirty="0">
                <a:latin typeface="Courier New"/>
              </a:rPr>
              <a:t>&gt;${</a:t>
            </a:r>
            <a:r>
              <a:rPr lang="en-US" sz="4900" dirty="0" err="1">
                <a:latin typeface="Courier New"/>
              </a:rPr>
              <a:t>address.type</a:t>
            </a:r>
            <a:r>
              <a:rPr lang="en-US" sz="4900" dirty="0">
                <a:latin typeface="Courier New"/>
              </a:rPr>
              <a:t>}&lt;/span&gt;: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urier New"/>
              </a:rPr>
              <a:t>&lt;div class=</a:t>
            </a:r>
            <a:r>
              <a:rPr lang="en-US" sz="4900" i="1" dirty="0">
                <a:latin typeface="Courier New"/>
              </a:rPr>
              <a:t>"street-address"</a:t>
            </a:r>
            <a:r>
              <a:rPr lang="en-US" sz="4900" dirty="0">
                <a:latin typeface="Courier New"/>
              </a:rPr>
              <a:t>&gt;${</a:t>
            </a:r>
            <a:r>
              <a:rPr lang="en-US" sz="4900" dirty="0" err="1">
                <a:latin typeface="Courier New"/>
              </a:rPr>
              <a:t>address.street</a:t>
            </a:r>
            <a:r>
              <a:rPr lang="en-US" sz="4900" dirty="0">
                <a:latin typeface="Courier New"/>
              </a:rPr>
              <a:t>}&lt;/div&gt;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urier New"/>
              </a:rPr>
              <a:t>&lt;span class=</a:t>
            </a:r>
            <a:r>
              <a:rPr lang="en-US" sz="4900" i="1" dirty="0">
                <a:latin typeface="Courier New"/>
              </a:rPr>
              <a:t>"locality"</a:t>
            </a:r>
            <a:r>
              <a:rPr lang="en-US" sz="4900" dirty="0">
                <a:latin typeface="Courier New"/>
              </a:rPr>
              <a:t>&gt;${</a:t>
            </a:r>
            <a:r>
              <a:rPr lang="en-US" sz="4900" dirty="0" err="1">
                <a:latin typeface="Courier New"/>
              </a:rPr>
              <a:t>address.locality</a:t>
            </a:r>
            <a:r>
              <a:rPr lang="en-US" sz="4900" dirty="0">
                <a:latin typeface="Courier New"/>
              </a:rPr>
              <a:t>}&lt;/span&gt;,  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urier New"/>
              </a:rPr>
              <a:t>&lt;</a:t>
            </a:r>
            <a:r>
              <a:rPr lang="en-US" sz="4900" dirty="0" err="1">
                <a:latin typeface="Courier New"/>
              </a:rPr>
              <a:t>abbr</a:t>
            </a:r>
            <a:r>
              <a:rPr lang="en-US" sz="4900" dirty="0">
                <a:latin typeface="Courier New"/>
              </a:rPr>
              <a:t> class=</a:t>
            </a:r>
            <a:r>
              <a:rPr lang="en-US" sz="4900" i="1" dirty="0">
                <a:latin typeface="Courier New"/>
              </a:rPr>
              <a:t>"region"</a:t>
            </a:r>
            <a:r>
              <a:rPr lang="en-US" sz="4900" dirty="0">
                <a:latin typeface="Courier New"/>
              </a:rPr>
              <a:t> </a:t>
            </a:r>
            <a:r>
              <a:rPr lang="en-US" sz="4900" dirty="0" smtClean="0">
                <a:latin typeface="Courier New"/>
              </a:rPr>
              <a:t>title</a:t>
            </a:r>
            <a:r>
              <a:rPr lang="en-US" sz="4900" dirty="0">
                <a:latin typeface="Courier New"/>
              </a:rPr>
              <a:t>="${</a:t>
            </a:r>
            <a:r>
              <a:rPr lang="en-US" sz="4900" dirty="0" err="1">
                <a:latin typeface="Courier New"/>
              </a:rPr>
              <a:t>address.region</a:t>
            </a:r>
            <a:r>
              <a:rPr lang="en-US" sz="4900" dirty="0" smtClean="0">
                <a:latin typeface="Courier New"/>
              </a:rPr>
              <a:t>}"&gt;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 smtClean="0">
                <a:latin typeface="Courier New"/>
              </a:rPr>
              <a:t>	${</a:t>
            </a:r>
            <a:r>
              <a:rPr lang="en-US" sz="4900" dirty="0" err="1">
                <a:latin typeface="Courier New"/>
              </a:rPr>
              <a:t>address.region.abbr</a:t>
            </a:r>
            <a:r>
              <a:rPr lang="en-US" sz="4900" dirty="0" smtClean="0">
                <a:latin typeface="Courier New"/>
              </a:rPr>
              <a:t>}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 smtClean="0">
                <a:latin typeface="Courier New"/>
              </a:rPr>
              <a:t>&lt;/</a:t>
            </a:r>
            <a:r>
              <a:rPr lang="en-US" sz="4900" dirty="0" err="1">
                <a:latin typeface="Courier New"/>
              </a:rPr>
              <a:t>abbr</a:t>
            </a:r>
            <a:r>
              <a:rPr lang="en-US" sz="4900" dirty="0">
                <a:latin typeface="Courier New"/>
              </a:rPr>
              <a:t>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urier New"/>
              </a:rPr>
              <a:t>&lt;span class=</a:t>
            </a:r>
            <a:r>
              <a:rPr lang="en-US" sz="4900" i="1" dirty="0">
                <a:latin typeface="Courier New"/>
              </a:rPr>
              <a:t>"postal-code</a:t>
            </a:r>
            <a:r>
              <a:rPr lang="en-US" sz="4900" i="1" dirty="0" smtClean="0">
                <a:latin typeface="Courier New"/>
              </a:rPr>
              <a:t>"</a:t>
            </a:r>
            <a:r>
              <a:rPr lang="en-US" sz="4900" dirty="0" smtClean="0">
                <a:latin typeface="Courier New"/>
              </a:rPr>
              <a:t>&gt; ${</a:t>
            </a:r>
            <a:r>
              <a:rPr lang="en-US" sz="4900" dirty="0">
                <a:latin typeface="Courier New"/>
              </a:rPr>
              <a:t>address.zip}&lt;/span&gt;</a:t>
            </a:r>
          </a:p>
          <a:p>
            <a:pPr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>
                <a:latin typeface="Courier New"/>
              </a:rPr>
              <a:t>&lt;div class=</a:t>
            </a:r>
            <a:r>
              <a:rPr lang="en-US" sz="4900" i="1" dirty="0">
                <a:latin typeface="Courier New"/>
              </a:rPr>
              <a:t>"country-name"</a:t>
            </a:r>
            <a:r>
              <a:rPr lang="en-US" sz="4900" dirty="0">
                <a:latin typeface="Courier New"/>
              </a:rPr>
              <a:t>&gt;${</a:t>
            </a:r>
            <a:r>
              <a:rPr lang="en-US" sz="4900" dirty="0" err="1">
                <a:latin typeface="Courier New"/>
              </a:rPr>
              <a:t>address.country</a:t>
            </a:r>
            <a:r>
              <a:rPr lang="en-US" sz="4900" dirty="0">
                <a:latin typeface="Courier New"/>
              </a:rPr>
              <a:t>}&lt;/div&gt;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900" dirty="0">
                <a:latin typeface="Courier New"/>
              </a:rPr>
              <a:t>&lt;/div</a:t>
            </a:r>
            <a:r>
              <a:rPr lang="en-US" sz="4900" dirty="0" smtClean="0">
                <a:latin typeface="Courier New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900" dirty="0">
              <a:latin typeface="Courier New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dirty="0">
                <a:latin typeface="Courier New"/>
              </a:rPr>
              <a:t>&lt;/</a:t>
            </a:r>
            <a:r>
              <a:rPr lang="en-US" sz="3700" dirty="0" err="1">
                <a:latin typeface="Courier New"/>
              </a:rPr>
              <a:t>jsp:root</a:t>
            </a:r>
            <a:r>
              <a:rPr lang="en-US" sz="3700" dirty="0" smtClean="0">
                <a:latin typeface="Courier New"/>
              </a:rPr>
              <a:t>&gt;</a:t>
            </a:r>
            <a:endParaRPr lang="en-US" sz="3700" dirty="0">
              <a:latin typeface="Courier Ne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03848" y="3522682"/>
            <a:ext cx="1872208" cy="22935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27222" y="3773522"/>
            <a:ext cx="2044978" cy="200084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07904" y="4000036"/>
            <a:ext cx="2304256" cy="23199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96200" y="4253877"/>
            <a:ext cx="2076000" cy="23199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75656" y="4482440"/>
            <a:ext cx="2664296" cy="23199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39952" y="4976174"/>
            <a:ext cx="1792861" cy="23199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55444" y="5208164"/>
            <a:ext cx="2244748" cy="23199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99592" y="4243305"/>
            <a:ext cx="648072" cy="23199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64955" y="4246720"/>
            <a:ext cx="1029714" cy="23199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Tags – Tag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800" b="1" i="1" dirty="0" smtClean="0">
                <a:ea typeface="Times New Roman"/>
              </a:rPr>
              <a:t>.</a:t>
            </a:r>
            <a:r>
              <a:rPr lang="en-US" sz="1800" b="1" i="1" dirty="0" err="1" smtClean="0">
                <a:ea typeface="Times New Roman"/>
              </a:rPr>
              <a:t>jsp</a:t>
            </a:r>
            <a:r>
              <a:rPr lang="en-US" sz="1800" b="1" i="1" dirty="0" smtClean="0">
                <a:ea typeface="Times New Roman"/>
              </a:rPr>
              <a:t>:</a:t>
            </a:r>
            <a:endParaRPr lang="en-US" sz="1800" b="1" i="1" dirty="0">
              <a:ea typeface="Calibri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Times New Roman"/>
              </a:rPr>
              <a:t>&lt;</a:t>
            </a:r>
            <a:r>
              <a:rPr lang="en-US" sz="1800" dirty="0" err="1">
                <a:latin typeface="Courier New"/>
                <a:ea typeface="Times New Roman"/>
              </a:rPr>
              <a:t>tag:address</a:t>
            </a:r>
            <a:r>
              <a:rPr lang="en-US" sz="1800" dirty="0">
                <a:latin typeface="Courier New"/>
                <a:ea typeface="Times New Roman"/>
              </a:rPr>
              <a:t> address=</a:t>
            </a:r>
            <a:r>
              <a:rPr lang="en-US" sz="1800" i="1" dirty="0">
                <a:latin typeface="Courier New"/>
                <a:ea typeface="Times New Roman"/>
              </a:rPr>
              <a:t>"</a:t>
            </a:r>
            <a:r>
              <a:rPr lang="en-US" sz="1800" dirty="0">
                <a:latin typeface="Courier New"/>
                <a:ea typeface="Times New Roman"/>
              </a:rPr>
              <a:t>${address}</a:t>
            </a:r>
            <a:r>
              <a:rPr lang="en-US" sz="1800" i="1" dirty="0">
                <a:latin typeface="Courier New"/>
                <a:ea typeface="Times New Roman"/>
              </a:rPr>
              <a:t>"</a:t>
            </a:r>
            <a:r>
              <a:rPr lang="en-US" sz="1800" dirty="0">
                <a:latin typeface="Courier New"/>
                <a:ea typeface="Times New Roman"/>
              </a:rPr>
              <a:t>&gt;&lt;/</a:t>
            </a:r>
            <a:r>
              <a:rPr lang="en-US" sz="1800" dirty="0" err="1">
                <a:latin typeface="Courier New"/>
                <a:ea typeface="Times New Roman"/>
              </a:rPr>
              <a:t>tag:address</a:t>
            </a:r>
            <a:r>
              <a:rPr lang="en-US" sz="1800" dirty="0">
                <a:latin typeface="Courier New"/>
                <a:ea typeface="Times New Roman"/>
              </a:rPr>
              <a:t>&gt;</a:t>
            </a:r>
            <a:endParaRPr lang="en-US" sz="1800" dirty="0">
              <a:latin typeface="Times New Roman"/>
              <a:ea typeface="Calibri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856" y="2608312"/>
            <a:ext cx="8229600" cy="2332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7200" b="1" i="1" dirty="0" smtClean="0">
                <a:ea typeface="Times New Roman"/>
              </a:rPr>
              <a:t>output:</a:t>
            </a:r>
            <a:endParaRPr lang="en-US" sz="7200" b="1" i="1" dirty="0" smtClean="0">
              <a:ea typeface="Calibri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DIV class="</a:t>
            </a:r>
            <a:r>
              <a:rPr lang="en-US" sz="6400" dirty="0" err="1">
                <a:latin typeface="Courier New" pitchFamily="49" charset="0"/>
                <a:ea typeface="Times New Roman"/>
                <a:cs typeface="Courier New" pitchFamily="49" charset="0"/>
              </a:rPr>
              <a:t>adr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"&gt;</a:t>
            </a:r>
            <a:endParaRPr lang="en-US" sz="6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SPAN class="type"&gt;Work&lt;/SPAN&gt;:</a:t>
            </a:r>
            <a:endParaRPr lang="en-US" sz="6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DIV class="street-address"&gt;169 University Avenue&lt;/DIV&gt;</a:t>
            </a:r>
            <a:endParaRPr lang="en-US" sz="6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SPAN class="locality"&gt;Palo Alto&lt;/SPAN&gt;,  </a:t>
            </a:r>
            <a:endParaRPr lang="en-US" sz="6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ABBR class="region" title="California"&gt;CA&lt;/ABBR&gt;</a:t>
            </a:r>
            <a:endParaRPr lang="en-US" sz="6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SPAN class="postal-code</a:t>
            </a: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"&gt; 94301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&lt;/SPAN&gt;</a:t>
            </a:r>
            <a:endParaRPr lang="en-US" sz="6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&lt;</a:t>
            </a: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DIV class="country-name"&gt;USA&lt;/DIV&gt;</a:t>
            </a:r>
            <a:endParaRPr lang="en-US" sz="6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6400" dirty="0">
                <a:latin typeface="Courier New" pitchFamily="49" charset="0"/>
                <a:ea typeface="Times New Roman"/>
                <a:cs typeface="Courier New" pitchFamily="49" charset="0"/>
              </a:rPr>
              <a:t>&lt;/DIV</a:t>
            </a:r>
            <a:r>
              <a:rPr lang="en-US" sz="6400" dirty="0" smtClean="0">
                <a:latin typeface="Courier New" pitchFamily="49" charset="0"/>
                <a:ea typeface="Times New Roman"/>
                <a:cs typeface="Courier New" pitchFamily="49" charset="0"/>
              </a:rPr>
              <a:t>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6856" y="5157192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i="1" dirty="0" smtClean="0">
                <a:ea typeface="Times New Roman"/>
              </a:rPr>
              <a:t>Rendering (use different CSS to change layout not different markup !):</a:t>
            </a:r>
            <a:endParaRPr lang="en-US" sz="2300" b="1" i="1" dirty="0">
              <a:ea typeface="Calibri"/>
            </a:endParaRPr>
          </a:p>
          <a:p>
            <a:pPr marL="0" indent="0">
              <a:buNone/>
            </a:pPr>
            <a:endParaRPr lang="it-IT" sz="1800" dirty="0" smtClean="0"/>
          </a:p>
          <a:p>
            <a:pPr marL="0" indent="0">
              <a:buNone/>
            </a:pPr>
            <a:r>
              <a:rPr lang="it-IT" sz="1800" dirty="0" smtClean="0"/>
              <a:t>Work</a:t>
            </a:r>
            <a:r>
              <a:rPr lang="it-IT" sz="1800" dirty="0"/>
              <a:t>: </a:t>
            </a:r>
            <a:endParaRPr lang="it-IT" sz="1800" dirty="0" smtClean="0"/>
          </a:p>
          <a:p>
            <a:pPr marL="0" indent="0">
              <a:buNone/>
            </a:pPr>
            <a:r>
              <a:rPr lang="it-IT" sz="1800" dirty="0" smtClean="0"/>
              <a:t>169 </a:t>
            </a:r>
            <a:r>
              <a:rPr lang="it-IT" sz="1800" dirty="0"/>
              <a:t>University Avenue</a:t>
            </a:r>
          </a:p>
          <a:p>
            <a:pPr marL="0" indent="0">
              <a:buNone/>
            </a:pPr>
            <a:r>
              <a:rPr lang="it-IT" sz="1800" dirty="0"/>
              <a:t>Palo Alto, </a:t>
            </a:r>
            <a:r>
              <a:rPr lang="it-IT" sz="1800" dirty="0" smtClean="0"/>
              <a:t>CA 94301</a:t>
            </a:r>
          </a:p>
          <a:p>
            <a:pPr marL="0" indent="0">
              <a:buNone/>
            </a:pPr>
            <a:r>
              <a:rPr lang="it-IT" sz="1800" dirty="0" smtClean="0"/>
              <a:t>USA</a:t>
            </a:r>
            <a:endParaRPr lang="it-IT" sz="1800" dirty="0"/>
          </a:p>
          <a:p>
            <a:pPr marL="0" indent="0">
              <a:buFont typeface="Arial" pitchFamily="34" charset="0"/>
              <a:buNone/>
            </a:pPr>
            <a:endParaRPr lang="en-US" sz="1800" i="1" dirty="0" smtClean="0">
              <a:ea typeface="Calibri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15816" y="5656602"/>
            <a:ext cx="4572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300" i="1" dirty="0" smtClean="0"/>
              <a:t>169 </a:t>
            </a:r>
            <a:r>
              <a:rPr lang="it-IT" sz="1300" i="1" dirty="0"/>
              <a:t>University </a:t>
            </a:r>
            <a:r>
              <a:rPr lang="it-IT" sz="1300" i="1" dirty="0" smtClean="0"/>
              <a:t>Avenue, </a:t>
            </a:r>
            <a:r>
              <a:rPr lang="it-IT" sz="1300" b="1" i="1" dirty="0" smtClean="0"/>
              <a:t>Palo Alto</a:t>
            </a:r>
            <a:endParaRPr lang="it-IT" sz="1300" b="1" i="1" dirty="0"/>
          </a:p>
        </p:txBody>
      </p:sp>
    </p:spTree>
    <p:extLst>
      <p:ext uri="{BB962C8B-B14F-4D97-AF65-F5344CB8AC3E}">
        <p14:creationId xmlns:p14="http://schemas.microsoft.com/office/powerpoint/2010/main" val="27184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Script Deferring</a:t>
            </a:r>
            <a:br>
              <a:rPr lang="en-US" dirty="0"/>
            </a:br>
            <a:r>
              <a:rPr lang="en-US" sz="2200" dirty="0" smtClean="0"/>
              <a:t>Most of the components </a:t>
            </a:r>
            <a:r>
              <a:rPr lang="en-US" sz="2200" dirty="0"/>
              <a:t>output </a:t>
            </a:r>
            <a:r>
              <a:rPr lang="en-US" sz="2200" dirty="0" smtClean="0"/>
              <a:t>inline handlers or scattered JavaScript blocks, …..</a:t>
            </a:r>
            <a:r>
              <a:rPr lang="en-US" sz="2200" b="1" dirty="0" smtClean="0"/>
              <a:t>both is wrong</a:t>
            </a:r>
            <a:endParaRPr lang="en-US" sz="2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Inline handlers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b="1" dirty="0"/>
              <a:t>Inline Event Handlers</a:t>
            </a:r>
            <a:endParaRPr lang="en-US" sz="1800" dirty="0"/>
          </a:p>
          <a:p>
            <a:pPr fontAlgn="ctr"/>
            <a:r>
              <a:rPr lang="en-US" sz="1800" dirty="0">
                <a:solidFill>
                  <a:srgbClr val="FF0000"/>
                </a:solidFill>
              </a:rPr>
              <a:t>33%</a:t>
            </a:r>
            <a:r>
              <a:rPr lang="en-US" sz="1800" dirty="0"/>
              <a:t> of elements (608/1892) has Inline Event Handler (</a:t>
            </a:r>
            <a:r>
              <a:rPr lang="en-US" sz="1800" b="1" dirty="0">
                <a:solidFill>
                  <a:srgbClr val="FF0000"/>
                </a:solidFill>
              </a:rPr>
              <a:t>40699</a:t>
            </a:r>
            <a:r>
              <a:rPr lang="en-US" sz="1800" dirty="0"/>
              <a:t> bytes overhead) </a:t>
            </a:r>
            <a:br>
              <a:rPr lang="en-US" sz="1800" dirty="0"/>
            </a:br>
            <a:r>
              <a:rPr lang="en-US" sz="1800" dirty="0" err="1"/>
              <a:t>showclose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en','footer','privacy</a:t>
            </a:r>
            <a:r>
              <a:rPr lang="en-US" sz="1800" dirty="0"/>
              <a:t> rights');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en','footer','terms</a:t>
            </a:r>
            <a:r>
              <a:rPr lang="en-US" sz="1800" dirty="0"/>
              <a:t> of use');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en','footer','legal</a:t>
            </a:r>
            <a:r>
              <a:rPr lang="en-US" sz="1800" dirty="0"/>
              <a:t> notices');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en','footer','site</a:t>
            </a:r>
            <a:r>
              <a:rPr lang="en-US" sz="1800" dirty="0"/>
              <a:t> maps');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en','footer','contact</a:t>
            </a:r>
            <a:r>
              <a:rPr lang="en-US" sz="1800" dirty="0"/>
              <a:t> us');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en','footer','careers</a:t>
            </a:r>
            <a:r>
              <a:rPr lang="en-US" sz="1800" dirty="0"/>
              <a:t>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en','footer','subscribe</a:t>
            </a:r>
            <a:r>
              <a:rPr lang="en-US" sz="1800" dirty="0"/>
              <a:t>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','en','footer','</a:t>
            </a:r>
            <a:r>
              <a:rPr lang="en-US" sz="1800" dirty="0" err="1"/>
              <a:t>rss</a:t>
            </a:r>
            <a:r>
              <a:rPr lang="en-US" sz="1800" dirty="0"/>
              <a:t>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en','footer','oracle</a:t>
            </a:r>
            <a:r>
              <a:rPr lang="en-US" sz="1800" dirty="0"/>
              <a:t> and sun');</a:t>
            </a:r>
            <a:br>
              <a:rPr lang="en-US" sz="1800" dirty="0"/>
            </a:br>
            <a:r>
              <a:rPr lang="en-US" sz="1800" dirty="0" err="1"/>
              <a:t>navTrack</a:t>
            </a:r>
            <a:r>
              <a:rPr lang="en-US" sz="1800" dirty="0"/>
              <a:t>('</a:t>
            </a:r>
            <a:r>
              <a:rPr lang="en-US" sz="1800" dirty="0" err="1"/>
              <a:t>ocom</a:t>
            </a:r>
            <a:r>
              <a:rPr lang="en-US" sz="1800" dirty="0"/>
              <a:t>','</a:t>
            </a:r>
            <a:r>
              <a:rPr lang="en-US" sz="1800" dirty="0" err="1"/>
              <a:t>en','footer','about</a:t>
            </a:r>
            <a:r>
              <a:rPr lang="en-US" sz="1800" dirty="0"/>
              <a:t> oracle');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Script Blocks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….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div id="a12312"&gt;&lt;/div&gt;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&lt;script&gt;a1234.validation="";&lt;/script&gt;</a:t>
            </a:r>
          </a:p>
          <a:p>
            <a:pPr marL="0" indent="0">
              <a:buNone/>
            </a:pPr>
            <a:r>
              <a:rPr lang="en-US" sz="1600" dirty="0"/>
              <a:t>&lt;div id="b12312"&gt;&lt;/div&gt;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&lt;script&gt;b1234.validation="";&lt;/script&gt;</a:t>
            </a:r>
          </a:p>
          <a:p>
            <a:pPr marL="0" indent="0">
              <a:buNone/>
            </a:pPr>
            <a:r>
              <a:rPr lang="en-US" sz="1600" dirty="0"/>
              <a:t>&lt;div id="c12312"&gt;&lt;/div&gt;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&lt;script&gt;c1234.validation="";&lt;/script&gt;</a:t>
            </a:r>
          </a:p>
          <a:p>
            <a:pPr marL="0" indent="0">
              <a:buNone/>
            </a:pPr>
            <a:r>
              <a:rPr lang="en-US" sz="1600" dirty="0"/>
              <a:t>&lt;div id="d12312"&gt;&lt;/div&gt;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&lt;script&gt;d1234.validation="";&lt;/script&gt;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307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Script Deferring</a:t>
            </a:r>
            <a:br>
              <a:rPr lang="en-US" dirty="0" smtClean="0"/>
            </a:br>
            <a:r>
              <a:rPr lang="en-US" sz="2200" dirty="0" smtClean="0"/>
              <a:t>HTML 5 Forms source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latin typeface="Courier New"/>
              </a:rPr>
              <a:t>&lt;</a:t>
            </a:r>
            <a:r>
              <a:rPr lang="en-US" sz="1300" dirty="0" err="1" smtClean="0">
                <a:latin typeface="Courier New"/>
              </a:rPr>
              <a:t>x:form</a:t>
            </a:r>
            <a:r>
              <a:rPr lang="en-US" sz="1300" dirty="0" smtClean="0">
                <a:latin typeface="Courier New"/>
              </a:rPr>
              <a:t> </a:t>
            </a:r>
            <a:r>
              <a:rPr lang="en-US" sz="1300" dirty="0">
                <a:latin typeface="Courier New"/>
              </a:rPr>
              <a:t>action=</a:t>
            </a:r>
            <a:r>
              <a:rPr lang="en-US" sz="1300" i="1" dirty="0">
                <a:latin typeface="Courier New"/>
              </a:rPr>
              <a:t>"/Samples/1"</a:t>
            </a:r>
            <a:r>
              <a:rPr lang="en-US" sz="1300" dirty="0">
                <a:latin typeface="Courier New"/>
              </a:rPr>
              <a:t> id=</a:t>
            </a:r>
            <a:r>
              <a:rPr lang="en-US" sz="1300" i="1" dirty="0">
                <a:latin typeface="Courier New"/>
              </a:rPr>
              <a:t>"fm1</a:t>
            </a:r>
            <a:r>
              <a:rPr lang="en-US" sz="1300" i="1" dirty="0" smtClean="0">
                <a:latin typeface="Courier New"/>
              </a:rPr>
              <a:t>"</a:t>
            </a:r>
            <a:r>
              <a:rPr lang="en-US" sz="1300" dirty="0" smtClean="0">
                <a:latin typeface="Courier New"/>
              </a:rPr>
              <a:t>&gt;</a:t>
            </a:r>
          </a:p>
          <a:p>
            <a:pPr marL="400050" lvl="1" indent="0">
              <a:buNone/>
            </a:pPr>
            <a:r>
              <a:rPr lang="en-US" sz="1300" dirty="0" smtClean="0">
                <a:latin typeface="Courier New"/>
              </a:rPr>
              <a:t>…</a:t>
            </a:r>
          </a:p>
          <a:p>
            <a:pPr marL="800100" lvl="2" indent="0">
              <a:buNone/>
            </a:pPr>
            <a:r>
              <a:rPr lang="en-US" sz="1300" dirty="0" smtClean="0">
                <a:latin typeface="Courier New"/>
              </a:rPr>
              <a:t>&lt;</a:t>
            </a:r>
            <a:r>
              <a:rPr lang="en-US" sz="1300" dirty="0" err="1">
                <a:latin typeface="Courier New"/>
              </a:rPr>
              <a:t>x:input</a:t>
            </a:r>
            <a:r>
              <a:rPr lang="en-US" sz="1300" dirty="0">
                <a:latin typeface="Courier New"/>
              </a:rPr>
              <a:t> label=</a:t>
            </a:r>
            <a:r>
              <a:rPr lang="en-US" sz="1300" i="1" dirty="0">
                <a:latin typeface="Courier New"/>
              </a:rPr>
              <a:t>"Surname"</a:t>
            </a:r>
            <a:r>
              <a:rPr lang="en-US" sz="1300" dirty="0">
                <a:latin typeface="Courier New"/>
              </a:rPr>
              <a:t> name=</a:t>
            </a:r>
            <a:r>
              <a:rPr lang="en-US" sz="1300" i="1" dirty="0">
                <a:latin typeface="Courier New"/>
              </a:rPr>
              <a:t>"surname"</a:t>
            </a:r>
            <a:r>
              <a:rPr lang="en-US" sz="1300" dirty="0">
                <a:latin typeface="Courier New"/>
              </a:rPr>
              <a:t> required=</a:t>
            </a:r>
            <a:r>
              <a:rPr lang="en-US" sz="1300" i="1" dirty="0">
                <a:latin typeface="Courier New"/>
              </a:rPr>
              <a:t>"true</a:t>
            </a:r>
            <a:r>
              <a:rPr lang="en-US" sz="1300" i="1" dirty="0" smtClean="0">
                <a:latin typeface="Courier New"/>
              </a:rPr>
              <a:t>"</a:t>
            </a:r>
            <a:r>
              <a:rPr lang="en-US" sz="1300" dirty="0" smtClean="0">
                <a:latin typeface="Courier New"/>
              </a:rPr>
              <a:t>/&gt;</a:t>
            </a:r>
          </a:p>
          <a:p>
            <a:pPr marL="800100" lvl="2" indent="0">
              <a:buNone/>
            </a:pPr>
            <a:r>
              <a:rPr lang="en-US" sz="1300" dirty="0" smtClean="0">
                <a:latin typeface="Courier New"/>
              </a:rPr>
              <a:t>&lt;</a:t>
            </a:r>
            <a:r>
              <a:rPr lang="en-US" sz="1300" dirty="0" err="1">
                <a:latin typeface="Courier New"/>
              </a:rPr>
              <a:t>x:input</a:t>
            </a:r>
            <a:r>
              <a:rPr lang="en-US" sz="1300" dirty="0">
                <a:latin typeface="Courier New"/>
              </a:rPr>
              <a:t> label=</a:t>
            </a:r>
            <a:r>
              <a:rPr lang="en-US" sz="1300" i="1" dirty="0">
                <a:latin typeface="Courier New"/>
              </a:rPr>
              <a:t>"Email"</a:t>
            </a:r>
            <a:r>
              <a:rPr lang="en-US" sz="1300" dirty="0">
                <a:latin typeface="Courier New"/>
              </a:rPr>
              <a:t> name=</a:t>
            </a:r>
            <a:r>
              <a:rPr lang="en-US" sz="1300" i="1" dirty="0">
                <a:latin typeface="Courier New"/>
              </a:rPr>
              <a:t>"email"</a:t>
            </a:r>
            <a:r>
              <a:rPr lang="en-US" sz="1300" dirty="0">
                <a:latin typeface="Courier New"/>
              </a:rPr>
              <a:t> type=</a:t>
            </a:r>
            <a:r>
              <a:rPr lang="en-US" sz="1300" i="1" dirty="0">
                <a:latin typeface="Courier New"/>
              </a:rPr>
              <a:t>"email"</a:t>
            </a:r>
            <a:r>
              <a:rPr lang="en-US" sz="1300" dirty="0">
                <a:latin typeface="Courier New"/>
              </a:rPr>
              <a:t> </a:t>
            </a:r>
            <a:r>
              <a:rPr lang="en-US" sz="1300" dirty="0" smtClean="0">
                <a:latin typeface="Courier New"/>
              </a:rPr>
              <a:t>/&gt;</a:t>
            </a:r>
          </a:p>
          <a:p>
            <a:pPr marL="400050" lvl="1" indent="0">
              <a:buNone/>
            </a:pPr>
            <a:r>
              <a:rPr lang="en-US" sz="1300" dirty="0" smtClean="0">
                <a:latin typeface="Courier New"/>
              </a:rPr>
              <a:t>…</a:t>
            </a:r>
          </a:p>
          <a:p>
            <a:pPr marL="0" indent="0">
              <a:buNone/>
            </a:pPr>
            <a:r>
              <a:rPr lang="en-US" sz="1300" dirty="0" smtClean="0">
                <a:latin typeface="Courier New"/>
              </a:rPr>
              <a:t>&lt;/</a:t>
            </a:r>
            <a:r>
              <a:rPr lang="en-US" sz="1300" dirty="0" err="1">
                <a:latin typeface="Courier New"/>
              </a:rPr>
              <a:t>x:form</a:t>
            </a:r>
            <a:r>
              <a:rPr lang="en-US" sz="1300" dirty="0" smtClean="0">
                <a:latin typeface="Courier New"/>
              </a:rPr>
              <a:t>&gt;</a:t>
            </a:r>
          </a:p>
          <a:p>
            <a:pPr marL="0" indent="0">
              <a:buNone/>
            </a:pPr>
            <a:endParaRPr lang="en-US" sz="1300" b="1" i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b="1" i="1" dirty="0" smtClean="0">
                <a:cs typeface="Courier New" pitchFamily="49" charset="0"/>
              </a:rPr>
              <a:t>HTML4: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&lt;LABEL for="surname"&gt;Surname&lt;ABBR title="Required"&gt;*&lt;/ABBR&gt;&lt;/LABEL&gt;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&lt;INPUT id="surname" name="surname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&lt;LABEL for="email"&gt;Email&lt;/LABEL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&lt;INPUT id="email" name="email"&gt;</a:t>
            </a:r>
          </a:p>
          <a:p>
            <a:pPr marL="0" indent="0">
              <a:buNone/>
            </a:pP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&lt;SCRIPT type="text/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400050" lvl="1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$(document).ready(function() {</a:t>
            </a:r>
          </a:p>
          <a:p>
            <a:pPr marL="800100" lvl="2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$("#fm1").validate({</a:t>
            </a:r>
          </a:p>
          <a:p>
            <a:pPr marL="1257300" lvl="3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rules: { surname: {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required:true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},email: {</a:t>
            </a:r>
            <a:r>
              <a:rPr lang="en-US" sz="1300" dirty="0" err="1">
                <a:latin typeface="Courier New" pitchFamily="49" charset="0"/>
                <a:cs typeface="Courier New" pitchFamily="49" charset="0"/>
              </a:rPr>
              <a:t>email:true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800100" lvl="2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400050" lvl="1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sz="1300" dirty="0">
                <a:latin typeface="Courier New" pitchFamily="49" charset="0"/>
                <a:cs typeface="Courier New" pitchFamily="49" charset="0"/>
              </a:rPr>
              <a:t>&lt;/BODY</a:t>
            </a:r>
            <a:r>
              <a:rPr lang="en-US" sz="13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9552" y="1628800"/>
            <a:ext cx="367240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20072" y="2092754"/>
            <a:ext cx="172819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9552" y="4725144"/>
            <a:ext cx="3384376" cy="720080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4014" y="3284984"/>
            <a:ext cx="60160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627784" y="5445224"/>
            <a:ext cx="244827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3533907"/>
            <a:ext cx="3096344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824028" y="2373217"/>
            <a:ext cx="1332148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112060" y="5445224"/>
            <a:ext cx="1980220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4014" y="2812834"/>
            <a:ext cx="96164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9552" y="5701350"/>
            <a:ext cx="1152128" cy="896002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74926" y="2636912"/>
            <a:ext cx="5789362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297" y="2708920"/>
            <a:ext cx="55149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09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Script Deferring</a:t>
            </a:r>
            <a:br>
              <a:rPr lang="en-US" dirty="0" smtClean="0"/>
            </a:br>
            <a:r>
              <a:rPr lang="en-US" sz="2200" dirty="0" smtClean="0"/>
              <a:t>HTML 5 Forms source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 smtClean="0">
                <a:latin typeface="Courier New"/>
              </a:rPr>
              <a:t>&lt;</a:t>
            </a:r>
            <a:r>
              <a:rPr lang="en-US" sz="1300" dirty="0" err="1" smtClean="0">
                <a:latin typeface="Courier New"/>
              </a:rPr>
              <a:t>x:form</a:t>
            </a:r>
            <a:r>
              <a:rPr lang="en-US" sz="1300" dirty="0" smtClean="0">
                <a:latin typeface="Courier New"/>
              </a:rPr>
              <a:t> </a:t>
            </a:r>
            <a:r>
              <a:rPr lang="en-US" sz="1300" dirty="0">
                <a:latin typeface="Courier New"/>
              </a:rPr>
              <a:t>action=</a:t>
            </a:r>
            <a:r>
              <a:rPr lang="en-US" sz="1300" i="1" dirty="0">
                <a:latin typeface="Courier New"/>
              </a:rPr>
              <a:t>"/Samples/1"</a:t>
            </a:r>
            <a:r>
              <a:rPr lang="en-US" sz="1300" dirty="0">
                <a:latin typeface="Courier New"/>
              </a:rPr>
              <a:t> id=</a:t>
            </a:r>
            <a:r>
              <a:rPr lang="en-US" sz="1300" i="1" dirty="0">
                <a:latin typeface="Courier New"/>
              </a:rPr>
              <a:t>"fm1</a:t>
            </a:r>
            <a:r>
              <a:rPr lang="en-US" sz="1300" i="1" dirty="0" smtClean="0">
                <a:latin typeface="Courier New"/>
              </a:rPr>
              <a:t>"</a:t>
            </a:r>
            <a:r>
              <a:rPr lang="en-US" sz="1300" dirty="0" smtClean="0">
                <a:latin typeface="Courier New"/>
              </a:rPr>
              <a:t>&gt;</a:t>
            </a:r>
          </a:p>
          <a:p>
            <a:pPr marL="400050" lvl="1" indent="0">
              <a:buNone/>
            </a:pPr>
            <a:r>
              <a:rPr lang="en-US" sz="1300" dirty="0" smtClean="0">
                <a:latin typeface="Courier New"/>
              </a:rPr>
              <a:t>…</a:t>
            </a:r>
          </a:p>
          <a:p>
            <a:pPr marL="800100" lvl="2" indent="0">
              <a:buNone/>
            </a:pPr>
            <a:r>
              <a:rPr lang="en-US" sz="1300" dirty="0" smtClean="0">
                <a:latin typeface="Courier New"/>
              </a:rPr>
              <a:t>&lt;</a:t>
            </a:r>
            <a:r>
              <a:rPr lang="en-US" sz="1300" dirty="0" err="1">
                <a:latin typeface="Courier New"/>
              </a:rPr>
              <a:t>x:input</a:t>
            </a:r>
            <a:r>
              <a:rPr lang="en-US" sz="1300" dirty="0">
                <a:latin typeface="Courier New"/>
              </a:rPr>
              <a:t> label=</a:t>
            </a:r>
            <a:r>
              <a:rPr lang="en-US" sz="1300" i="1" dirty="0">
                <a:latin typeface="Courier New"/>
              </a:rPr>
              <a:t>"Surname"</a:t>
            </a:r>
            <a:r>
              <a:rPr lang="en-US" sz="1300" dirty="0">
                <a:latin typeface="Courier New"/>
              </a:rPr>
              <a:t> name=</a:t>
            </a:r>
            <a:r>
              <a:rPr lang="en-US" sz="1300" i="1" dirty="0">
                <a:latin typeface="Courier New"/>
              </a:rPr>
              <a:t>"surname"</a:t>
            </a:r>
            <a:r>
              <a:rPr lang="en-US" sz="1300" dirty="0">
                <a:latin typeface="Courier New"/>
              </a:rPr>
              <a:t> required=</a:t>
            </a:r>
            <a:r>
              <a:rPr lang="en-US" sz="1300" i="1" dirty="0">
                <a:latin typeface="Courier New"/>
              </a:rPr>
              <a:t>"true</a:t>
            </a:r>
            <a:r>
              <a:rPr lang="en-US" sz="1300" i="1" dirty="0" smtClean="0">
                <a:latin typeface="Courier New"/>
              </a:rPr>
              <a:t>"</a:t>
            </a:r>
            <a:r>
              <a:rPr lang="en-US" sz="1300" dirty="0" smtClean="0">
                <a:latin typeface="Courier New"/>
              </a:rPr>
              <a:t>/&gt;</a:t>
            </a:r>
          </a:p>
          <a:p>
            <a:pPr marL="800100" lvl="2" indent="0">
              <a:buNone/>
            </a:pPr>
            <a:r>
              <a:rPr lang="en-US" sz="1300" dirty="0" smtClean="0">
                <a:latin typeface="Courier New"/>
              </a:rPr>
              <a:t>&lt;</a:t>
            </a:r>
            <a:r>
              <a:rPr lang="en-US" sz="1300" dirty="0" err="1">
                <a:latin typeface="Courier New"/>
              </a:rPr>
              <a:t>x:input</a:t>
            </a:r>
            <a:r>
              <a:rPr lang="en-US" sz="1300" dirty="0">
                <a:latin typeface="Courier New"/>
              </a:rPr>
              <a:t> label=</a:t>
            </a:r>
            <a:r>
              <a:rPr lang="en-US" sz="1300" i="1" dirty="0">
                <a:latin typeface="Courier New"/>
              </a:rPr>
              <a:t>"Email"</a:t>
            </a:r>
            <a:r>
              <a:rPr lang="en-US" sz="1300" dirty="0">
                <a:latin typeface="Courier New"/>
              </a:rPr>
              <a:t> name=</a:t>
            </a:r>
            <a:r>
              <a:rPr lang="en-US" sz="1300" i="1" dirty="0">
                <a:latin typeface="Courier New"/>
              </a:rPr>
              <a:t>"email"</a:t>
            </a:r>
            <a:r>
              <a:rPr lang="en-US" sz="1300" dirty="0">
                <a:latin typeface="Courier New"/>
              </a:rPr>
              <a:t> type=</a:t>
            </a:r>
            <a:r>
              <a:rPr lang="en-US" sz="1300" i="1" dirty="0">
                <a:latin typeface="Courier New"/>
              </a:rPr>
              <a:t>"email"</a:t>
            </a:r>
            <a:r>
              <a:rPr lang="en-US" sz="1300" dirty="0">
                <a:latin typeface="Courier New"/>
              </a:rPr>
              <a:t> </a:t>
            </a:r>
            <a:r>
              <a:rPr lang="en-US" sz="1300" dirty="0" smtClean="0">
                <a:latin typeface="Courier New"/>
              </a:rPr>
              <a:t>/&gt;</a:t>
            </a:r>
          </a:p>
          <a:p>
            <a:pPr marL="400050" lvl="1" indent="0">
              <a:buNone/>
            </a:pPr>
            <a:r>
              <a:rPr lang="en-US" sz="1300" dirty="0" smtClean="0">
                <a:latin typeface="Courier New"/>
              </a:rPr>
              <a:t>…</a:t>
            </a:r>
          </a:p>
          <a:p>
            <a:pPr marL="0" indent="0">
              <a:buNone/>
            </a:pPr>
            <a:r>
              <a:rPr lang="en-US" sz="1300" dirty="0" smtClean="0">
                <a:latin typeface="Courier New"/>
              </a:rPr>
              <a:t>&lt;/</a:t>
            </a:r>
            <a:r>
              <a:rPr lang="en-US" sz="1300" dirty="0" err="1">
                <a:latin typeface="Courier New"/>
              </a:rPr>
              <a:t>x:form</a:t>
            </a:r>
            <a:r>
              <a:rPr lang="en-US" sz="1300" dirty="0" smtClean="0">
                <a:latin typeface="Courier New"/>
              </a:rPr>
              <a:t>&gt;</a:t>
            </a:r>
          </a:p>
          <a:p>
            <a:pPr marL="0" indent="0">
              <a:buNone/>
            </a:pPr>
            <a:endParaRPr lang="en-US" sz="1300" b="1" i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300" b="1" i="1" dirty="0"/>
              <a:t>HTML5: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</a:rPr>
              <a:t>&lt;LABEL for="surname"&gt;Surname&lt;ABBR title="Required"&gt;*&lt;/ABBR&gt;&lt;/LABEL&gt;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</a:rPr>
              <a:t>&lt;INPUT id="surname" name="surname" required="required"&gt;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</a:rPr>
              <a:t>&lt;LABEL for="email"&gt;Email&lt;/LABEL&gt;</a:t>
            </a:r>
          </a:p>
          <a:p>
            <a:pPr marL="0" indent="0">
              <a:buNone/>
            </a:pPr>
            <a:r>
              <a:rPr lang="en-US" sz="1300" dirty="0">
                <a:latin typeface="Courier New"/>
              </a:rPr>
              <a:t>&lt;INPUT id="email" name="email" type="email"&gt;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014" y="3284984"/>
            <a:ext cx="601602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970398" y="3748938"/>
            <a:ext cx="189774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563888" y="4221088"/>
            <a:ext cx="1224136" cy="256126"/>
          </a:xfrm>
          <a:prstGeom prst="roundRect">
            <a:avLst/>
          </a:prstGeom>
          <a:solidFill>
            <a:srgbClr val="0DFF19">
              <a:alpha val="2078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23728" y="2636912"/>
            <a:ext cx="4320480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644" y="2700511"/>
            <a:ext cx="39719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9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026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Reducing Markup</a:t>
            </a:r>
            <a:br>
              <a:rPr lang="en-US" dirty="0" smtClean="0"/>
            </a:br>
            <a:r>
              <a:rPr lang="en-US" sz="2200" dirty="0" err="1" smtClean="0"/>
              <a:t>Markup</a:t>
            </a:r>
            <a:r>
              <a:rPr lang="en-US" sz="2200" dirty="0" smtClean="0"/>
              <a:t> and model binding buried inside unreadable </a:t>
            </a:r>
            <a:r>
              <a:rPr lang="en-US" sz="2200" dirty="0" err="1" smtClean="0"/>
              <a:t>jspx</a:t>
            </a:r>
            <a:r>
              <a:rPr lang="en-US" sz="2200" dirty="0" smtClean="0"/>
              <a:t> source code</a:t>
            </a:r>
            <a:endParaRPr 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6144114" cy="230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38"/>
            <a:ext cx="7344816" cy="225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1302703"/>
            <a:ext cx="31573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Half #lines for URL Building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Shorter lines (type=…)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Less &lt;script&gt;&lt;/script&gt; blocks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Label + Input is now one 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Meta charset omitted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Lightweight and Standalone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jars</a:t>
            </a:r>
          </a:p>
          <a:p>
            <a:pPr lvl="1"/>
            <a:r>
              <a:rPr lang="en-US" dirty="0" err="1" smtClean="0"/>
              <a:t>GjaxTagLibrary</a:t>
            </a:r>
            <a:r>
              <a:rPr lang="en-US" dirty="0" smtClean="0"/>
              <a:t> (JSTL </a:t>
            </a:r>
            <a:r>
              <a:rPr lang="en-US" dirty="0" err="1" smtClean="0"/>
              <a:t>dep</a:t>
            </a:r>
            <a:r>
              <a:rPr lang="en-US" dirty="0" smtClean="0"/>
              <a:t>, to be removed)</a:t>
            </a:r>
          </a:p>
          <a:p>
            <a:pPr lvl="1"/>
            <a:r>
              <a:rPr lang="en-US" dirty="0" err="1" smtClean="0"/>
              <a:t>GjaxTagLibrarySpring</a:t>
            </a:r>
            <a:r>
              <a:rPr lang="en-US" dirty="0" smtClean="0"/>
              <a:t> (Spring Forms extensions)</a:t>
            </a:r>
          </a:p>
          <a:p>
            <a:r>
              <a:rPr lang="en-US" dirty="0" smtClean="0"/>
              <a:t>Use in </a:t>
            </a:r>
          </a:p>
          <a:p>
            <a:pPr lvl="1"/>
            <a:r>
              <a:rPr lang="en-US" dirty="0" smtClean="0"/>
              <a:t>Simple JSP(X) based projects</a:t>
            </a:r>
          </a:p>
          <a:p>
            <a:pPr lvl="1"/>
            <a:r>
              <a:rPr lang="en-US" dirty="0" smtClean="0"/>
              <a:t>Spring based projects</a:t>
            </a:r>
          </a:p>
          <a:p>
            <a:pPr lvl="1"/>
            <a:r>
              <a:rPr lang="en-US" dirty="0" smtClean="0"/>
              <a:t>JSF or any frameworks using </a:t>
            </a:r>
            <a:r>
              <a:rPr lang="en-US" dirty="0"/>
              <a:t>JSP(X) </a:t>
            </a:r>
            <a:r>
              <a:rPr lang="en-US" dirty="0" smtClean="0"/>
              <a:t>view engine</a:t>
            </a:r>
          </a:p>
          <a:p>
            <a:r>
              <a:rPr lang="en-US" dirty="0" smtClean="0"/>
              <a:t>Extend/Combine using includes, tiles or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View </a:t>
            </a: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 you hate JSP ?</a:t>
            </a:r>
          </a:p>
          <a:p>
            <a:r>
              <a:rPr lang="en-US" dirty="0" smtClean="0"/>
              <a:t>Do you hate other text based view engines ?</a:t>
            </a:r>
          </a:p>
          <a:p>
            <a:r>
              <a:rPr lang="en-US" dirty="0" smtClean="0"/>
              <a:t>Love Java ? Refactoring ? Type Safety ?</a:t>
            </a:r>
          </a:p>
          <a:p>
            <a:r>
              <a:rPr lang="en-US" dirty="0" smtClean="0"/>
              <a:t>Then have a look at our “HTML poetry” in Java: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386715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9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Credits to my patient university (FIIT) students and colleagues</a:t>
            </a:r>
          </a:p>
          <a:p>
            <a:pPr lvl="1"/>
            <a:r>
              <a:rPr lang="en-US" dirty="0" err="1" smtClean="0"/>
              <a:t>Adri</a:t>
            </a:r>
            <a:r>
              <a:rPr lang="sk-SK" dirty="0" smtClean="0"/>
              <a:t>á</a:t>
            </a:r>
            <a:r>
              <a:rPr lang="en-US" dirty="0" smtClean="0"/>
              <a:t>n </a:t>
            </a:r>
            <a:r>
              <a:rPr lang="en-US" dirty="0" err="1" smtClean="0"/>
              <a:t>Rakovsk</a:t>
            </a:r>
            <a:r>
              <a:rPr lang="sk-SK" dirty="0" smtClean="0"/>
              <a:t>ý</a:t>
            </a:r>
          </a:p>
          <a:p>
            <a:pPr lvl="1"/>
            <a:r>
              <a:rPr lang="sk-SK" dirty="0" smtClean="0"/>
              <a:t>Zboroň Lukáš</a:t>
            </a:r>
            <a:endParaRPr lang="en-US" dirty="0" smtClean="0"/>
          </a:p>
          <a:p>
            <a:r>
              <a:rPr lang="en-US" dirty="0" err="1" smtClean="0"/>
              <a:t>Thanx</a:t>
            </a:r>
            <a:r>
              <a:rPr lang="en-US" dirty="0" smtClean="0"/>
              <a:t> to </a:t>
            </a:r>
          </a:p>
          <a:p>
            <a:pPr lvl="1"/>
            <a:r>
              <a:rPr lang="en-US" b="1" dirty="0" smtClean="0"/>
              <a:t>Oracle</a:t>
            </a:r>
            <a:r>
              <a:rPr lang="en-US" dirty="0" smtClean="0"/>
              <a:t> – for invitation to this conference</a:t>
            </a:r>
          </a:p>
          <a:p>
            <a:pPr lvl="1"/>
            <a:r>
              <a:rPr lang="en-US" b="1" dirty="0" err="1" smtClean="0"/>
              <a:t>Gratex</a:t>
            </a:r>
            <a:r>
              <a:rPr lang="en-US" b="1" dirty="0" smtClean="0"/>
              <a:t> International </a:t>
            </a:r>
            <a:r>
              <a:rPr lang="en-US" b="1" dirty="0" err="1" smtClean="0"/>
              <a:t>a.s</a:t>
            </a:r>
            <a:r>
              <a:rPr lang="en-US" dirty="0" smtClean="0"/>
              <a:t> – for allowing us to experiment and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</a:t>
            </a:r>
            <a:r>
              <a:rPr lang="en-US" dirty="0" smtClean="0"/>
              <a:t>List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US" dirty="0" smtClean="0"/>
              <a:t>Suppress  Bad Practices</a:t>
            </a:r>
            <a:endParaRPr lang="en-US" sz="7200" dirty="0" smtClean="0"/>
          </a:p>
          <a:p>
            <a:pPr lvl="1" fontAlgn="ctr"/>
            <a:r>
              <a:rPr lang="en-US" dirty="0" smtClean="0"/>
              <a:t>Content-Type</a:t>
            </a:r>
            <a:r>
              <a:rPr lang="en-US" dirty="0"/>
              <a:t>, </a:t>
            </a:r>
            <a:r>
              <a:rPr lang="en-US" dirty="0" smtClean="0"/>
              <a:t>Charset, DOCTYPE Consistency</a:t>
            </a:r>
            <a:endParaRPr lang="en-US" sz="6000" dirty="0"/>
          </a:p>
          <a:p>
            <a:pPr lvl="1" fontAlgn="ctr"/>
            <a:r>
              <a:rPr lang="en-US" dirty="0"/>
              <a:t>Removable client comments</a:t>
            </a:r>
            <a:endParaRPr lang="en-US" sz="6000" dirty="0"/>
          </a:p>
          <a:p>
            <a:pPr lvl="1" fontAlgn="ctr"/>
            <a:r>
              <a:rPr lang="en-US" dirty="0"/>
              <a:t>Deprecated tags</a:t>
            </a:r>
            <a:endParaRPr lang="en-US" sz="6000" dirty="0"/>
          </a:p>
          <a:p>
            <a:pPr lvl="1" fontAlgn="ctr"/>
            <a:r>
              <a:rPr lang="en-US" dirty="0"/>
              <a:t>Auto-generate required defaults </a:t>
            </a:r>
            <a:endParaRPr lang="en-US" sz="6000" dirty="0"/>
          </a:p>
          <a:p>
            <a:pPr lvl="1" fontAlgn="ctr"/>
            <a:r>
              <a:rPr lang="en-US" dirty="0" smtClean="0"/>
              <a:t>Warnings/errors for incomplete/incorrect tags</a:t>
            </a:r>
          </a:p>
          <a:p>
            <a:pPr fontAlgn="ctr"/>
            <a:r>
              <a:rPr lang="en-US" dirty="0"/>
              <a:t>Satisfy W3C Validation </a:t>
            </a:r>
            <a:endParaRPr lang="en-US" sz="7200" dirty="0"/>
          </a:p>
          <a:p>
            <a:pPr lvl="1" fontAlgn="ctr"/>
            <a:r>
              <a:rPr lang="en-US" dirty="0"/>
              <a:t>Empty self closing tags (HTML Compatibility Guidelines)</a:t>
            </a:r>
            <a:endParaRPr lang="en-US" sz="6000" dirty="0"/>
          </a:p>
          <a:p>
            <a:pPr lvl="1" fontAlgn="ctr"/>
            <a:r>
              <a:rPr lang="en-US" dirty="0"/>
              <a:t>Prevent Minimization</a:t>
            </a:r>
            <a:endParaRPr lang="en-US" sz="6000" dirty="0"/>
          </a:p>
          <a:p>
            <a:pPr fontAlgn="ctr"/>
            <a:endParaRPr lang="en-US" sz="6400" dirty="0"/>
          </a:p>
          <a:p>
            <a:pPr marL="457200" lvl="1" indent="0" fontAlgn="ctr">
              <a:buNone/>
            </a:pPr>
            <a:endParaRPr lang="en-US" dirty="0" smtClean="0"/>
          </a:p>
          <a:p>
            <a:pPr lvl="1" fontAlgn="ctr"/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</a:t>
            </a:r>
            <a:r>
              <a:rPr lang="en-US" dirty="0" smtClean="0"/>
              <a:t>List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en-US" dirty="0"/>
              <a:t>XML/HTML Escaping</a:t>
            </a:r>
            <a:endParaRPr lang="en-US" sz="7200" dirty="0"/>
          </a:p>
          <a:p>
            <a:pPr lvl="1" fontAlgn="ctr"/>
            <a:r>
              <a:rPr lang="en-US" dirty="0"/>
              <a:t>Automatic  attribute value </a:t>
            </a:r>
            <a:r>
              <a:rPr lang="en-US" dirty="0" smtClean="0"/>
              <a:t>escaping</a:t>
            </a:r>
          </a:p>
          <a:p>
            <a:pPr lvl="1" fontAlgn="ctr"/>
            <a:r>
              <a:rPr lang="en-US" dirty="0" err="1" smtClean="0"/>
              <a:t>innerText</a:t>
            </a:r>
            <a:r>
              <a:rPr lang="en-US" dirty="0"/>
              <a:t>, </a:t>
            </a:r>
            <a:r>
              <a:rPr lang="en-US" dirty="0" err="1"/>
              <a:t>innerHtml</a:t>
            </a:r>
            <a:r>
              <a:rPr lang="en-US" dirty="0"/>
              <a:t> server side </a:t>
            </a:r>
            <a:r>
              <a:rPr lang="en-US" dirty="0" smtClean="0"/>
              <a:t>attributes</a:t>
            </a:r>
          </a:p>
          <a:p>
            <a:pPr lvl="1" fontAlgn="ctr"/>
            <a:r>
              <a:rPr lang="en-US" dirty="0" smtClean="0"/>
              <a:t>Correct (X)HTML escaping (SMP, entities, charset switching)</a:t>
            </a:r>
            <a:endParaRPr lang="en-US" dirty="0"/>
          </a:p>
          <a:p>
            <a:pPr fontAlgn="ctr"/>
            <a:r>
              <a:rPr lang="en-US" dirty="0"/>
              <a:t>URI Reference Building Support</a:t>
            </a:r>
            <a:endParaRPr lang="en-US" sz="7200" dirty="0"/>
          </a:p>
          <a:p>
            <a:pPr lvl="1" fontAlgn="ctr"/>
            <a:r>
              <a:rPr lang="en-US" dirty="0" err="1"/>
              <a:t>ContextPath</a:t>
            </a:r>
            <a:r>
              <a:rPr lang="en-US" dirty="0"/>
              <a:t> (~/,//~,://~)</a:t>
            </a:r>
            <a:endParaRPr lang="en-US" sz="6000" dirty="0"/>
          </a:p>
          <a:p>
            <a:pPr lvl="1" fontAlgn="ctr"/>
            <a:r>
              <a:rPr lang="en-US" dirty="0"/>
              <a:t>template parameters in  &lt;a&gt;, &lt;link&gt;, etc. (available only in spring)</a:t>
            </a:r>
          </a:p>
          <a:p>
            <a:pPr fontAlgn="ctr"/>
            <a:r>
              <a:rPr lang="en-US" dirty="0"/>
              <a:t>Server Side CSS classes</a:t>
            </a:r>
            <a:endParaRPr lang="en-US" sz="7200" dirty="0"/>
          </a:p>
          <a:p>
            <a:pPr lvl="1" fontAlgn="ctr"/>
            <a:r>
              <a:rPr lang="en-US" dirty="0"/>
              <a:t>Modify/extend markup based on CSS class</a:t>
            </a:r>
            <a:endParaRPr lang="en-US" sz="6000" dirty="0"/>
          </a:p>
          <a:p>
            <a:pPr lvl="1" fontAlgn="ctr"/>
            <a:r>
              <a:rPr lang="en-US" dirty="0"/>
              <a:t>Integrate with client CSS</a:t>
            </a:r>
            <a:endParaRPr lang="en-US" sz="6000" dirty="0"/>
          </a:p>
          <a:p>
            <a:pPr fontAlgn="ctr"/>
            <a:endParaRPr lang="en-US" dirty="0" smtClean="0"/>
          </a:p>
          <a:p>
            <a:pPr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en-US" dirty="0" smtClean="0"/>
              <a:t>Custom </a:t>
            </a:r>
            <a:r>
              <a:rPr lang="en-US" dirty="0"/>
              <a:t>tags (code, </a:t>
            </a:r>
            <a:r>
              <a:rPr lang="en-US" dirty="0" err="1"/>
              <a:t>tagx</a:t>
            </a:r>
            <a:r>
              <a:rPr lang="en-US" dirty="0"/>
              <a:t>)</a:t>
            </a:r>
            <a:endParaRPr lang="en-US" sz="7200" dirty="0"/>
          </a:p>
          <a:p>
            <a:pPr lvl="1" fontAlgn="ctr"/>
            <a:r>
              <a:rPr lang="en-US" dirty="0"/>
              <a:t>XHTML Compounds </a:t>
            </a:r>
            <a:endParaRPr lang="en-US" sz="6000" dirty="0"/>
          </a:p>
          <a:p>
            <a:pPr lvl="1" fontAlgn="ctr"/>
            <a:r>
              <a:rPr lang="en-US" dirty="0"/>
              <a:t>Extend/Fix  Spring Tags</a:t>
            </a:r>
            <a:endParaRPr lang="en-US" sz="6000" dirty="0"/>
          </a:p>
          <a:p>
            <a:pPr lvl="1" fontAlgn="ctr"/>
            <a:r>
              <a:rPr lang="en-US" dirty="0"/>
              <a:t>Output client side JavaScript  fragments</a:t>
            </a:r>
            <a:endParaRPr lang="en-US" sz="6000" dirty="0"/>
          </a:p>
          <a:p>
            <a:pPr lvl="1" fontAlgn="ctr"/>
            <a:r>
              <a:rPr lang="en-US" dirty="0"/>
              <a:t>HTML5 Form Tags (with </a:t>
            </a:r>
            <a:r>
              <a:rPr lang="en-US" dirty="0" err="1"/>
              <a:t>polyfills</a:t>
            </a:r>
            <a:r>
              <a:rPr lang="en-US" dirty="0"/>
              <a:t>)</a:t>
            </a:r>
            <a:endParaRPr lang="en-US" sz="6000" dirty="0"/>
          </a:p>
          <a:p>
            <a:pPr lvl="1" fontAlgn="ctr"/>
            <a:r>
              <a:rPr lang="en-US" dirty="0"/>
              <a:t>Accessibility aware tags</a:t>
            </a:r>
            <a:endParaRPr lang="en-US" sz="6000" dirty="0"/>
          </a:p>
          <a:p>
            <a:pPr lvl="2" fontAlgn="ctr"/>
            <a:r>
              <a:rPr lang="en-US" dirty="0"/>
              <a:t>Extended INPUT with LABEL attribute, that put LABEL tag according to type (radio, checkbox ==&gt; right)  (</a:t>
            </a:r>
            <a:r>
              <a:rPr lang="en-US" dirty="0">
                <a:hlinkClick r:id="rId2"/>
              </a:rPr>
              <a:t>http://www.w3.org/TR/2008/NOTE-WCAG20-TECHS-20081211/G162</a:t>
            </a:r>
            <a:r>
              <a:rPr lang="en-US" dirty="0"/>
              <a:t>)</a:t>
            </a:r>
            <a:endParaRPr lang="en-US" sz="4800" dirty="0"/>
          </a:p>
          <a:p>
            <a:pPr lvl="2" fontAlgn="ctr"/>
            <a:r>
              <a:rPr lang="en-US" dirty="0"/>
              <a:t>Automatic TH scope in tables (&lt;table class="</a:t>
            </a:r>
            <a:r>
              <a:rPr lang="en-US" dirty="0" err="1"/>
              <a:t>scope_auto</a:t>
            </a:r>
            <a:r>
              <a:rPr lang="en-US" dirty="0"/>
              <a:t>"&gt;) (</a:t>
            </a:r>
            <a:r>
              <a:rPr lang="en-US" dirty="0">
                <a:hlinkClick r:id="rId3"/>
              </a:rPr>
              <a:t>http://www.w3.org/TR/WCAG20-TECHS/H63</a:t>
            </a:r>
            <a:r>
              <a:rPr lang="en-US" dirty="0"/>
              <a:t>)</a:t>
            </a:r>
            <a:endParaRPr lang="en-US" sz="4800" dirty="0"/>
          </a:p>
          <a:p>
            <a:pPr lvl="1" fontAlgn="ctr"/>
            <a:r>
              <a:rPr lang="en-US" dirty="0" err="1"/>
              <a:t>Microformats</a:t>
            </a:r>
            <a:endParaRPr lang="en-US" sz="6000" dirty="0"/>
          </a:p>
          <a:p>
            <a:pPr fontAlgn="ctr"/>
            <a:r>
              <a:rPr lang="en-US" dirty="0"/>
              <a:t>Integration/Coexistence with 3party</a:t>
            </a:r>
            <a:endParaRPr lang="en-US" sz="7200" dirty="0"/>
          </a:p>
          <a:p>
            <a:pPr lvl="1" fontAlgn="ctr"/>
            <a:r>
              <a:rPr lang="en-US" dirty="0"/>
              <a:t>Lightweight and standalone (JSTL)</a:t>
            </a:r>
          </a:p>
          <a:p>
            <a:pPr lvl="1" fontAlgn="ctr"/>
            <a:r>
              <a:rPr lang="en-US" dirty="0"/>
              <a:t>Tiles2, Spring, JSF or other </a:t>
            </a:r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Streaming markup - minimized needed server side buffering </a:t>
            </a:r>
            <a:endParaRPr lang="en-US" sz="7200" dirty="0"/>
          </a:p>
          <a:p>
            <a:pPr fontAlgn="ctr"/>
            <a:r>
              <a:rPr lang="en-US" dirty="0"/>
              <a:t>Script deferring </a:t>
            </a:r>
            <a:endParaRPr lang="en-US" sz="7200" dirty="0"/>
          </a:p>
          <a:p>
            <a:pPr lvl="1" fontAlgn="ctr"/>
            <a:r>
              <a:rPr lang="en-US" dirty="0"/>
              <a:t>Joining multiple inline scripts</a:t>
            </a:r>
            <a:endParaRPr lang="en-US" sz="6000" dirty="0"/>
          </a:p>
          <a:p>
            <a:pPr lvl="1" fontAlgn="ctr"/>
            <a:r>
              <a:rPr lang="en-US" dirty="0"/>
              <a:t>Placing scripts at the end of body</a:t>
            </a:r>
            <a:endParaRPr lang="en-US" sz="6000" dirty="0"/>
          </a:p>
          <a:p>
            <a:pPr fontAlgn="ctr"/>
            <a:r>
              <a:rPr lang="en-US" dirty="0"/>
              <a:t>Reducing markup size (experimental)</a:t>
            </a:r>
            <a:endParaRPr lang="en-US" sz="7200" dirty="0"/>
          </a:p>
          <a:p>
            <a:pPr lvl="1" fontAlgn="ctr"/>
            <a:r>
              <a:rPr lang="en-US" dirty="0"/>
              <a:t>Omitting end tags in HTML</a:t>
            </a:r>
            <a:endParaRPr lang="en-US" sz="6000" dirty="0"/>
          </a:p>
          <a:p>
            <a:pPr lvl="1" fontAlgn="ctr"/>
            <a:r>
              <a:rPr lang="en-US" dirty="0"/>
              <a:t>Minimizing tags in XHTML</a:t>
            </a:r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View Technologies</a:t>
            </a:r>
          </a:p>
          <a:p>
            <a:pPr lvl="1"/>
            <a:r>
              <a:rPr lang="en-US" dirty="0" smtClean="0"/>
              <a:t>Enemy of JSP View Layer ?</a:t>
            </a:r>
          </a:p>
          <a:p>
            <a:pPr lvl="1"/>
            <a:r>
              <a:rPr lang="en-US" dirty="0" smtClean="0"/>
              <a:t>Try HTML5DSL (HAIKU) 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16002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HTML5TagLib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+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HTML5DSL (HAIKU)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3581400"/>
            <a:ext cx="426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Basic 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9706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TI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ystuf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TI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GTI_final</Template>
  <TotalTime>1658</TotalTime>
  <Words>3125</Words>
  <Application>Microsoft Office PowerPoint</Application>
  <PresentationFormat>On-screen Show (4:3)</PresentationFormat>
  <Paragraphs>646</Paragraphs>
  <Slides>38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GTI_final</vt:lpstr>
      <vt:lpstr>mystuff</vt:lpstr>
      <vt:lpstr>Office Theme</vt:lpstr>
      <vt:lpstr>GTI_Theme</vt:lpstr>
      <vt:lpstr>PowerPoint Presentation</vt:lpstr>
      <vt:lpstr>PowerPoint Presentation</vt:lpstr>
      <vt:lpstr>Feature List</vt:lpstr>
      <vt:lpstr>Feature List</vt:lpstr>
      <vt:lpstr>Feature List</vt:lpstr>
      <vt:lpstr>Feature List</vt:lpstr>
      <vt:lpstr>Feature List</vt:lpstr>
      <vt:lpstr>Feature List</vt:lpstr>
      <vt:lpstr>PowerPoint Presentation</vt:lpstr>
      <vt:lpstr>JSPX producing XHTML/HTML and HTML  Typical JSPX Source Code (buggy)</vt:lpstr>
      <vt:lpstr>JSPX producing XHTML/HTML and HTML  Typical JSPX output (buggy)</vt:lpstr>
      <vt:lpstr>JSPX producing XHTML/HTML and HTML  Our JSPX Source Code…..Easy</vt:lpstr>
      <vt:lpstr>JSPX producing XHTML/HTML and HTML  Our JSPX XHTML Output…..Correct</vt:lpstr>
      <vt:lpstr>JSPX producing XHTML/HTML and HTML  Our JSPX HTML Output…..Correct</vt:lpstr>
      <vt:lpstr>JSPX producing XHTML/HTML and HTML  Fix problems without taglibrary</vt:lpstr>
      <vt:lpstr>Content-Type, Charset, Consistency Choice is yours… source code </vt:lpstr>
      <vt:lpstr>Content-Type, Charset, Consitency Choice is yours… or web config</vt:lpstr>
      <vt:lpstr>HTML5 Source – HTML 5/4 Output Demo for simplification and backward compatibility</vt:lpstr>
      <vt:lpstr>HTML5 Source – HTML 5/4 Output Demo for simplification and backward compatibility</vt:lpstr>
      <vt:lpstr>HTML5 Tags – TIME We generate localized text content and add typed support</vt:lpstr>
      <vt:lpstr>XML/HTML Escaping</vt:lpstr>
      <vt:lpstr>Client Side HTML Comments</vt:lpstr>
      <vt:lpstr>Client Side HTML Comments horror samples from reality</vt:lpstr>
      <vt:lpstr>Removable HTML Comments Funny tag &lt;_&gt;, same syntax in .jsp and .jspx, turn them all on/off</vt:lpstr>
      <vt:lpstr>URI Reference Building Support</vt:lpstr>
      <vt:lpstr>URI Reference Building Support</vt:lpstr>
      <vt:lpstr>Server Side CSS classes avoid new attributes, reuse css classes, generate semantics</vt:lpstr>
      <vt:lpstr>Custom Tags – Extending &amp; Fixing Spring Spring tags generate only XHTML, but we love their functionality…</vt:lpstr>
      <vt:lpstr>Custom Tags – Extending &amp; Fixing Spring Our library wraps spring tags and generates also HTML</vt:lpstr>
      <vt:lpstr>Custom Tags – Tag Files With solid markup base, you can now create HTML compounds</vt:lpstr>
      <vt:lpstr>Custom Tags – Tag Files</vt:lpstr>
      <vt:lpstr>Script Deferring Most of the components output inline handlers or scattered JavaScript blocks, …..both is wrong</vt:lpstr>
      <vt:lpstr>Script Deferring HTML 5 Forms source</vt:lpstr>
      <vt:lpstr>Script Deferring HTML 5 Forms source</vt:lpstr>
      <vt:lpstr>Reducing Markup Markup and model binding buried inside unreadable jspx source code</vt:lpstr>
      <vt:lpstr>Lightweight and Standalone</vt:lpstr>
      <vt:lpstr>Alternative View Technology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Martin</dc:creator>
  <cp:lastModifiedBy>Rakovský Adrián</cp:lastModifiedBy>
  <cp:revision>483</cp:revision>
  <cp:lastPrinted>2011-05-03T13:10:24Z</cp:lastPrinted>
  <dcterms:created xsi:type="dcterms:W3CDTF">2011-05-03T13:05:30Z</dcterms:created>
  <dcterms:modified xsi:type="dcterms:W3CDTF">2011-05-25T11:50:18Z</dcterms:modified>
</cp:coreProperties>
</file>