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68" r:id="rId8"/>
    <p:sldMasterId id="2147483792" r:id="rId9"/>
  </p:sldMasterIdLst>
  <p:notesMasterIdLst>
    <p:notesMasterId r:id="rId26"/>
  </p:notesMasterIdLst>
  <p:sldIdLst>
    <p:sldId id="346" r:id="rId10"/>
    <p:sldId id="349" r:id="rId11"/>
    <p:sldId id="350" r:id="rId12"/>
    <p:sldId id="351" r:id="rId13"/>
    <p:sldId id="352" r:id="rId14"/>
    <p:sldId id="353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69" r:id="rId23"/>
    <p:sldId id="368" r:id="rId24"/>
    <p:sldId id="3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2" autoAdjust="0"/>
  </p:normalViewPr>
  <p:slideViewPr>
    <p:cSldViewPr>
      <p:cViewPr>
        <p:scale>
          <a:sx n="100" d="100"/>
          <a:sy n="100" d="100"/>
        </p:scale>
        <p:origin x="-6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80B8-BA16-44F4-BD7B-33CFA25AB899}" type="datetimeFigureOut">
              <a:rPr lang="en-US" smtClean="0"/>
              <a:t>6/8/2012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686B-E978-48B7-B86B-A34CB3C47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HTML5 you don’t see too much</a:t>
            </a:r>
          </a:p>
          <a:p>
            <a:r>
              <a:rPr lang="en-US" dirty="0" smtClean="0"/>
              <a:t>Wait for HTML4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Fixed</a:t>
            </a:r>
            <a:r>
              <a:rPr lang="sk-SK" dirty="0" smtClean="0"/>
              <a:t> </a:t>
            </a:r>
            <a:r>
              <a:rPr lang="sk-SK" dirty="0" err="1" smtClean="0"/>
              <a:t>decision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ContentType</a:t>
            </a:r>
            <a:r>
              <a:rPr lang="sk-SK" dirty="0" smtClean="0"/>
              <a:t>, </a:t>
            </a:r>
            <a:r>
              <a:rPr lang="sk-SK" dirty="0" err="1" smtClean="0"/>
              <a:t>charset</a:t>
            </a:r>
            <a:r>
              <a:rPr lang="sk-SK" dirty="0" smtClean="0"/>
              <a:t> and </a:t>
            </a:r>
            <a:r>
              <a:rPr lang="sk-SK" dirty="0" err="1" smtClean="0"/>
              <a:t>doctype</a:t>
            </a:r>
            <a:endParaRPr lang="sk-SK" dirty="0" smtClean="0"/>
          </a:p>
          <a:p>
            <a:r>
              <a:rPr lang="sk-SK" dirty="0" err="1" smtClean="0"/>
              <a:t>Anti</a:t>
            </a:r>
            <a:r>
              <a:rPr lang="sk-SK" dirty="0" smtClean="0"/>
              <a:t> DRY</a:t>
            </a:r>
          </a:p>
          <a:p>
            <a:r>
              <a:rPr lang="sk-SK" dirty="0" smtClean="0"/>
              <a:t>No </a:t>
            </a:r>
            <a:r>
              <a:rPr lang="sk-SK" dirty="0" err="1" smtClean="0"/>
              <a:t>consistency</a:t>
            </a:r>
            <a:r>
              <a:rPr lang="sk-SK" dirty="0" smtClean="0"/>
              <a:t> </a:t>
            </a:r>
            <a:r>
              <a:rPr lang="sk-SK" dirty="0" err="1" smtClean="0"/>
              <a:t>check</a:t>
            </a:r>
            <a:r>
              <a:rPr lang="sk-SK" dirty="0" smtClean="0"/>
              <a:t> </a:t>
            </a:r>
            <a:r>
              <a:rPr lang="sk-SK" dirty="0" err="1" smtClean="0"/>
              <a:t>contentType-doctype</a:t>
            </a:r>
            <a:r>
              <a:rPr lang="sk-SK" dirty="0" smtClean="0"/>
              <a:t> </a:t>
            </a:r>
            <a:r>
              <a:rPr lang="sk-SK" dirty="0" err="1" smtClean="0"/>
              <a:t>combination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2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Mergni</a:t>
            </a:r>
            <a:r>
              <a:rPr lang="en-US" dirty="0" smtClean="0"/>
              <a:t> </a:t>
            </a:r>
            <a:r>
              <a:rPr lang="en-US" dirty="0" err="1" smtClean="0"/>
              <a:t>nasledovne</a:t>
            </a:r>
            <a:r>
              <a:rPr lang="en-US" dirty="0" smtClean="0"/>
              <a:t> 3 slides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8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2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i="1" dirty="0" smtClean="0"/>
              <a:t>//TODO:  </a:t>
            </a:r>
            <a:r>
              <a:rPr lang="sk-SK" sz="1200" i="1" dirty="0" err="1" smtClean="0"/>
              <a:t>add</a:t>
            </a:r>
            <a:r>
              <a:rPr lang="sk-SK" sz="1200" i="1" dirty="0" smtClean="0"/>
              <a:t> </a:t>
            </a:r>
            <a:r>
              <a:rPr lang="sk-SK" sz="1200" i="1" dirty="0" err="1" smtClean="0"/>
              <a:t>web.xml</a:t>
            </a:r>
            <a:r>
              <a:rPr lang="sk-SK" sz="1200" i="1" dirty="0" smtClean="0"/>
              <a:t> </a:t>
            </a:r>
            <a:r>
              <a:rPr lang="sk-SK" sz="1200" i="1" smtClean="0"/>
              <a:t>defaults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686B-E978-48B7-B86B-A34CB3C47C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2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7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80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7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136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41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611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8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799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6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92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1510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143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5557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1642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2879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2845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2860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9776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414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4431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1897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7850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7117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6588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6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983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05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0237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396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8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3918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6656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6566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931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4382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171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570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718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0785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117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5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1184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774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470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7395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5614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1793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5703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56077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3108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419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5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6383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045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6768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2052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11112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5069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69580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94088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2603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443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5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54230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7045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7619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42898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64860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47787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532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4455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74792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84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18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8234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31247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64919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6039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27642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8866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65985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01118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8486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53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168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7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007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90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48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108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464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448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936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4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0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8.6.2012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7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clab.stanford.edu/websec/framebusting/framebust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4" Type="http://schemas.openxmlformats.org/officeDocument/2006/relationships/hyperlink" Target="https://www.codemagi.com/blog/post/19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288325(v=vs.85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Relationship Id="rId4" Type="http://schemas.openxmlformats.org/officeDocument/2006/relationships/hyperlink" Target="http://www.456bereastreet.com/archive/201103/x-ua-compatible_and_html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" TargetMode="Externa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prstClr val="black"/>
                </a:solidFill>
              </a:rPr>
              <a:t>GjaxTagLib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JSP Tag Library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to 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clean your server code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and 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improve client markup</a:t>
            </a:r>
          </a:p>
          <a:p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 course it is not all 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HTML5TagLib </a:t>
            </a:r>
            <a:r>
              <a:rPr lang="en-US" dirty="0" smtClean="0">
                <a:solidFill>
                  <a:prstClr val="black"/>
                </a:solidFill>
              </a:rPr>
              <a:t>Glorified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XML/HTML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XML/HTML Escaping</a:t>
            </a:r>
            <a:endParaRPr lang="en-US" sz="6000" dirty="0"/>
          </a:p>
          <a:p>
            <a:pPr lvl="1" fontAlgn="ctr"/>
            <a:r>
              <a:rPr lang="en-US" sz="1600" dirty="0"/>
              <a:t>Automatic  attribute value escaping</a:t>
            </a:r>
          </a:p>
          <a:p>
            <a:pPr lvl="1" fontAlgn="ctr"/>
            <a:r>
              <a:rPr lang="en-US" sz="1600" dirty="0" err="1"/>
              <a:t>innerText</a:t>
            </a:r>
            <a:r>
              <a:rPr lang="en-US" sz="1600" dirty="0"/>
              <a:t>, </a:t>
            </a:r>
            <a:r>
              <a:rPr lang="en-US" sz="1600" dirty="0" err="1"/>
              <a:t>innerHtml</a:t>
            </a:r>
            <a:r>
              <a:rPr lang="en-US" sz="1600" dirty="0"/>
              <a:t> server side </a:t>
            </a:r>
            <a:r>
              <a:rPr lang="en-US" sz="1600" dirty="0" smtClean="0"/>
              <a:t>attributes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364" y="2712983"/>
            <a:ext cx="81369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View:</a:t>
            </a:r>
            <a:endParaRPr lang="en-US" sz="1600" dirty="0">
              <a:solidFill>
                <a:srgbClr val="008080"/>
              </a:solidFill>
              <a:latin typeface="Courier New"/>
            </a:endParaRPr>
          </a:p>
          <a:p>
            <a:r>
              <a:rPr lang="en-US" sz="1600" i="1" dirty="0">
                <a:solidFill>
                  <a:prstClr val="black"/>
                </a:solidFill>
              </a:rPr>
              <a:t>Without </a:t>
            </a:r>
            <a:r>
              <a:rPr lang="en-US" sz="1600" i="1" dirty="0" err="1">
                <a:solidFill>
                  <a:prstClr val="black"/>
                </a:solidFill>
              </a:rPr>
              <a:t>taglib</a:t>
            </a:r>
            <a:r>
              <a:rPr lang="en-US" sz="1600" i="1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14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fn:escapeXml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')}</a:t>
            </a:r>
            <a:r>
              <a:rPr lang="en-US" sz="14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plainText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en-US" sz="1400" i="1" dirty="0" smtClean="0">
              <a:solidFill>
                <a:prstClr val="black"/>
              </a:solidFill>
            </a:endParaRPr>
          </a:p>
          <a:p>
            <a:r>
              <a:rPr lang="en-US" sz="1600" i="1" dirty="0" smtClean="0">
                <a:solidFill>
                  <a:prstClr val="black"/>
                </a:solidFill>
              </a:rPr>
              <a:t>With </a:t>
            </a:r>
            <a:r>
              <a:rPr lang="en-US" sz="1600" i="1" dirty="0" err="1">
                <a:solidFill>
                  <a:prstClr val="black"/>
                </a:solidFill>
              </a:rPr>
              <a:t>taglib</a:t>
            </a:r>
            <a:r>
              <a:rPr lang="en-US" sz="1600" i="1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/>
              </a:rPr>
              <a:t>&lt;div 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prstClr val="black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prstClr val="black"/>
                </a:solidFill>
                <a:latin typeface="Courier New"/>
              </a:rPr>
              <a:t>a&amp;b</a:t>
            </a:r>
            <a:r>
              <a:rPr lang="en-US" sz="1400" i="1" dirty="0">
                <a:solidFill>
                  <a:prstClr val="black"/>
                </a:solidFill>
                <a:latin typeface="Courier New"/>
              </a:rPr>
              <a:t>" 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innerText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prstClr val="black"/>
                </a:solidFill>
                <a:latin typeface="Courier New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${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plainText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</a:t>
            </a:r>
            <a:r>
              <a:rPr lang="en-US" sz="1400" i="1" dirty="0" smtClean="0">
                <a:solidFill>
                  <a:prstClr val="black"/>
                </a:solidFill>
                <a:latin typeface="Courier New"/>
              </a:rPr>
              <a:t>“/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3688" y="3249008"/>
            <a:ext cx="2592288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55976" y="3249008"/>
            <a:ext cx="3240360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59633" y="2348880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63686" y="3892954"/>
            <a:ext cx="51030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95736" y="2060848"/>
            <a:ext cx="20882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52539" y="3892954"/>
            <a:ext cx="25795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65545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</a:rPr>
              <a:t>Controller</a:t>
            </a:r>
            <a:r>
              <a:rPr lang="en-US" b="1" i="1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mav.addObject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("</a:t>
            </a:r>
            <a:r>
              <a:rPr lang="en-US" sz="1400" dirty="0" err="1">
                <a:solidFill>
                  <a:prstClr val="black"/>
                </a:solidFill>
                <a:latin typeface="Courier New"/>
              </a:rPr>
              <a:t>plainText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", "&lt;P&gt;plain text&lt;/P&gt;");</a:t>
            </a:r>
          </a:p>
          <a:p>
            <a:endParaRPr lang="en-US" dirty="0">
              <a:solidFill>
                <a:prstClr val="black"/>
              </a:solidFill>
              <a:latin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364" y="55085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</a:rPr>
              <a:t>Output:</a:t>
            </a:r>
            <a:r>
              <a:rPr lang="en-US" dirty="0" smtClean="0">
                <a:solidFill>
                  <a:srgbClr val="646464"/>
                </a:solidFill>
                <a:latin typeface="Courier New"/>
              </a:rPr>
              <a:t> 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a&amp;amp;b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"&gt;&amp;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lt;P&amp;gt;plain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text&amp;lt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P&amp;gt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;&lt;/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20971" y="5801126"/>
            <a:ext cx="97882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71800" y="5800908"/>
            <a:ext cx="30963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56495" y="4958282"/>
            <a:ext cx="369562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URI Reference Building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sz="2200" dirty="0" smtClean="0"/>
              <a:t>inspired by 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How much code do you need </a:t>
            </a:r>
            <a:r>
              <a:rPr lang="en-US" dirty="0"/>
              <a:t>to generate </a:t>
            </a:r>
            <a:endParaRPr lang="en-US" dirty="0" smtClean="0"/>
          </a:p>
          <a:p>
            <a:r>
              <a:rPr lang="en-US" dirty="0" smtClean="0"/>
              <a:t>8 lines of </a:t>
            </a:r>
            <a:r>
              <a:rPr lang="en-US" b="1" dirty="0" smtClean="0"/>
              <a:t>correct</a:t>
            </a:r>
            <a:r>
              <a:rPr lang="en-US" dirty="0" smtClean="0"/>
              <a:t> &lt;script&gt;</a:t>
            </a:r>
            <a:r>
              <a:rPr lang="en-US" dirty="0"/>
              <a:t>&lt;</a:t>
            </a:r>
            <a:r>
              <a:rPr lang="en-US" dirty="0" smtClean="0"/>
              <a:t>script&gt; and &lt;link/&gt; tags ?</a:t>
            </a:r>
          </a:p>
          <a:p>
            <a:r>
              <a:rPr lang="en-US" dirty="0" smtClean="0"/>
              <a:t>Spring-</a:t>
            </a:r>
            <a:r>
              <a:rPr lang="en-US" dirty="0" err="1" smtClean="0"/>
              <a:t>Roo</a:t>
            </a:r>
            <a:r>
              <a:rPr lang="en-US" dirty="0" smtClean="0"/>
              <a:t>: 	</a:t>
            </a:r>
            <a:r>
              <a:rPr lang="en-US" b="1" dirty="0" smtClean="0"/>
              <a:t>16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HTML5TagLib: 	</a:t>
            </a:r>
            <a:r>
              <a:rPr lang="en-US" b="1" dirty="0" smtClean="0"/>
              <a:t>8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Expected output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	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SampleRooMvc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resources/spring/Spring-Dojo.js"&gt;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Spring (or JSTL)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value="/resources/spring/Spring-Dojo.js"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spring_dojo_url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="${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type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jsp:text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/&gt;&lt;/script&gt;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Our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Spring </a:t>
            </a:r>
            <a:r>
              <a:rPr lang="en-US" sz="1800" dirty="0" err="1"/>
              <a:t>Roo</a:t>
            </a:r>
            <a:r>
              <a:rPr lang="en-US" sz="1800" dirty="0"/>
              <a:t> – complete </a:t>
            </a:r>
            <a:r>
              <a:rPr lang="en-US" sz="1800" b="1" dirty="0"/>
              <a:t>load-</a:t>
            </a:r>
            <a:r>
              <a:rPr lang="en-US" sz="1800" b="1" dirty="0" err="1"/>
              <a:t>scripts.tagx</a:t>
            </a:r>
            <a:r>
              <a:rPr lang="en-US" sz="1800" dirty="0"/>
              <a:t> code review </a:t>
            </a:r>
            <a:r>
              <a:rPr lang="en-US" sz="1800" dirty="0" err="1"/>
              <a:t>avaliable</a:t>
            </a:r>
            <a:r>
              <a:rPr lang="en-US" sz="1800" dirty="0"/>
              <a:t> in: samples\Spring-</a:t>
            </a:r>
            <a:r>
              <a:rPr lang="en-US" sz="1800" dirty="0" err="1"/>
              <a:t>Roo</a:t>
            </a:r>
            <a:r>
              <a:rPr lang="en-US" sz="1800" dirty="0"/>
              <a:t>-Load-Script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2420888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39752" y="2132856"/>
            <a:ext cx="360040" cy="288032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9004" y="4153178"/>
            <a:ext cx="1264684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7704" y="5085184"/>
            <a:ext cx="2880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2292" y="4333198"/>
            <a:ext cx="2295612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9552" y="5109521"/>
            <a:ext cx="7920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79051" y="3284984"/>
            <a:ext cx="1440822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16088" y="4513218"/>
            <a:ext cx="1264684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URI Reference Building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sz="2200" dirty="0" smtClean="0"/>
              <a:t>inspired by </a:t>
            </a:r>
            <a:r>
              <a:rPr lang="en-US" sz="2200" dirty="0"/>
              <a:t>URI </a:t>
            </a:r>
            <a:r>
              <a:rPr lang="en-US" sz="2200" dirty="0" smtClean="0"/>
              <a:t>Templates (Spring </a:t>
            </a:r>
            <a:r>
              <a:rPr lang="en-US" sz="2200" dirty="0" err="1" smtClean="0"/>
              <a:t>Impl</a:t>
            </a:r>
            <a:r>
              <a:rPr lang="en-US" sz="2200" dirty="0" smtClean="0"/>
              <a:t>.)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Templates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600" b="1" i="1" dirty="0"/>
              <a:t>JSP without </a:t>
            </a:r>
            <a:r>
              <a:rPr lang="en-US" sz="1600" b="1" i="1" dirty="0" err="1"/>
              <a:t>taglib</a:t>
            </a:r>
            <a:r>
              <a:rPr lang="en-US" sz="1600" b="1" i="1" dirty="0"/>
              <a:t> </a:t>
            </a:r>
            <a:endParaRPr lang="en-US" sz="1600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"/a/{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}/c"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"b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&gt;Link&lt;/a&gt;</a:t>
            </a:r>
          </a:p>
          <a:p>
            <a:pPr marL="0" indent="0">
              <a:buNone/>
            </a:pPr>
            <a:r>
              <a:rPr lang="en-US" sz="1600" dirty="0"/>
              <a:t>  </a:t>
            </a:r>
          </a:p>
          <a:p>
            <a:pPr marL="0" indent="0">
              <a:buNone/>
            </a:pPr>
            <a:r>
              <a:rPr lang="en-US" sz="1600" b="1" i="1" dirty="0"/>
              <a:t>JSP </a:t>
            </a:r>
            <a:r>
              <a:rPr lang="en-US" sz="1600" b="1" i="1" dirty="0" smtClean="0"/>
              <a:t>with </a:t>
            </a:r>
            <a:r>
              <a:rPr lang="en-US" sz="1600" b="1" i="1" dirty="0" err="1"/>
              <a:t>taglib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“~/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a/{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}/c"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"b"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/&gt;Link&lt;/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x:a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/>
              <a:t>  </a:t>
            </a:r>
          </a:p>
          <a:p>
            <a:pPr marL="0" indent="0">
              <a:buNone/>
            </a:pPr>
            <a:r>
              <a:rPr lang="en-US" sz="1600" b="1" i="1" dirty="0"/>
              <a:t>Output</a:t>
            </a:r>
            <a:endParaRPr lang="en-US" sz="1600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SampleRooMvc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/a/b/c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"&gt;Link&lt;/A&gt;</a:t>
            </a:r>
          </a:p>
          <a:p>
            <a:endParaRPr lang="en-US" sz="1800" b="1" dirty="0" smtClean="0"/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55188" y="4180986"/>
            <a:ext cx="1488620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55188" y="5013176"/>
            <a:ext cx="2280708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1357" y="2564904"/>
            <a:ext cx="1212331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83768" y="2564904"/>
            <a:ext cx="1296144" cy="247930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23928" y="2547074"/>
            <a:ext cx="1080120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15816" y="2852936"/>
            <a:ext cx="2232248" cy="247930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5188" y="3325086"/>
            <a:ext cx="1056572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5976" y="4171907"/>
            <a:ext cx="2160240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1357" y="4196319"/>
            <a:ext cx="25131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>
                <a:solidFill>
                  <a:prstClr val="black"/>
                </a:solidFill>
              </a:rPr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&lt;DIV&gt;&lt;/DIV&gt;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6613" y="4901066"/>
            <a:ext cx="150514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 smtClean="0">
                <a:solidFill>
                  <a:prstClr val="black"/>
                </a:solidFill>
              </a:rPr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&lt;!--This is a comment.--&gt;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Removable HTML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2200" dirty="0" smtClean="0"/>
              <a:t>Funny tag &lt;_&gt;, same syntax in .</a:t>
            </a:r>
            <a:r>
              <a:rPr lang="en-US" sz="2200" dirty="0" err="1" smtClean="0"/>
              <a:t>jsp</a:t>
            </a:r>
            <a:r>
              <a:rPr lang="en-US" sz="2200" dirty="0" smtClean="0"/>
              <a:t> and .</a:t>
            </a:r>
            <a:r>
              <a:rPr lang="en-US" sz="2200" dirty="0" err="1" smtClean="0"/>
              <a:t>jspx</a:t>
            </a:r>
            <a:r>
              <a:rPr lang="en-US" sz="2200" dirty="0" smtClean="0"/>
              <a:t>, turn them all on/off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/>
              <a:t>.</a:t>
            </a:r>
            <a:r>
              <a:rPr lang="en-US" sz="1800" b="1" i="1" dirty="0" err="1" smtClean="0"/>
              <a:t>jsp</a:t>
            </a:r>
            <a:r>
              <a:rPr lang="en-US" sz="1800" b="1" i="1" dirty="0" smtClean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sz="18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&lt;body&gt;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&lt;div&gt;&lt;_&gt;This is a comment.&lt;/_&gt;&lt;/div&gt;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19672" y="4869160"/>
            <a:ext cx="338437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9672" y="2420888"/>
            <a:ext cx="3384376" cy="36004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63688" y="3480957"/>
            <a:ext cx="58326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6613" y="2348880"/>
            <a:ext cx="7654427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>
                <a:solidFill>
                  <a:prstClr val="black"/>
                </a:solidFill>
              </a:rPr>
              <a:t>w</a:t>
            </a:r>
            <a:r>
              <a:rPr lang="en-US" sz="1800" b="1" i="1" dirty="0" smtClean="0">
                <a:solidFill>
                  <a:prstClr val="black"/>
                </a:solidFill>
              </a:rPr>
              <a:t>eb.xml: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&lt;context-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&gt;</a:t>
            </a:r>
          </a:p>
          <a:p>
            <a:pPr marL="40005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&lt;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-name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&gt;</a:t>
            </a:r>
          </a:p>
          <a:p>
            <a:pPr marL="800100" lvl="2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com.gratex.gjaxXB.tags.html.commentsOutput</a:t>
            </a: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40005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&lt;/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-name&gt;</a:t>
            </a:r>
          </a:p>
          <a:p>
            <a:pPr marL="40005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&lt;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-value&gt;true&lt;/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-value&gt;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&lt;/context-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…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31840" y="4036970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0" grpId="1" animBg="1"/>
      <p:bldP spid="5" grpId="0" animBg="1"/>
      <p:bldP spid="5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>
                <a:solidFill>
                  <a:prstClr val="black"/>
                </a:solidFill>
              </a:rPr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&lt;DIV&gt;&lt;/DIV&gt;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6613" y="4901066"/>
            <a:ext cx="150514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428999"/>
            <a:ext cx="8229600" cy="26642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 smtClean="0">
                <a:solidFill>
                  <a:prstClr val="black"/>
                </a:solidFill>
              </a:rPr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/>
              <a:t>HTML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&lt;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&lt;</a:t>
            </a:r>
            <a:r>
              <a:rPr lang="en-US" sz="1800" dirty="0"/>
              <a:t>STYLE id="</a:t>
            </a:r>
            <a:r>
              <a:rPr lang="en-US" sz="1800" dirty="0" err="1"/>
              <a:t>antiClickjack</a:t>
            </a:r>
            <a:r>
              <a:rPr lang="en-US" sz="1800" dirty="0"/>
              <a:t>"&gt;body{</a:t>
            </a:r>
            <a:r>
              <a:rPr lang="en-US" sz="1800" dirty="0" err="1"/>
              <a:t>display:none</a:t>
            </a:r>
            <a:r>
              <a:rPr lang="en-US" sz="1800" dirty="0"/>
              <a:t> !important;}&lt;/STYLE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&lt;</a:t>
            </a:r>
            <a:r>
              <a:rPr lang="en-US" sz="1800" dirty="0"/>
              <a:t>SCRIPT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if </a:t>
            </a:r>
            <a:r>
              <a:rPr lang="en-US" sz="1800" dirty="0"/>
              <a:t>(self === top) {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antiClickjack</a:t>
            </a:r>
            <a:r>
              <a:rPr lang="en-US" sz="1800" dirty="0"/>
              <a:t>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antiClickjack</a:t>
            </a:r>
            <a:r>
              <a:rPr lang="en-US" sz="1800" dirty="0"/>
              <a:t>");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dirty="0" err="1" smtClean="0"/>
              <a:t>antiClickjack.parentNode.removeChild</a:t>
            </a:r>
            <a:r>
              <a:rPr lang="en-US" sz="1800" dirty="0" smtClean="0"/>
              <a:t>(</a:t>
            </a:r>
            <a:r>
              <a:rPr lang="en-US" sz="1800" dirty="0" err="1" smtClean="0"/>
              <a:t>antiClickjack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} </a:t>
            </a:r>
            <a:r>
              <a:rPr lang="en-US" sz="1800" dirty="0"/>
              <a:t>else {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dirty="0" err="1" smtClean="0"/>
              <a:t>top.location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self.location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&lt;/</a:t>
            </a:r>
            <a:r>
              <a:rPr lang="en-US" sz="1800" dirty="0"/>
              <a:t>SCRIPT</a:t>
            </a:r>
            <a:r>
              <a:rPr lang="en-US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prstClr val="black"/>
                </a:solidFill>
              </a:rPr>
              <a:t> </a:t>
            </a:r>
            <a:r>
              <a:rPr lang="en-US" sz="1800" i="1" dirty="0" smtClean="0">
                <a:solidFill>
                  <a:prstClr val="black"/>
                </a:solidFill>
              </a:rPr>
              <a:t>           …</a:t>
            </a:r>
            <a:endParaRPr lang="en-US" sz="1800" i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Busting</a:t>
            </a:r>
            <a:br>
              <a:rPr lang="en-US" dirty="0" smtClean="0"/>
            </a:br>
            <a:r>
              <a:rPr lang="en-US" sz="2200" dirty="0"/>
              <a:t>Defense against </a:t>
            </a:r>
            <a:r>
              <a:rPr lang="en-US" sz="2200" dirty="0" err="1" smtClean="0"/>
              <a:t>Clickjacking</a:t>
            </a:r>
            <a:r>
              <a:rPr lang="en-US" sz="2200" dirty="0" smtClean="0"/>
              <a:t> attack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seclab.stanford.edu/websec/framebusting/framebust.pdf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www.codemagi.com/blog/post/194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Tag library automatically  outputs &lt;style&gt; and &lt;script&gt; tag which performs </a:t>
            </a:r>
            <a:r>
              <a:rPr lang="en-US" sz="1800" b="1" dirty="0" smtClean="0"/>
              <a:t>Frame Busting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Default behavior can be changed </a:t>
            </a:r>
          </a:p>
          <a:p>
            <a:pPr lvl="1">
              <a:spcBef>
                <a:spcPts val="0"/>
              </a:spcBef>
            </a:pPr>
            <a:r>
              <a:rPr lang="en-US" sz="1400" dirty="0" smtClean="0"/>
              <a:t>In web.xml (</a:t>
            </a:r>
            <a:r>
              <a:rPr lang="en-US" sz="1400" dirty="0" err="1" smtClean="0"/>
              <a:t>com.gratex.gjaxXB.tags.html.frameBust</a:t>
            </a:r>
            <a:r>
              <a:rPr lang="en-US" sz="1400" dirty="0" smtClean="0"/>
              <a:t> property with true/false value)</a:t>
            </a:r>
          </a:p>
          <a:p>
            <a:pPr lvl="1">
              <a:spcBef>
                <a:spcPts val="0"/>
              </a:spcBef>
            </a:pPr>
            <a:r>
              <a:rPr lang="en-US" sz="1400" dirty="0" smtClean="0"/>
              <a:t>Using attribute on &lt;DOCTYPE </a:t>
            </a:r>
            <a:r>
              <a:rPr lang="en-US" sz="1400" dirty="0" err="1" smtClean="0"/>
              <a:t>frameBust</a:t>
            </a:r>
            <a:r>
              <a:rPr lang="en-US" sz="1400" dirty="0" smtClean="0"/>
              <a:t>=“false”/&gt; tag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Functionality can be added also explicitly using &lt;</a:t>
            </a:r>
            <a:r>
              <a:rPr lang="en-US" sz="1800" dirty="0" err="1" smtClean="0"/>
              <a:t>x:frameBust</a:t>
            </a:r>
            <a:r>
              <a:rPr lang="en-US" sz="1800" dirty="0" smtClean="0"/>
              <a:t> /&gt; tag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906613" y="4191000"/>
            <a:ext cx="5494187" cy="16764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X-UA-Compatible</a:t>
            </a:r>
            <a:r>
              <a:rPr lang="sk-SK" dirty="0" smtClean="0"/>
              <a:t> </a:t>
            </a:r>
            <a:r>
              <a:rPr lang="sk-SK" dirty="0" err="1" smtClean="0"/>
              <a:t>meta</a:t>
            </a:r>
            <a:r>
              <a:rPr lang="sk-SK" dirty="0" smtClean="0"/>
              <a:t> </a:t>
            </a:r>
            <a:r>
              <a:rPr lang="sk-SK" dirty="0" err="1" smtClean="0"/>
              <a:t>tag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000" dirty="0" err="1" smtClean="0"/>
              <a:t>Avoiding</a:t>
            </a:r>
            <a:r>
              <a:rPr lang="sk-SK" sz="2000" dirty="0" smtClean="0"/>
              <a:t> MSIE </a:t>
            </a:r>
            <a:r>
              <a:rPr lang="sk-SK" sz="2000" dirty="0" err="1" smtClean="0"/>
              <a:t>compatibility</a:t>
            </a:r>
            <a:r>
              <a:rPr lang="sk-SK" sz="2000" dirty="0" smtClean="0"/>
              <a:t> </a:t>
            </a:r>
            <a:r>
              <a:rPr lang="sk-SK" sz="2000" dirty="0" err="1" smtClean="0"/>
              <a:t>mode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en-US" sz="1800" dirty="0"/>
              <a:t>Webpage can specify </a:t>
            </a:r>
            <a:r>
              <a:rPr lang="sk-SK" sz="1800" dirty="0" smtClean="0"/>
              <a:t>Internet Explorer </a:t>
            </a:r>
            <a:r>
              <a:rPr lang="en-US" sz="1800" dirty="0" smtClean="0"/>
              <a:t>compatibility </a:t>
            </a:r>
            <a:r>
              <a:rPr lang="en-US" sz="1800" dirty="0"/>
              <a:t>mode either by </a:t>
            </a:r>
            <a:r>
              <a:rPr lang="sk-SK" sz="1800" dirty="0" err="1" smtClean="0"/>
              <a:t>sending</a:t>
            </a:r>
            <a:r>
              <a:rPr lang="en-US" sz="1800" dirty="0" smtClean="0"/>
              <a:t> a</a:t>
            </a:r>
            <a:r>
              <a:rPr lang="sk-SK" sz="1800" dirty="0" smtClean="0"/>
              <a:t> http </a:t>
            </a:r>
            <a:r>
              <a:rPr lang="sk-SK" sz="1800" dirty="0" err="1" smtClean="0"/>
              <a:t>header</a:t>
            </a:r>
            <a:r>
              <a:rPr lang="sk-SK" sz="1800" dirty="0" smtClean="0"/>
              <a:t> or</a:t>
            </a:r>
            <a:r>
              <a:rPr lang="en-US" sz="1800" dirty="0" smtClean="0"/>
              <a:t> </a:t>
            </a:r>
            <a:r>
              <a:rPr lang="sk-SK" sz="1800" dirty="0" err="1" smtClean="0"/>
              <a:t>using</a:t>
            </a:r>
            <a:r>
              <a:rPr lang="sk-SK" sz="1800" dirty="0" smtClean="0"/>
              <a:t> </a:t>
            </a:r>
            <a:r>
              <a:rPr lang="sk-SK" sz="1800" dirty="0" err="1" smtClean="0"/>
              <a:t>following</a:t>
            </a:r>
            <a:r>
              <a:rPr lang="sk-SK" sz="1800" dirty="0" smtClean="0"/>
              <a:t> </a:t>
            </a:r>
            <a:r>
              <a:rPr lang="en-US" sz="1800" dirty="0" smtClean="0"/>
              <a:t>Meta tag</a:t>
            </a:r>
            <a:r>
              <a:rPr lang="sk-SK" sz="1800" dirty="0" smtClean="0"/>
              <a:t>:</a:t>
            </a:r>
          </a:p>
          <a:p>
            <a:pPr marL="0" indent="0" algn="ctr">
              <a:buNone/>
            </a:pPr>
            <a:endParaRPr lang="sk-SK" sz="1600" dirty="0" smtClean="0">
              <a:solidFill>
                <a:prstClr val="black"/>
              </a:solidFill>
              <a:latin typeface="Courier New"/>
            </a:endParaRPr>
          </a:p>
          <a:p>
            <a:pPr marL="0" indent="0" algn="ctr">
              <a:buNone/>
            </a:pPr>
            <a:r>
              <a:rPr lang="it-IT" sz="1600" dirty="0" smtClean="0">
                <a:solidFill>
                  <a:prstClr val="black"/>
                </a:solidFill>
                <a:latin typeface="Courier New"/>
              </a:rPr>
              <a:t>&lt;</a:t>
            </a:r>
            <a:r>
              <a:rPr lang="it-IT" sz="1600" dirty="0">
                <a:solidFill>
                  <a:prstClr val="black"/>
                </a:solidFill>
                <a:latin typeface="Courier New"/>
              </a:rPr>
              <a:t>meta http-equiv=“</a:t>
            </a:r>
            <a:r>
              <a:rPr lang="it-IT" sz="1600" dirty="0" smtClean="0">
                <a:solidFill>
                  <a:prstClr val="black"/>
                </a:solidFill>
                <a:latin typeface="Courier New"/>
              </a:rPr>
              <a:t>X-UA-Compatible”</a:t>
            </a:r>
            <a:r>
              <a:rPr lang="sk-SK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it-IT" sz="1600" dirty="0" smtClean="0">
                <a:solidFill>
                  <a:prstClr val="black"/>
                </a:solidFill>
                <a:latin typeface="Courier New"/>
              </a:rPr>
              <a:t>content</a:t>
            </a:r>
            <a:r>
              <a:rPr lang="it-IT" sz="1600" dirty="0">
                <a:solidFill>
                  <a:prstClr val="black"/>
                </a:solidFill>
                <a:latin typeface="Courier New"/>
              </a:rPr>
              <a:t>=“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IE=</a:t>
            </a:r>
            <a:r>
              <a:rPr lang="en-US" sz="1600" dirty="0" err="1">
                <a:solidFill>
                  <a:prstClr val="black"/>
                </a:solidFill>
                <a:latin typeface="Courier New"/>
              </a:rPr>
              <a:t>edge,chrome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=1</a:t>
            </a:r>
            <a:r>
              <a:rPr lang="it-IT" sz="1600" dirty="0">
                <a:solidFill>
                  <a:prstClr val="black"/>
                </a:solidFill>
                <a:latin typeface="Courier New"/>
              </a:rPr>
              <a:t>” /&gt;</a:t>
            </a:r>
            <a:endParaRPr lang="sk-SK" sz="1600" dirty="0">
              <a:solidFill>
                <a:prstClr val="black"/>
              </a:solidFill>
              <a:latin typeface="Courier New"/>
            </a:endParaRPr>
          </a:p>
          <a:p>
            <a:pPr marL="0" indent="0" algn="ctr">
              <a:buNone/>
            </a:pPr>
            <a:r>
              <a:rPr lang="sk-SK" sz="1800" dirty="0" smtClean="0"/>
              <a:t>(</a:t>
            </a:r>
            <a:r>
              <a:rPr lang="sk-SK" sz="1800" dirty="0" err="1" smtClean="0"/>
              <a:t>latest</a:t>
            </a:r>
            <a:r>
              <a:rPr lang="sk-SK" sz="1800" dirty="0" smtClean="0"/>
              <a:t> IE, </a:t>
            </a:r>
            <a:r>
              <a:rPr lang="sk-SK" sz="1800" dirty="0" err="1" smtClean="0"/>
              <a:t>use</a:t>
            </a:r>
            <a:r>
              <a:rPr lang="sk-SK" sz="1800" dirty="0" smtClean="0"/>
              <a:t> </a:t>
            </a:r>
            <a:r>
              <a:rPr lang="sk-SK" sz="1800" dirty="0" err="1" smtClean="0"/>
              <a:t>chrome</a:t>
            </a:r>
            <a:r>
              <a:rPr lang="sk-SK" sz="1800" dirty="0" smtClean="0"/>
              <a:t> </a:t>
            </a:r>
            <a:r>
              <a:rPr lang="sk-SK" sz="1800" dirty="0" err="1" smtClean="0"/>
              <a:t>engine</a:t>
            </a:r>
            <a:r>
              <a:rPr lang="sk-SK" sz="1800" dirty="0" smtClean="0"/>
              <a:t>)</a:t>
            </a:r>
            <a:endParaRPr lang="sk-SK" sz="1800" dirty="0"/>
          </a:p>
          <a:p>
            <a:endParaRPr lang="sk-SK" sz="1800" dirty="0" smtClean="0"/>
          </a:p>
          <a:p>
            <a:r>
              <a:rPr lang="sk-SK" sz="1800" dirty="0" err="1" smtClean="0"/>
              <a:t>Use</a:t>
            </a:r>
            <a:r>
              <a:rPr lang="sk-SK" sz="1800" dirty="0" smtClean="0"/>
              <a:t> on &lt;DOCTYPE&gt; </a:t>
            </a:r>
            <a:r>
              <a:rPr lang="sk-SK" sz="1800" dirty="0" err="1" smtClean="0"/>
              <a:t>tag</a:t>
            </a:r>
            <a:r>
              <a:rPr lang="sk-SK" sz="1800" dirty="0" smtClean="0"/>
              <a:t>:</a:t>
            </a:r>
          </a:p>
          <a:p>
            <a:r>
              <a:rPr lang="sk-SK" sz="1800" dirty="0">
                <a:solidFill>
                  <a:prstClr val="black"/>
                </a:solidFill>
                <a:latin typeface="Courier New"/>
              </a:rPr>
              <a:t>&lt;</a:t>
            </a:r>
            <a:r>
              <a:rPr lang="sk-SK" sz="1800" dirty="0" err="1">
                <a:solidFill>
                  <a:prstClr val="black"/>
                </a:solidFill>
                <a:latin typeface="Courier New"/>
              </a:rPr>
              <a:t>h:DOCTYPE</a:t>
            </a:r>
            <a:r>
              <a:rPr lang="sk-SK" sz="18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sk-SK" sz="1800" dirty="0" err="1">
                <a:solidFill>
                  <a:prstClr val="black"/>
                </a:solidFill>
                <a:latin typeface="Courier New"/>
              </a:rPr>
              <a:t>xuaMetaTag</a:t>
            </a:r>
            <a:r>
              <a:rPr lang="sk-SK" sz="1800" dirty="0" smtClean="0">
                <a:solidFill>
                  <a:prstClr val="black"/>
                </a:solidFill>
                <a:latin typeface="Courier New"/>
              </a:rPr>
              <a:t>="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IE=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edge,chrome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=1</a:t>
            </a:r>
            <a:r>
              <a:rPr lang="sk-SK" sz="1800" dirty="0" smtClean="0">
                <a:solidFill>
                  <a:prstClr val="black"/>
                </a:solidFill>
                <a:latin typeface="Courier New"/>
              </a:rPr>
              <a:t>"/&gt;</a:t>
            </a:r>
            <a:endParaRPr lang="sk-SK" sz="1800" dirty="0">
              <a:solidFill>
                <a:prstClr val="black"/>
              </a:solidFill>
              <a:latin typeface="Courier New"/>
            </a:endParaRPr>
          </a:p>
          <a:p>
            <a:endParaRPr lang="sk-SK" sz="1800" i="1" dirty="0" smtClean="0"/>
          </a:p>
          <a:p>
            <a:endParaRPr lang="sk-SK" sz="1800" i="1" dirty="0" smtClean="0"/>
          </a:p>
          <a:p>
            <a:pPr marL="0" indent="0">
              <a:buNone/>
            </a:pPr>
            <a:r>
              <a:rPr lang="sk-SK" sz="1800" i="1" dirty="0" err="1" smtClean="0"/>
              <a:t>Further</a:t>
            </a:r>
            <a:r>
              <a:rPr lang="sk-SK" sz="1800" i="1" dirty="0" smtClean="0"/>
              <a:t> </a:t>
            </a:r>
            <a:r>
              <a:rPr lang="sk-SK" sz="1800" i="1" dirty="0" err="1" smtClean="0"/>
              <a:t>references</a:t>
            </a:r>
            <a:r>
              <a:rPr lang="sk-SK" sz="1800" i="1" dirty="0" smtClean="0"/>
              <a:t>: </a:t>
            </a: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http://msdn.microsoft.com/en-us/library/cc288325(v=vs.85).aspx</a:t>
            </a:r>
            <a:endParaRPr lang="sk-SK" sz="1800" dirty="0"/>
          </a:p>
          <a:p>
            <a:pPr marL="0" indent="0">
              <a:buNone/>
            </a:pPr>
            <a:r>
              <a:rPr lang="en-US" sz="1800" u="sng" dirty="0">
                <a:hlinkClick r:id="rId4"/>
              </a:rPr>
              <a:t>http://www.456bereastreet.com/archive/201103/x-ua-compatible_and_html5</a:t>
            </a:r>
            <a:r>
              <a:rPr lang="en-US" sz="1800" u="sng" dirty="0" smtClean="0">
                <a:hlinkClick r:id="rId4"/>
              </a:rPr>
              <a:t>/</a:t>
            </a:r>
            <a:endParaRPr lang="en-US" sz="1800" b="1" dirty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5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566000"/>
            <a:ext cx="4114800" cy="4853136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charset="UTF-8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&lt;HEADER&gt;Header section&lt;/HEADER&gt;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&lt;ARTICLE&gt;Page content&lt;/ARTICLE&gt;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&lt;FOOTER&gt;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&lt;TIME&gt;2011-05-08 12:05:25&lt;/TIME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&lt;/FOOTER&gt;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res/script.js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&lt;DOCTYPE markup=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"HTML5"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body { background-color: 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gray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&lt;script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src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"/resources/script.js"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&lt;/html&gt;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5029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10336" y="2744944"/>
            <a:ext cx="208823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86416" y="4257112"/>
            <a:ext cx="88801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10336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10336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10336" y="3168521"/>
            <a:ext cx="67199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86416" y="5589240"/>
            <a:ext cx="355231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2243" y="4941168"/>
            <a:ext cx="611405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6332" y="4941168"/>
            <a:ext cx="58976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4" grpId="0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4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566000"/>
            <a:ext cx="4968552" cy="48531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 PUBLIC "-//W3C//DTD HTML 4.01//EN"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content="text/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class="html5-header"&gt;Header section&lt;/DIV&gt;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class="html5-article"&gt;Page content&lt;/DIV&gt;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class="html5-footer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&lt;SPAN class="html5-time"&gt;2011-05-08 12:05:25&lt;/SPAN&gt;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="/resources/script.js"&gt;&lt;/SCRIPT&gt;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&lt;DOCTYPE markup=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"HTML4"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body { background-color: 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gray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&lt;script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src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"/resources/script.js"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&lt;/html&gt;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7944" y="1628800"/>
            <a:ext cx="4608512" cy="4320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38328" y="2672896"/>
            <a:ext cx="3806080" cy="46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38328" y="4257112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27984" y="4473136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27984" y="4689160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16016" y="4941168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395097" y="3176992"/>
            <a:ext cx="2193127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95097" y="5589240"/>
            <a:ext cx="2841199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the trick 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1143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JSPX empty prefix namespace, XML style source, without prefixes</a:t>
            </a:r>
          </a:p>
          <a:p>
            <a:r>
              <a:rPr lang="en-US" sz="1400" dirty="0"/>
              <a:t>All HTML5 tags implemented in tag library, </a:t>
            </a:r>
            <a:r>
              <a:rPr lang="en-US" sz="1400" dirty="0" smtClean="0"/>
              <a:t>all output markup under control of java code</a:t>
            </a:r>
            <a:endParaRPr lang="en-US" sz="1400" dirty="0"/>
          </a:p>
          <a:p>
            <a:r>
              <a:rPr lang="en-US" sz="1400" dirty="0" smtClean="0"/>
              <a:t>Single DOCTYPE tag controlling markup style, content-type, charset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743200"/>
            <a:ext cx="6553200" cy="3350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200" dirty="0">
                <a:solidFill>
                  <a:prstClr val="black"/>
                </a:solidFill>
                <a:latin typeface="Courier New"/>
              </a:rPr>
              <a:t>&lt;jsp:root version="2.0" xmlns:jsp="http://java.sun.com/JSP/Page"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82563" algn="l"/>
                <a:tab pos="357188" algn="l"/>
              </a:tabLst>
            </a:pPr>
            <a:r>
              <a:rPr lang="nl-NL" sz="1200" dirty="0" smtClean="0">
                <a:solidFill>
                  <a:prstClr val="black"/>
                </a:solidFill>
                <a:latin typeface="Courier New"/>
              </a:rPr>
              <a:t>	xmlns</a:t>
            </a:r>
            <a:r>
              <a:rPr lang="nl-NL" sz="1200" dirty="0">
                <a:solidFill>
                  <a:prstClr val="black"/>
                </a:solidFill>
                <a:latin typeface="Courier New"/>
              </a:rPr>
              <a:t>="http://gratex.com/gjaxXB/tags/html</a:t>
            </a:r>
            <a:r>
              <a:rPr lang="nl-NL" sz="1200" dirty="0" smtClean="0">
                <a:solidFill>
                  <a:prstClr val="black"/>
                </a:solidFill>
                <a:latin typeface="Courier New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&lt;DOCTYPE/&gt;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&lt;style&gt;body { background-color: 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gray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&lt;footer&gt;&lt;time&gt;2011-05-08 12:05:25&lt;/time&gt;&lt;/footer&gt;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&lt;script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src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"/resources/script.js"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&lt;/html&gt;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7322" y="3030181"/>
            <a:ext cx="4048171" cy="183055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708" y="3247763"/>
            <a:ext cx="4056785" cy="1905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526897"/>
            <a:ext cx="1904999" cy="7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4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HTML Syntax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6499" y="2590387"/>
            <a:ext cx="1904999" cy="77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application/</a:t>
            </a:r>
            <a:r>
              <a:rPr lang="en-US" sz="1400" dirty="0" err="1">
                <a:solidFill>
                  <a:prstClr val="black"/>
                </a:solidFill>
              </a:rPr>
              <a:t>xhtml+xml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6499" y="3557788"/>
            <a:ext cx="1904999" cy="72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</a:t>
            </a:r>
            <a:r>
              <a:rPr lang="en-US" b="1" strike="sngStrike" dirty="0" smtClean="0">
                <a:solidFill>
                  <a:prstClr val="black"/>
                </a:solidFill>
              </a:rPr>
              <a:t>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 + </a:t>
            </a:r>
            <a:r>
              <a:rPr lang="en-US" sz="1400" b="1" dirty="0" smtClean="0">
                <a:solidFill>
                  <a:prstClr val="black"/>
                </a:solidFill>
              </a:rPr>
              <a:t>Comp.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t</a:t>
            </a:r>
            <a:r>
              <a:rPr lang="en-US" sz="1400" dirty="0" smtClean="0">
                <a:solidFill>
                  <a:prstClr val="black"/>
                </a:solidFill>
              </a:rPr>
              <a:t>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4492068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HTML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5297798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76498" y="6049859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</a:t>
            </a:r>
            <a:r>
              <a:rPr lang="en-US" sz="1400" dirty="0" err="1" smtClean="0">
                <a:solidFill>
                  <a:prstClr val="black"/>
                </a:solidFill>
              </a:rPr>
              <a:t>Syntax</a:t>
            </a:r>
            <a:r>
              <a:rPr lang="en-US" sz="1400" b="1" dirty="0" err="1" smtClean="0">
                <a:solidFill>
                  <a:prstClr val="black"/>
                </a:solidFill>
              </a:rPr>
              <a:t>+Comp</a:t>
            </a:r>
            <a:r>
              <a:rPr lang="en-US" sz="14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7322" y="4569682"/>
            <a:ext cx="629478" cy="1905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322" y="3681453"/>
            <a:ext cx="629478" cy="1905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672" y="3470489"/>
            <a:ext cx="629478" cy="1905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4485493" y="1881059"/>
            <a:ext cx="2296307" cy="14619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4485493" y="2979047"/>
            <a:ext cx="2291006" cy="3639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4485493" y="3343013"/>
            <a:ext cx="2291006" cy="5771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2" idx="1"/>
          </p:cNvCxnSpPr>
          <p:nvPr/>
        </p:nvCxnSpPr>
        <p:spPr>
          <a:xfrm>
            <a:off x="4485493" y="3343013"/>
            <a:ext cx="2296307" cy="14538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>
            <a:off x="4485493" y="3343013"/>
            <a:ext cx="2296307" cy="225958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3"/>
            <a:endCxn id="14" idx="1"/>
          </p:cNvCxnSpPr>
          <p:nvPr/>
        </p:nvCxnSpPr>
        <p:spPr>
          <a:xfrm>
            <a:off x="4485493" y="3343013"/>
            <a:ext cx="2291005" cy="301164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JSP: DOCTYPE, Content-Type, Charset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anti DRY, fixed, error prone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jsp:root xmlns:jsp=</a:t>
            </a:r>
            <a:r>
              <a:rPr lang="en-US" sz="6400" i="1" dirty="0">
                <a:latin typeface="Courier New"/>
              </a:rPr>
              <a:t>"http://java.sun.com/JSP/Page"</a:t>
            </a:r>
            <a:r>
              <a:rPr lang="en-US" sz="6400" dirty="0">
                <a:latin typeface="Courier New"/>
              </a:rPr>
              <a:t> version=</a:t>
            </a:r>
            <a:r>
              <a:rPr lang="en-US" sz="6400" i="1" dirty="0">
                <a:latin typeface="Courier New"/>
              </a:rPr>
              <a:t>"2.0"</a:t>
            </a:r>
            <a:r>
              <a:rPr lang="en-US" sz="64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&lt;jsp:directive.page language=</a:t>
            </a:r>
            <a:r>
              <a:rPr lang="en-US" sz="6400" i="1" dirty="0">
                <a:latin typeface="Courier New"/>
              </a:rPr>
              <a:t>"java"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contentType=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pageEncoding=</a:t>
            </a:r>
            <a:r>
              <a:rPr lang="en-US" sz="6400" i="1" dirty="0">
                <a:latin typeface="Courier New"/>
              </a:rPr>
              <a:t>"UTF-8"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jsp:output </a:t>
            </a:r>
            <a:r>
              <a:rPr lang="en-US" sz="6400" dirty="0" smtClean="0">
                <a:latin typeface="Courier New"/>
              </a:rPr>
              <a:t>doctype-root-element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</a:t>
            </a:r>
            <a:r>
              <a:rPr lang="en-US" sz="6400" i="1" dirty="0" smtClean="0">
                <a:latin typeface="Courier New"/>
              </a:rPr>
              <a:t>html"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doctype-system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"http://www.w3.org/TR/xhtml1/DTD/xhtml1-transitional.dtd"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doctype-public=</a:t>
            </a:r>
            <a:r>
              <a:rPr lang="en-US" sz="6400" i="1" dirty="0">
                <a:latin typeface="Courier New"/>
              </a:rPr>
              <a:t>"-//W3C//DTD XHTML 1.0 Transitional//EN"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html xmlns=</a:t>
            </a:r>
            <a:r>
              <a:rPr lang="en-US" sz="6400" i="1" dirty="0">
                <a:latin typeface="Courier New"/>
              </a:rPr>
              <a:t>"http://www.w3.org/1999/xhtml"</a:t>
            </a:r>
            <a:r>
              <a:rPr lang="en-US" sz="6400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&lt;head&gt;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&lt;title</a:t>
            </a:r>
            <a:r>
              <a:rPr lang="en-US" sz="6400" dirty="0" smtClean="0">
                <a:latin typeface="Courier New"/>
              </a:rPr>
              <a:t>&gt;</a:t>
            </a:r>
            <a:r>
              <a:rPr lang="en-US" sz="6600" dirty="0" smtClean="0">
                <a:latin typeface="Courier New"/>
              </a:rPr>
              <a:t>${title}</a:t>
            </a: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title&gt;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&lt;meta </a:t>
            </a:r>
            <a:r>
              <a:rPr lang="en-US" sz="6400" dirty="0" smtClean="0">
                <a:latin typeface="Courier New"/>
              </a:rPr>
              <a:t>content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http-</a:t>
            </a:r>
            <a:r>
              <a:rPr lang="en-US" sz="6400" dirty="0" err="1">
                <a:latin typeface="Courier New"/>
              </a:rPr>
              <a:t>equiv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"Content-Type"</a:t>
            </a:r>
            <a:r>
              <a:rPr lang="en-US" sz="6400" dirty="0">
                <a:latin typeface="Courier New"/>
              </a:rPr>
              <a:t> 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&lt;/head&gt;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&lt;body&gt;    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&lt;script type=</a:t>
            </a:r>
            <a:r>
              <a:rPr lang="en-US" sz="6400" i="1" dirty="0" smtClean="0">
                <a:latin typeface="Courier New"/>
              </a:rPr>
              <a:t>"text/javascript"</a:t>
            </a:r>
            <a:r>
              <a:rPr lang="en-US" sz="6400" dirty="0" smtClean="0">
                <a:latin typeface="Courier New"/>
              </a:rPr>
              <a:t> src=</a:t>
            </a:r>
            <a:r>
              <a:rPr lang="en-US" sz="6400" i="1" dirty="0" smtClean="0">
                <a:latin typeface="Courier New"/>
              </a:rPr>
              <a:t>"script.js"</a:t>
            </a:r>
            <a:r>
              <a:rPr lang="en-US" sz="6400" dirty="0" smtClean="0">
                <a:latin typeface="Courier New"/>
              </a:rPr>
              <a:t>&gt;&lt;/script&gt;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&lt;script type=</a:t>
            </a:r>
            <a:r>
              <a:rPr lang="en-US" sz="6400" i="1" dirty="0">
                <a:latin typeface="Courier New"/>
              </a:rPr>
              <a:t>"text/javascript"</a:t>
            </a:r>
            <a:r>
              <a:rPr lang="en-US" sz="6400" dirty="0">
                <a:latin typeface="Courier New"/>
              </a:rPr>
              <a:t>&gt;alert('message');&lt;/script</a:t>
            </a:r>
            <a:r>
              <a:rPr lang="en-US" sz="6400" dirty="0" smtClean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&lt;/html&gt;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&lt;/jsp:root&gt;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4308" y="2024872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08304" y="2024872"/>
            <a:ext cx="859540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5816" y="3933056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79712" y="242927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4714" y="263691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9592" y="299695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59632" y="3368123"/>
            <a:ext cx="4464496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TLB: </a:t>
            </a:r>
            <a:r>
              <a:rPr lang="en-US" sz="4000" dirty="0"/>
              <a:t>DOCTYPE, Content-Type, Charset </a:t>
            </a:r>
            <a:r>
              <a:rPr lang="en-US" sz="2000" dirty="0" smtClean="0"/>
              <a:t>Simplified, consistent,  per view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i="1" dirty="0" smtClean="0"/>
              <a:t>.</a:t>
            </a:r>
            <a:r>
              <a:rPr lang="en-US" sz="1600" b="1" i="1" dirty="0" err="1" smtClean="0"/>
              <a:t>jspx</a:t>
            </a:r>
            <a:r>
              <a:rPr lang="en-US" sz="1600" b="1" i="1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DOCTYPE markup=</a:t>
            </a:r>
            <a:r>
              <a:rPr lang="en-US" sz="1600" i="1" dirty="0">
                <a:latin typeface="Courier New"/>
              </a:rPr>
              <a:t>"HTML4" </a:t>
            </a:r>
            <a:r>
              <a:rPr lang="en-US" sz="1600" dirty="0">
                <a:latin typeface="Courier New"/>
              </a:rPr>
              <a:t>encoding=</a:t>
            </a:r>
            <a:r>
              <a:rPr lang="en-US" sz="1600" i="1" dirty="0">
                <a:latin typeface="Courier New"/>
              </a:rPr>
              <a:t>"UTF-8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/&gt; //or use ELs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head&gt;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smtClean="0">
                <a:latin typeface="Courier New"/>
              </a:rPr>
              <a:t>title&gt;Sample&lt;/</a:t>
            </a:r>
            <a:r>
              <a:rPr lang="en-US" sz="1600" dirty="0">
                <a:latin typeface="Courier New"/>
              </a:rPr>
              <a:t>title&gt;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7544" y="530120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>
                <a:solidFill>
                  <a:prstClr val="black"/>
                </a:solidFill>
              </a:rPr>
              <a:t>HTTP response: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Content-Type: 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5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</a:t>
            </a: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467544" y="328498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i="1" dirty="0" smtClean="0">
                <a:solidFill>
                  <a:prstClr val="black"/>
                </a:solidFill>
              </a:rPr>
              <a:t>output:</a:t>
            </a:r>
            <a:endParaRPr lang="en-US" sz="2400" b="1" i="1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DOCTYPE HTML PUBLIC "-//W3C//DTD HTML 4.01//EN"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68580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TITLE&gt;Sample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68580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=UTF-8“ http-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="Content-Type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19672" y="1844824"/>
            <a:ext cx="165618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1720" y="5841268"/>
            <a:ext cx="115212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51820" y="4437112"/>
            <a:ext cx="1044116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57652" y="1844824"/>
            <a:ext cx="2050451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67945" y="4437112"/>
            <a:ext cx="1728192" cy="216024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10144" y="5841268"/>
            <a:ext cx="1728192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TLB: DOCTYPE, Content-Type, Charset </a:t>
            </a:r>
            <a:r>
              <a:rPr lang="en-US" sz="2200" dirty="0" smtClean="0"/>
              <a:t>Simplified, consistent, centralized</a:t>
            </a:r>
            <a:endParaRPr lang="en-US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i="1" dirty="0" smtClean="0"/>
              <a:t>.</a:t>
            </a:r>
            <a:r>
              <a:rPr lang="en-US" sz="1600" b="1" i="1" dirty="0" err="1" smtClean="0"/>
              <a:t>jspx</a:t>
            </a:r>
            <a:r>
              <a:rPr lang="en-US" sz="1600" b="1" i="1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&lt;DOCTYPE/&gt;</a:t>
            </a:r>
            <a:endParaRPr lang="en-US" sz="1600" dirty="0"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&lt;head&gt;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smtClean="0">
                <a:latin typeface="Courier New"/>
              </a:rPr>
              <a:t>title&gt;Sample</a:t>
            </a:r>
            <a:r>
              <a:rPr lang="en-US" sz="1600" dirty="0">
                <a:latin typeface="Courier New"/>
              </a:rPr>
              <a:t>&lt;/title&gt;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7544" y="530120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>
                <a:solidFill>
                  <a:prstClr val="black"/>
                </a:solidFill>
              </a:rPr>
              <a:t>HTTP response: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Content-Type: 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5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</a:t>
            </a: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467544" y="328498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i="1" dirty="0" smtClean="0">
                <a:solidFill>
                  <a:prstClr val="black"/>
                </a:solidFill>
              </a:rPr>
              <a:t>output:</a:t>
            </a:r>
            <a:endParaRPr lang="en-US" sz="2400" b="1" i="1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DOCTYPE HTML PUBLIC "-//W3C//DTD HTML 4.01//EN"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68580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TITLE&gt;Sample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685800"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=UTF-8“ http-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="Content-Type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1720" y="5841268"/>
            <a:ext cx="115212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51820" y="4437112"/>
            <a:ext cx="1044116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67945" y="4437112"/>
            <a:ext cx="1728192" cy="216024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10144" y="5841268"/>
            <a:ext cx="1728192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4581019" y="1594237"/>
            <a:ext cx="4010365" cy="18722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600" b="1" i="1" dirty="0" smtClean="0"/>
              <a:t>web.xml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&lt;context-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com.gratex.gjaxXB.tags.html.encoding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-value&gt;UTF-8&lt;/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&lt;/context-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8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context-</a:t>
            </a:r>
            <a:r>
              <a:rPr lang="en-US" sz="8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com.gratex.gjaxXB.tags.html.markup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-value&gt;HTML4&lt;/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&lt;/context-</a:t>
            </a:r>
            <a:r>
              <a:rPr lang="en-US" sz="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46643" y="2898444"/>
            <a:ext cx="385937" cy="17853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7245" y="2168248"/>
            <a:ext cx="338892" cy="178532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480304"/>
            <a:ext cx="4020124" cy="4838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Source Code, Multiple Outputs</a:t>
            </a:r>
            <a:br>
              <a:rPr lang="en-US" dirty="0" smtClean="0"/>
            </a:br>
            <a:r>
              <a:rPr lang="en-US" sz="2200" dirty="0" smtClean="0"/>
              <a:t>what markup to send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XHTML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7,8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XML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XML (+XSLT)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&lt;DOCTYPE/&gt;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body { background-color: 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gray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&lt;script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src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prstClr val="black"/>
                </a:solidFill>
                <a:latin typeface="Courier New"/>
              </a:rPr>
              <a:t>"/resources/script.js"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&lt;/html&gt;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 flipV="1">
            <a:off x="4343400" y="1682035"/>
            <a:ext cx="1856960" cy="37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343400" y="2399779"/>
            <a:ext cx="3200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>
            <a:off x="4343400" y="2886250"/>
            <a:ext cx="185588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1"/>
          </p:cNvCxnSpPr>
          <p:nvPr/>
        </p:nvCxnSpPr>
        <p:spPr>
          <a:xfrm>
            <a:off x="4344473" y="3322578"/>
            <a:ext cx="1830708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24924" y="3721128"/>
            <a:ext cx="186350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33871" y="4460174"/>
            <a:ext cx="1830708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5196" y="5396440"/>
            <a:ext cx="1830708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24924" y="4934230"/>
            <a:ext cx="1830708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33871" y="6019800"/>
            <a:ext cx="1830708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90800" y="1410036"/>
            <a:ext cx="2134672" cy="50669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DECISIONS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Content-Negotiation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Alternate URIs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UA </a:t>
            </a:r>
            <a:r>
              <a:rPr lang="en-US" sz="2000" b="1" dirty="0" smtClean="0">
                <a:solidFill>
                  <a:schemeClr val="tx1"/>
                </a:solidFill>
              </a:rPr>
              <a:t>Sniffing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One Selected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PREDEFINED: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HTML4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XHTML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HTML5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XHTML5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MANUAL: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markup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err="1" smtClean="0">
                <a:solidFill>
                  <a:schemeClr val="tx1"/>
                </a:solidFill>
              </a:rPr>
              <a:t>xhtmlMode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err="1" smtClean="0">
                <a:solidFill>
                  <a:schemeClr val="tx1"/>
                </a:solidFill>
              </a:rPr>
              <a:t>Dtd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GjaxTagLib</a:t>
            </a:r>
            <a:r>
              <a:rPr lang="en-US" dirty="0" smtClean="0">
                <a:solidFill>
                  <a:prstClr val="black"/>
                </a:solidFill>
              </a:rPr>
              <a:t> Demystified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GjaxTagLib</a:t>
            </a:r>
            <a:r>
              <a:rPr lang="en-US" dirty="0" smtClean="0"/>
              <a:t> solves basic conversion</a:t>
            </a:r>
          </a:p>
          <a:p>
            <a:pPr lvl="1"/>
            <a:r>
              <a:rPr lang="en-US" dirty="0" smtClean="0"/>
              <a:t>XHTML 2 HTML</a:t>
            </a:r>
          </a:p>
          <a:p>
            <a:pPr lvl="2"/>
            <a:r>
              <a:rPr lang="en-US" dirty="0" smtClean="0"/>
              <a:t>Obey Appendix C, </a:t>
            </a:r>
            <a:r>
              <a:rPr lang="en-US" dirty="0" smtClean="0">
                <a:hlinkClick r:id="rId2"/>
              </a:rPr>
              <a:t>HTML Compatibility Guidelines</a:t>
            </a:r>
            <a:endParaRPr lang="en-US" dirty="0" smtClean="0"/>
          </a:p>
          <a:p>
            <a:pPr lvl="2"/>
            <a:r>
              <a:rPr lang="en-US" dirty="0" smtClean="0"/>
              <a:t>Deny Deprecated Tags</a:t>
            </a:r>
          </a:p>
          <a:p>
            <a:pPr lvl="1"/>
            <a:r>
              <a:rPr lang="en-US" dirty="0" smtClean="0"/>
              <a:t>HTML5 2 HTML 4 </a:t>
            </a:r>
          </a:p>
          <a:p>
            <a:pPr lvl="2"/>
            <a:r>
              <a:rPr lang="en-US" dirty="0" smtClean="0"/>
              <a:t>New tags:  div/span + CSS class</a:t>
            </a:r>
          </a:p>
          <a:p>
            <a:pPr lvl="2"/>
            <a:r>
              <a:rPr lang="en-US" dirty="0" smtClean="0"/>
              <a:t>New attributes: extract from markup to JavaScript (just to obey w3 validator)</a:t>
            </a:r>
          </a:p>
          <a:p>
            <a:pPr lvl="2"/>
            <a:r>
              <a:rPr lang="en-US" dirty="0" smtClean="0"/>
              <a:t>Auto-generate </a:t>
            </a:r>
            <a:r>
              <a:rPr lang="en-US" dirty="0"/>
              <a:t>required defaults </a:t>
            </a:r>
            <a:endParaRPr lang="en-US" sz="60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</TotalTime>
  <Words>1278</Words>
  <Application>Microsoft Office PowerPoint</Application>
  <PresentationFormat>On-screen Show (4:3)</PresentationFormat>
  <Paragraphs>395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GTI_Theme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9_Office Theme</vt:lpstr>
      <vt:lpstr>Theme1</vt:lpstr>
      <vt:lpstr>PowerPoint Presentation</vt:lpstr>
      <vt:lpstr>HTML5 Source – HTML 5 Output Demo for simplification and backward compatibility</vt:lpstr>
      <vt:lpstr>HTML5 Source – HTML 4 Output Demo for simplification and backward compatibility</vt:lpstr>
      <vt:lpstr>So what is the trick ?</vt:lpstr>
      <vt:lpstr>JSP: DOCTYPE, Content-Type, Charset anti DRY, fixed, error prone</vt:lpstr>
      <vt:lpstr>TLB: DOCTYPE, Content-Type, Charset Simplified, consistent,  per view</vt:lpstr>
      <vt:lpstr>TLB: DOCTYPE, Content-Type, Charset Simplified, consistent, centralized</vt:lpstr>
      <vt:lpstr>One Source Code, Multiple Outputs what markup to send </vt:lpstr>
      <vt:lpstr>GjaxTagLib Demystified</vt:lpstr>
      <vt:lpstr>Of course it is not all !</vt:lpstr>
      <vt:lpstr>XML/HTML Escaping</vt:lpstr>
      <vt:lpstr>URI Reference Building Support inspired by MS</vt:lpstr>
      <vt:lpstr>URI Reference Building Support inspired by URI Templates (Spring Impl.)</vt:lpstr>
      <vt:lpstr>Removable HTML Comments Funny tag &lt;_&gt;, same syntax in .jsp and .jspx, turn them all on/off</vt:lpstr>
      <vt:lpstr>Frame Busting Defense against Clickjacking attack</vt:lpstr>
      <vt:lpstr>X-UA-Compatible meta tag Avoiding MSIE compatibility mode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1990 21 YEARS</dc:title>
  <dc:creator>Marko Martin</dc:creator>
  <cp:lastModifiedBy>Minárik Andrej</cp:lastModifiedBy>
  <cp:revision>1671</cp:revision>
  <dcterms:created xsi:type="dcterms:W3CDTF">2006-08-16T00:00:00Z</dcterms:created>
  <dcterms:modified xsi:type="dcterms:W3CDTF">2012-06-08T08:07:49Z</dcterms:modified>
</cp:coreProperties>
</file>