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7" autoAdjust="0"/>
  </p:normalViewPr>
  <p:slideViewPr>
    <p:cSldViewPr snapToGrid="0" snapToObjects="1">
      <p:cViewPr varScale="1">
        <p:scale>
          <a:sx n="116" d="100"/>
          <a:sy n="116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6B894-CF1F-6547-8B99-D364206F8E1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221F1-2055-AD4D-827D-DF7CC413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0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6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AD87-BA8A-1642-B96F-23C2C015198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323F-A634-8E40-89B6-4AADE26D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JSPX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1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Escaping HTML &amp; JSPX markup</a:t>
            </a:r>
          </a:p>
          <a:p>
            <a:endParaRPr lang="en-US" dirty="0" smtClean="0"/>
          </a:p>
          <a:p>
            <a:r>
              <a:rPr lang="en-US" dirty="0" smtClean="0"/>
              <a:t>Quoting EL expressions</a:t>
            </a:r>
          </a:p>
          <a:p>
            <a:endParaRPr lang="en-US" dirty="0"/>
          </a:p>
          <a:p>
            <a:r>
              <a:rPr lang="en-US" dirty="0" err="1" smtClean="0"/>
              <a:t>Gjax</a:t>
            </a:r>
            <a:r>
              <a:rPr lang="en-US" dirty="0" smtClean="0"/>
              <a:t> encoders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Tag library attributes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03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To escape HTML markup JSTL tag &lt;</a:t>
            </a:r>
            <a:r>
              <a:rPr lang="en-US" sz="2800" dirty="0" err="1" smtClean="0"/>
              <a:t>c:out</a:t>
            </a:r>
            <a:r>
              <a:rPr lang="en-US" sz="2800" dirty="0" smtClean="0"/>
              <a:t>&gt; may be used</a:t>
            </a:r>
          </a:p>
          <a:p>
            <a:pPr lvl="1"/>
            <a:r>
              <a:rPr lang="en-US" sz="2000" dirty="0" smtClean="0"/>
              <a:t>If required attribute “value” equals NULL, body of the tag will be outputted.</a:t>
            </a:r>
          </a:p>
          <a:p>
            <a:pPr lvl="1"/>
            <a:r>
              <a:rPr lang="en-US" sz="2000" dirty="0" smtClean="0"/>
              <a:t>Escaping may be controlled by attribute “</a:t>
            </a:r>
            <a:r>
              <a:rPr lang="en-US" sz="2000" dirty="0" err="1"/>
              <a:t>escapeXml</a:t>
            </a:r>
            <a:r>
              <a:rPr lang="en-US" sz="2000" dirty="0" smtClean="0"/>
              <a:t>”. Default is </a:t>
            </a:r>
            <a:r>
              <a:rPr lang="en-US" sz="2000" i="1" dirty="0" smtClean="0"/>
              <a:t>true.</a:t>
            </a:r>
          </a:p>
          <a:p>
            <a:endParaRPr lang="en-US" sz="2400" i="1" dirty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x:out</a:t>
            </a:r>
            <a:r>
              <a:rPr lang="en-US" sz="2400" dirty="0" smtClean="0"/>
              <a:t>&gt; may be used for shorter writing.</a:t>
            </a:r>
          </a:p>
          <a:p>
            <a:pPr lvl="1"/>
            <a:r>
              <a:rPr lang="en-US" sz="2000" dirty="0" smtClean="0"/>
              <a:t>This tag is identical to &lt;</a:t>
            </a:r>
            <a:r>
              <a:rPr lang="en-US" sz="2000" dirty="0" err="1" smtClean="0"/>
              <a:t>c:out</a:t>
            </a:r>
            <a:r>
              <a:rPr lang="en-US" sz="2000" dirty="0" smtClean="0"/>
              <a:t>&gt;, only the “value” attribute is not required..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62" y="3154957"/>
            <a:ext cx="6062986" cy="34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13" y="5171434"/>
            <a:ext cx="4391372" cy="32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62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of JSPX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29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To output raw JSPX markup combination of &lt;</a:t>
            </a:r>
            <a:r>
              <a:rPr lang="en-US" sz="2800" dirty="0" err="1" smtClean="0"/>
              <a:t>c:out</a:t>
            </a:r>
            <a:r>
              <a:rPr lang="en-US" sz="2800" dirty="0" smtClean="0"/>
              <a:t>&gt; (or &lt;</a:t>
            </a:r>
            <a:r>
              <a:rPr lang="en-US" sz="2800" dirty="0" err="1" smtClean="0"/>
              <a:t>x:out</a:t>
            </a:r>
            <a:r>
              <a:rPr lang="en-US" sz="2800" dirty="0" smtClean="0"/>
              <a:t>&gt;) &lt;</a:t>
            </a:r>
            <a:r>
              <a:rPr lang="en-US" sz="2800" dirty="0" err="1" smtClean="0"/>
              <a:t>jsp:text</a:t>
            </a:r>
            <a:r>
              <a:rPr lang="en-US" sz="2800" dirty="0" smtClean="0"/>
              <a:t>&gt; and CDATA section may be used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If EL is part of JSPX markup, it must be escaped even in the CDATA</a:t>
            </a:r>
          </a:p>
          <a:p>
            <a:pPr lvl="1"/>
            <a:r>
              <a:rPr lang="en-US" sz="2400" dirty="0" smtClean="0"/>
              <a:t>Otherwise it will be interpreted</a:t>
            </a:r>
          </a:p>
          <a:p>
            <a:endParaRPr lang="en-US" sz="2400" i="1" dirty="0"/>
          </a:p>
          <a:p>
            <a:endParaRPr lang="en-US" sz="2400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234116"/>
            <a:ext cx="9001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0" y="2774480"/>
            <a:ext cx="8862837" cy="21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3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Quoting EL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29" y="1600200"/>
            <a:ext cx="8229600" cy="467703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 prevent evaluation of an EL expression, prepend the expression with “\” character</a:t>
            </a:r>
          </a:p>
          <a:p>
            <a:endParaRPr lang="en-US" sz="2800" dirty="0" smtClean="0"/>
          </a:p>
          <a:p>
            <a:r>
              <a:rPr lang="en-US" sz="2800" dirty="0" smtClean="0"/>
              <a:t>To output a backslash and </a:t>
            </a:r>
            <a:r>
              <a:rPr lang="en-US" sz="2800" dirty="0" err="1" smtClean="0"/>
              <a:t>uninterpreted</a:t>
            </a:r>
            <a:r>
              <a:rPr lang="en-US" sz="2800" dirty="0" smtClean="0"/>
              <a:t> EL expression, prepend the expression with double backslash “\\”</a:t>
            </a:r>
            <a:endParaRPr lang="en-US" sz="2800" dirty="0"/>
          </a:p>
          <a:p>
            <a:endParaRPr lang="en-US" sz="2800" dirty="0" smtClean="0"/>
          </a:p>
          <a:p>
            <a:endParaRPr lang="en-US" sz="2400" i="1" dirty="0"/>
          </a:p>
          <a:p>
            <a:endParaRPr lang="en-US" sz="2400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41875"/>
              </p:ext>
            </p:extLst>
          </p:nvPr>
        </p:nvGraphicFramePr>
        <p:xfrm>
          <a:off x="1400433" y="456032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${1+1}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\${1+1}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${1+1}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\\${1+1}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\${1+1}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6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Encoding variables with </a:t>
            </a:r>
            <a:r>
              <a:rPr lang="en-US" dirty="0" err="1" smtClean="0"/>
              <a:t>gjax</a:t>
            </a:r>
            <a:r>
              <a:rPr lang="en-US" dirty="0" smtClean="0"/>
              <a:t>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29" y="1600200"/>
            <a:ext cx="8229600" cy="46770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Namespace h:http</a:t>
            </a:r>
            <a:r>
              <a:rPr lang="en-US" sz="2800" dirty="0"/>
              <a:t>://</a:t>
            </a:r>
            <a:r>
              <a:rPr lang="en-US" sz="2800" dirty="0" smtClean="0"/>
              <a:t>gratex.com/gjaxXB/tags/html provides two extended encoders</a:t>
            </a:r>
          </a:p>
          <a:p>
            <a:pPr lvl="1"/>
            <a:r>
              <a:rPr lang="en-US" sz="2400" dirty="0" smtClean="0"/>
              <a:t>h:encode(string), which encodes given string </a:t>
            </a:r>
            <a:r>
              <a:rPr lang="en-US" sz="2400" dirty="0"/>
              <a:t>using </a:t>
            </a:r>
            <a:r>
              <a:rPr lang="en-US" sz="2400" dirty="0" err="1" smtClean="0"/>
              <a:t>DefaultHexEncoder</a:t>
            </a:r>
            <a:endParaRPr lang="en-US" sz="2400" dirty="0" smtClean="0"/>
          </a:p>
          <a:p>
            <a:pPr lvl="1"/>
            <a:r>
              <a:rPr lang="en-US" sz="2400" dirty="0" smtClean="0"/>
              <a:t>h:encodeJS(string), which encodes gives string using OWASP (</a:t>
            </a:r>
            <a:r>
              <a:rPr lang="en-US" sz="2400" dirty="0"/>
              <a:t>ESAPI's</a:t>
            </a:r>
            <a:r>
              <a:rPr lang="en-US" sz="2400" dirty="0" smtClean="0"/>
              <a:t>) JavaScript encoder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400" i="1" dirty="0"/>
          </a:p>
          <a:p>
            <a:endParaRPr lang="en-US" sz="2400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35" y="4639703"/>
            <a:ext cx="3107282" cy="36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38" y="5051853"/>
            <a:ext cx="3291916" cy="39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17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Escaping HTML Markup with </a:t>
            </a:r>
            <a:r>
              <a:rPr lang="en-US" dirty="0" smtClean="0">
                <a:solidFill>
                  <a:srgbClr val="FF0000"/>
                </a:solidFill>
              </a:rPr>
              <a:t>extended</a:t>
            </a:r>
            <a:r>
              <a:rPr lang="en-US" dirty="0" smtClean="0"/>
              <a:t>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29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escape HTML markup with </a:t>
            </a:r>
            <a:r>
              <a:rPr lang="en-US" sz="2800" dirty="0" err="1" smtClean="0"/>
              <a:t>gjax</a:t>
            </a:r>
            <a:r>
              <a:rPr lang="en-US" sz="2800" dirty="0" smtClean="0"/>
              <a:t> encoder </a:t>
            </a:r>
            <a:r>
              <a:rPr lang="en-US" sz="2800" dirty="0" smtClean="0"/>
              <a:t>(EL function h:encode()) use following steps</a:t>
            </a:r>
          </a:p>
          <a:p>
            <a:pPr lvl="1"/>
            <a:r>
              <a:rPr lang="en-US" sz="2400" dirty="0" smtClean="0"/>
              <a:t>Assign the markup to a variable using &lt;</a:t>
            </a:r>
            <a:r>
              <a:rPr lang="en-US" sz="2400" dirty="0" err="1" smtClean="0"/>
              <a:t>c:set</a:t>
            </a:r>
            <a:r>
              <a:rPr lang="en-US" sz="2400" dirty="0" smtClean="0"/>
              <a:t>&gt;</a:t>
            </a:r>
          </a:p>
          <a:p>
            <a:pPr lvl="1"/>
            <a:r>
              <a:rPr lang="en-US" sz="2400" dirty="0" smtClean="0"/>
              <a:t>Encode the content of the variable using EL and h:encode function</a:t>
            </a:r>
          </a:p>
          <a:p>
            <a:endParaRPr lang="en-US" sz="2400" i="1" dirty="0"/>
          </a:p>
          <a:p>
            <a:endParaRPr lang="en-US" sz="2400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93" y="4270417"/>
            <a:ext cx="5568191" cy="54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83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Tag library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HTML tags from </a:t>
            </a:r>
            <a:r>
              <a:rPr lang="en-US" dirty="0" err="1" smtClean="0"/>
              <a:t>gjax-taglib</a:t>
            </a:r>
            <a:r>
              <a:rPr lang="en-US" dirty="0" smtClean="0"/>
              <a:t> have two additional attributes</a:t>
            </a:r>
          </a:p>
          <a:p>
            <a:pPr lvl="1"/>
            <a:r>
              <a:rPr lang="en-US" b="1" dirty="0" err="1" smtClean="0"/>
              <a:t>innerText</a:t>
            </a:r>
            <a:r>
              <a:rPr lang="en-US" b="1" dirty="0" smtClean="0"/>
              <a:t> </a:t>
            </a:r>
            <a:r>
              <a:rPr lang="en-US" dirty="0" smtClean="0"/>
              <a:t>that encodes given string and outputs it to tag’s body</a:t>
            </a:r>
          </a:p>
          <a:p>
            <a:pPr lvl="2"/>
            <a:r>
              <a:rPr lang="en-US" dirty="0" smtClean="0"/>
              <a:t>Same encoder as in </a:t>
            </a:r>
            <a:r>
              <a:rPr lang="en-US" i="1" dirty="0" smtClean="0"/>
              <a:t>h:encode()</a:t>
            </a:r>
            <a:r>
              <a:rPr lang="en-US" dirty="0" smtClean="0"/>
              <a:t> is used</a:t>
            </a:r>
          </a:p>
          <a:p>
            <a:pPr lvl="1"/>
            <a:r>
              <a:rPr lang="en-US" b="1" dirty="0" err="1" smtClean="0"/>
              <a:t>innerHTML</a:t>
            </a:r>
            <a:r>
              <a:rPr lang="en-US" b="1" dirty="0" smtClean="0"/>
              <a:t> </a:t>
            </a:r>
            <a:r>
              <a:rPr lang="en-US" dirty="0" smtClean="0"/>
              <a:t>that outputs given string to tag’s body without encoding</a:t>
            </a:r>
          </a:p>
          <a:p>
            <a:pPr lvl="1"/>
            <a:endParaRPr lang="en-US" dirty="0"/>
          </a:p>
          <a:p>
            <a:r>
              <a:rPr lang="en-US" dirty="0" smtClean="0"/>
              <a:t>All other attributes that are outputted are automatically encoded.</a:t>
            </a:r>
          </a:p>
          <a:p>
            <a:endParaRPr lang="en-US" dirty="0"/>
          </a:p>
          <a:p>
            <a:r>
              <a:rPr lang="en-US" dirty="0" smtClean="0"/>
              <a:t>Special comment tag &lt;_&gt; also outputs its content encoded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6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325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JSPX encoding</vt:lpstr>
      <vt:lpstr>Overview</vt:lpstr>
      <vt:lpstr>Escaping HTML Markup</vt:lpstr>
      <vt:lpstr>Output of JSPX markup</vt:lpstr>
      <vt:lpstr>Quoting EL expressions</vt:lpstr>
      <vt:lpstr>Encoding variables with gjax encoders</vt:lpstr>
      <vt:lpstr>Escaping HTML Markup with extended encoders</vt:lpstr>
      <vt:lpstr>Tag library attributes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Martin Marko</dc:creator>
  <cp:lastModifiedBy>Rakovský Adrián</cp:lastModifiedBy>
  <cp:revision>34</cp:revision>
  <dcterms:created xsi:type="dcterms:W3CDTF">2012-01-13T16:54:28Z</dcterms:created>
  <dcterms:modified xsi:type="dcterms:W3CDTF">2012-10-02T10:50:33Z</dcterms:modified>
</cp:coreProperties>
</file>