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44" r:id="rId3"/>
    <p:sldMasterId id="2147483756" r:id="rId4"/>
    <p:sldMasterId id="2147483768" r:id="rId5"/>
    <p:sldMasterId id="2147483780" r:id="rId6"/>
    <p:sldMasterId id="2147483792" r:id="rId7"/>
    <p:sldMasterId id="2147483804" r:id="rId8"/>
  </p:sldMasterIdLst>
  <p:notesMasterIdLst>
    <p:notesMasterId r:id="rId85"/>
  </p:notesMasterIdLst>
  <p:handoutMasterIdLst>
    <p:handoutMasterId r:id="rId86"/>
  </p:handoutMasterIdLst>
  <p:sldIdLst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00" r:id="rId25"/>
    <p:sldId id="301" r:id="rId26"/>
    <p:sldId id="257" r:id="rId27"/>
    <p:sldId id="258" r:id="rId28"/>
    <p:sldId id="259" r:id="rId29"/>
    <p:sldId id="260" r:id="rId30"/>
    <p:sldId id="261" r:id="rId31"/>
    <p:sldId id="262" r:id="rId32"/>
    <p:sldId id="302" r:id="rId33"/>
    <p:sldId id="292" r:id="rId34"/>
    <p:sldId id="293" r:id="rId35"/>
    <p:sldId id="266" r:id="rId36"/>
    <p:sldId id="294" r:id="rId37"/>
    <p:sldId id="295" r:id="rId38"/>
    <p:sldId id="267" r:id="rId39"/>
    <p:sldId id="265" r:id="rId40"/>
    <p:sldId id="285" r:id="rId41"/>
    <p:sldId id="286" r:id="rId42"/>
    <p:sldId id="297" r:id="rId43"/>
    <p:sldId id="274" r:id="rId44"/>
    <p:sldId id="268" r:id="rId45"/>
    <p:sldId id="289" r:id="rId46"/>
    <p:sldId id="290" r:id="rId47"/>
    <p:sldId id="280" r:id="rId48"/>
    <p:sldId id="282" r:id="rId49"/>
    <p:sldId id="281" r:id="rId50"/>
    <p:sldId id="269" r:id="rId51"/>
    <p:sldId id="270" r:id="rId52"/>
    <p:sldId id="271" r:id="rId53"/>
    <p:sldId id="287" r:id="rId54"/>
    <p:sldId id="279" r:id="rId55"/>
    <p:sldId id="291" r:id="rId56"/>
    <p:sldId id="284" r:id="rId57"/>
    <p:sldId id="299" r:id="rId58"/>
    <p:sldId id="275" r:id="rId59"/>
    <p:sldId id="288" r:id="rId60"/>
    <p:sldId id="296" r:id="rId61"/>
    <p:sldId id="276" r:id="rId62"/>
    <p:sldId id="278" r:id="rId63"/>
    <p:sldId id="277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9" r:id="rId82"/>
    <p:sldId id="341" r:id="rId83"/>
    <p:sldId id="342" r:id="rId84"/>
  </p:sldIdLst>
  <p:sldSz cx="9144000" cy="6858000" type="screen4x3"/>
  <p:notesSz cx="6797675" cy="9928225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1791" autoAdjust="0"/>
  </p:normalViewPr>
  <p:slideViewPr>
    <p:cSldViewPr>
      <p:cViewPr>
        <p:scale>
          <a:sx n="120" d="100"/>
          <a:sy n="120" d="100"/>
        </p:scale>
        <p:origin x="-45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theme" Target="theme/theme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presProps" Target="presProps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28EA-DE4C-4B96-BE6E-81BA71CF4261}" type="datetimeFigureOut">
              <a:rPr lang="en-US" smtClean="0"/>
              <a:t>5/24/2011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DFA6-6936-48D5-AFBA-645335D758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CF2D-DF82-4FEC-9AC1-A2F840A4BCFA}" type="datetimeFigureOut">
              <a:rPr lang="en-US" smtClean="0"/>
              <a:t>5/24/2011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5071-DDC4-4554-85E6-666712536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0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686B-E978-48B7-B86B-A34CB3C47C0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74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HTML5 you don’t see too much</a:t>
            </a:r>
          </a:p>
          <a:p>
            <a:r>
              <a:rPr lang="en-US" dirty="0" smtClean="0"/>
              <a:t>Wait for HTML4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Mergni</a:t>
            </a:r>
            <a:r>
              <a:rPr lang="en-US" dirty="0" smtClean="0"/>
              <a:t> </a:t>
            </a:r>
            <a:r>
              <a:rPr lang="en-US" dirty="0" err="1" smtClean="0"/>
              <a:t>nasledovne</a:t>
            </a:r>
            <a:r>
              <a:rPr lang="en-US" dirty="0" smtClean="0"/>
              <a:t> 3 slides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skoncili</a:t>
            </a:r>
            <a:r>
              <a:rPr lang="en-US" baseline="0" dirty="0" smtClean="0"/>
              <a:t> review v </a:t>
            </a:r>
            <a:r>
              <a:rPr lang="en-US" baseline="0" dirty="0" err="1" smtClean="0"/>
              <a:t>stredu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rozanimovat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polickach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8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rozanimovat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polickach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58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5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+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code + </a:t>
            </a:r>
            <a:r>
              <a:rPr lang="en-US" dirty="0" err="1" smtClean="0"/>
              <a:t>bubles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59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95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60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61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62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65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>
                <a:solidFill>
                  <a:prstClr val="black"/>
                </a:solidFill>
              </a:rPr>
              <a:pPr/>
              <a:t>72</a:t>
            </a:fld>
            <a:endParaRPr lang="sk-S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and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Fixed</a:t>
            </a:r>
            <a:r>
              <a:rPr lang="sk-SK" dirty="0" smtClean="0"/>
              <a:t> </a:t>
            </a:r>
            <a:r>
              <a:rPr lang="sk-SK" dirty="0" err="1" smtClean="0"/>
              <a:t>decision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ContentType</a:t>
            </a:r>
            <a:r>
              <a:rPr lang="sk-SK" dirty="0" smtClean="0"/>
              <a:t>, </a:t>
            </a:r>
            <a:r>
              <a:rPr lang="sk-SK" dirty="0" err="1" smtClean="0"/>
              <a:t>charset</a:t>
            </a:r>
            <a:r>
              <a:rPr lang="sk-SK" dirty="0" smtClean="0"/>
              <a:t> and </a:t>
            </a:r>
            <a:r>
              <a:rPr lang="sk-SK" dirty="0" err="1" smtClean="0"/>
              <a:t>doctype</a:t>
            </a:r>
            <a:endParaRPr lang="sk-SK" dirty="0" smtClean="0"/>
          </a:p>
          <a:p>
            <a:r>
              <a:rPr lang="sk-SK" dirty="0" err="1" smtClean="0"/>
              <a:t>Anti</a:t>
            </a:r>
            <a:r>
              <a:rPr lang="sk-SK" dirty="0" smtClean="0"/>
              <a:t> DRY</a:t>
            </a:r>
          </a:p>
          <a:p>
            <a:r>
              <a:rPr lang="sk-SK" dirty="0" smtClean="0"/>
              <a:t>No </a:t>
            </a:r>
            <a:r>
              <a:rPr lang="sk-SK" dirty="0" err="1" smtClean="0"/>
              <a:t>consistency</a:t>
            </a:r>
            <a:r>
              <a:rPr lang="sk-SK" dirty="0" smtClean="0"/>
              <a:t> </a:t>
            </a:r>
            <a:r>
              <a:rPr lang="sk-SK" dirty="0" err="1" smtClean="0"/>
              <a:t>check</a:t>
            </a:r>
            <a:r>
              <a:rPr lang="sk-SK" dirty="0" smtClean="0"/>
              <a:t> </a:t>
            </a:r>
            <a:r>
              <a:rPr lang="sk-SK" dirty="0" err="1" smtClean="0"/>
              <a:t>contentType-doctype</a:t>
            </a:r>
            <a:r>
              <a:rPr lang="sk-SK" dirty="0" smtClean="0"/>
              <a:t> </a:t>
            </a:r>
            <a:r>
              <a:rPr lang="sk-SK" dirty="0" err="1" smtClean="0"/>
              <a:t>combination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commitment for </a:t>
            </a:r>
            <a:r>
              <a:rPr lang="en-US" dirty="0" err="1" smtClean="0"/>
              <a:t>doctype</a:t>
            </a:r>
            <a:r>
              <a:rPr lang="en-US" dirty="0" smtClean="0"/>
              <a:t> or </a:t>
            </a:r>
            <a:r>
              <a:rPr lang="en-US" dirty="0" err="1" smtClean="0"/>
              <a:t>contentType</a:t>
            </a:r>
            <a:r>
              <a:rPr lang="en-US" dirty="0" smtClean="0"/>
              <a:t>, charset</a:t>
            </a:r>
          </a:p>
          <a:p>
            <a:r>
              <a:rPr lang="en-US" dirty="0" smtClean="0"/>
              <a:t>No redundancy</a:t>
            </a:r>
          </a:p>
          <a:p>
            <a:r>
              <a:rPr lang="en-US" dirty="0" smtClean="0"/>
              <a:t>No care about minimized non minimized form of tags</a:t>
            </a:r>
          </a:p>
          <a:p>
            <a:r>
              <a:rPr lang="en-US" dirty="0" smtClean="0"/>
              <a:t>Simplified Tag syntax (</a:t>
            </a:r>
            <a:r>
              <a:rPr lang="en-US" dirty="0" err="1" smtClean="0"/>
              <a:t>ala</a:t>
            </a:r>
            <a:r>
              <a:rPr lang="en-US" dirty="0" smtClean="0"/>
              <a:t> HTML5)</a:t>
            </a:r>
          </a:p>
          <a:p>
            <a:r>
              <a:rPr lang="en-US" dirty="0" smtClean="0"/>
              <a:t>No risk of empty ${title}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icture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4214842" cy="147002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886200"/>
            <a:ext cx="4214842" cy="104299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57313" y="500062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1DC320-5347-4867-8EFE-9E6084EE8A30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125" y="5429250"/>
            <a:ext cx="2857500" cy="365125"/>
          </a:xfrm>
        </p:spPr>
        <p:txBody>
          <a:bodyPr/>
          <a:lstStyle>
            <a:lvl1pPr algn="ctr"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7313" y="5857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BC304-FEF2-4395-9CF1-2567C860D012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DC9495-6D53-4B32-AA66-D7E696DA6F1B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D9C-1399-4D61-95D6-C388C83CDF34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1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67-88F5-44EE-AD2F-657E760620C4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89F-86B7-4111-9EA9-8BAD57A9674F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18D-EB3E-4DB3-A5BB-6BEB32A2F97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7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B876-3271-4AE0-AA11-44F01883BBFF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5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0A70-FAFE-42FB-A526-8054A09A69C5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8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20AD-EAEF-4F0A-9C58-20D6349F8496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11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066-CA2E-4294-BF08-C87E49E9D55B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7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ti_prez_bod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572560" cy="500066"/>
          </a:xfrm>
        </p:spPr>
        <p:txBody>
          <a:bodyPr>
            <a:noAutofit/>
          </a:bodyPr>
          <a:lstStyle>
            <a:lvl1pPr marL="0" indent="447675" algn="l">
              <a:buFontTx/>
              <a:buBlip>
                <a:blip r:embed="rId3"/>
              </a:buBlip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215370" cy="4714908"/>
          </a:xfrm>
        </p:spPr>
        <p:txBody>
          <a:bodyPr/>
          <a:lstStyle>
            <a:lvl1pPr marL="447675" indent="-447675">
              <a:buSzPct val="90000"/>
              <a:buFontTx/>
              <a:buBlip>
                <a:blip r:embed="rId4"/>
              </a:buBlip>
              <a:defRPr sz="2400" b="1">
                <a:solidFill>
                  <a:srgbClr val="254061"/>
                </a:solidFill>
              </a:defRPr>
            </a:lvl1pPr>
            <a:lvl2pPr marL="265113" indent="182563">
              <a:buClr>
                <a:schemeClr val="tx1"/>
              </a:buClr>
              <a:buSzPct val="100000"/>
              <a:buFontTx/>
              <a:buNone/>
              <a:defRPr sz="2400" b="0">
                <a:solidFill>
                  <a:schemeClr val="tx1"/>
                </a:solidFill>
              </a:defRPr>
            </a:lvl2pPr>
            <a:lvl3pPr marL="895350" indent="-265113">
              <a:buFont typeface="Calibri" pitchFamily="34" charset="0"/>
              <a:buChar char="–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50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B2670D1-160C-4C92-A839-7855BEBCA2A4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05050" cy="365125"/>
          </a:xfrm>
        </p:spPr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sk-S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F7D0-AAF7-48DF-8E12-51ADE327824A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6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9B1-08A8-488E-9CB6-2B595F177A05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C4FB-1F3C-4B15-9977-C93AD71F6ED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7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76896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511045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522554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405569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2643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954641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085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ti_prez_bod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3000" b="1" i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F250A-61AC-4F3E-B96E-9A49DC1C6FEA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293437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212763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386499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044056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98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92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7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64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7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63FAE-E463-4C62-B602-C8615D40C99D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05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78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261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97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9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20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44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109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7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09D1-2098-4444-9B6F-7CC3C35F11F1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53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606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532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717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11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290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715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32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2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B527A-CAF2-419F-B9CD-D7E8767E04F4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72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65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87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708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90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56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72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38293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81918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634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C89CD-4B2E-4A6D-8E25-3457F43C38D1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72332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0065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28833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5267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9413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25457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98291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19991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518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68283-23E0-433C-9800-E198E86FE8D9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809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493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7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760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453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937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87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sk-S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E7DDE-06B2-4901-AAE4-A3785DCCEA5F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57E2245-A3E8-404E-849F-286B6A25E891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17A3032-6EB1-4C9F-833E-F7B79154F3B0}" type="datetime1">
              <a:rPr lang="sk-SK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pic>
        <p:nvPicPr>
          <p:cNvPr id="3074" name="Picture 2" descr="\\home\SM\Marketing\PUBLIC\Loga\Gratex\Gratex\GTI_verzia_2008\Logo\Logo_Gratex_2r_colo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51" y="260648"/>
            <a:ext cx="2139195" cy="3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/>
              <a:t>24. 5. 2011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93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5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F7D8-077B-43AC-B35B-5FE7F868F656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5382-5174-4E18-88E3-23289F4E63EB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8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20-TECHS/H63" TargetMode="External"/><Relationship Id="rId2" Type="http://schemas.openxmlformats.org/officeDocument/2006/relationships/hyperlink" Target="http://www.w3.org/TR/2008/NOTE-WCAG20-TECHS-20081211/G162" TargetMode="Externa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I’m Web Developer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“Java Web </a:t>
            </a:r>
            <a:r>
              <a:rPr lang="en-US" dirty="0" smtClean="0">
                <a:solidFill>
                  <a:schemeClr val="tx1"/>
                </a:solidFill>
              </a:rPr>
              <a:t>Developer”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  <a:p>
            <a:r>
              <a:rPr lang="en-US" dirty="0">
                <a:solidFill>
                  <a:schemeClr val="tx1"/>
                </a:solidFill>
              </a:rPr>
              <a:t>Enemy of Web ?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Findings: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HIGHER</a:t>
            </a:r>
          </a:p>
          <a:p>
            <a:pPr marL="0" indent="0" algn="ctr">
              <a:buNone/>
            </a:pPr>
            <a:r>
              <a:rPr lang="en-US" sz="4000" dirty="0" smtClean="0"/>
              <a:t>server side Java framework </a:t>
            </a:r>
          </a:p>
          <a:p>
            <a:pPr marL="0" indent="0" algn="ctr">
              <a:buNone/>
            </a:pPr>
            <a:r>
              <a:rPr lang="en-US" sz="4000" dirty="0" smtClean="0"/>
              <a:t>more </a:t>
            </a:r>
          </a:p>
          <a:p>
            <a:pPr marL="0" indent="0" algn="ctr">
              <a:buNone/>
            </a:pPr>
            <a:r>
              <a:rPr lang="en-US" sz="4000" dirty="0" smtClean="0"/>
              <a:t>Web Best Practices </a:t>
            </a:r>
          </a:p>
          <a:p>
            <a:pPr marL="0" indent="0" algn="ctr">
              <a:buNone/>
            </a:pPr>
            <a:r>
              <a:rPr lang="en-US" sz="4000" dirty="0" smtClean="0"/>
              <a:t>broken</a:t>
            </a:r>
          </a:p>
        </p:txBody>
      </p:sp>
    </p:spTree>
    <p:extLst>
      <p:ext uri="{BB962C8B-B14F-4D97-AF65-F5344CB8AC3E}">
        <p14:creationId xmlns:p14="http://schemas.microsoft.com/office/powerpoint/2010/main" val="12507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Web Developers</a:t>
            </a:r>
            <a:br>
              <a:rPr lang="en-US" dirty="0" smtClean="0"/>
            </a:br>
            <a:r>
              <a:rPr lang="en-US" dirty="0" smtClean="0"/>
              <a:t> Enemies Of Web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“Web Developer”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Components, Abstractions</a:t>
            </a:r>
          </a:p>
          <a:p>
            <a:r>
              <a:rPr lang="en-US" dirty="0" smtClean="0"/>
              <a:t>Generated client scripts,  server side “</a:t>
            </a:r>
            <a:r>
              <a:rPr lang="en-US" dirty="0" err="1" smtClean="0"/>
              <a:t>ajaxified</a:t>
            </a:r>
            <a:r>
              <a:rPr lang="en-US" dirty="0" smtClean="0"/>
              <a:t>” components</a:t>
            </a:r>
          </a:p>
          <a:p>
            <a:r>
              <a:rPr lang="en-US" dirty="0" smtClean="0"/>
              <a:t>Inline Styles (by CMS) customization, presentation class names</a:t>
            </a:r>
          </a:p>
          <a:p>
            <a:r>
              <a:rPr lang="en-US" dirty="0" smtClean="0"/>
              <a:t>Everything is POST</a:t>
            </a:r>
          </a:p>
          <a:p>
            <a:r>
              <a:rPr lang="en-US" dirty="0" smtClean="0"/>
              <a:t>Defaults: 200, 500, 404</a:t>
            </a:r>
          </a:p>
          <a:p>
            <a:r>
              <a:rPr lang="en-US" dirty="0" smtClean="0"/>
              <a:t>Generated links, single URI APPs</a:t>
            </a:r>
          </a:p>
          <a:p>
            <a:r>
              <a:rPr lang="en-US" dirty="0" smtClean="0"/>
              <a:t>What ? Oh, text version</a:t>
            </a:r>
          </a:p>
          <a:p>
            <a:r>
              <a:rPr lang="en-US" dirty="0" smtClean="0"/>
              <a:t>Use mobile framework and tools</a:t>
            </a:r>
          </a:p>
          <a:p>
            <a:r>
              <a:rPr lang="en-US" dirty="0" smtClean="0"/>
              <a:t>By more servers and bandwidth</a:t>
            </a:r>
          </a:p>
          <a:p>
            <a:r>
              <a:rPr lang="en-US" dirty="0" smtClean="0"/>
              <a:t>Code = Java, Templates, Libraries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Web Developer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Semantic HTML Markup</a:t>
            </a:r>
          </a:p>
          <a:p>
            <a:r>
              <a:rPr lang="en-US" dirty="0" smtClean="0"/>
              <a:t>Unobtrusive JavaScript,  client side XB libraries</a:t>
            </a:r>
          </a:p>
          <a:p>
            <a:r>
              <a:rPr lang="en-US" dirty="0" smtClean="0"/>
              <a:t>Progressive Enhancement with CSS, semantic CSS class names, markup independence</a:t>
            </a:r>
          </a:p>
          <a:p>
            <a:r>
              <a:rPr lang="en-US" dirty="0" smtClean="0"/>
              <a:t>HTTP Method Semantics</a:t>
            </a:r>
          </a:p>
          <a:p>
            <a:r>
              <a:rPr lang="en-US" dirty="0" smtClean="0"/>
              <a:t>HTTP Error Codes</a:t>
            </a:r>
          </a:p>
          <a:p>
            <a:r>
              <a:rPr lang="en-US" dirty="0" smtClean="0"/>
              <a:t>URI design and semantics</a:t>
            </a:r>
          </a:p>
          <a:p>
            <a:r>
              <a:rPr lang="en-US" dirty="0" smtClean="0"/>
              <a:t>Design for Accessibility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Page Load Performance</a:t>
            </a:r>
          </a:p>
          <a:p>
            <a:r>
              <a:rPr lang="en-US" dirty="0" smtClean="0"/>
              <a:t>Code: HTML, CSS,  JS,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Findings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smtClean="0"/>
              <a:t>Bottom-Up Web Development </a:t>
            </a:r>
          </a:p>
          <a:p>
            <a:pPr marL="0" indent="0" algn="ctr">
              <a:buNone/>
            </a:pPr>
            <a:r>
              <a:rPr lang="en-US" sz="4000" dirty="0" smtClean="0"/>
              <a:t>is harmful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Top-down design </a:t>
            </a:r>
          </a:p>
          <a:p>
            <a:pPr marL="0" indent="0" algn="ctr">
              <a:buNone/>
            </a:pPr>
            <a:r>
              <a:rPr lang="en-US" sz="4000" dirty="0" smtClean="0"/>
              <a:t>is not supported well </a:t>
            </a:r>
          </a:p>
          <a:p>
            <a:pPr marL="0" indent="0" algn="ctr">
              <a:buNone/>
            </a:pPr>
            <a:r>
              <a:rPr lang="en-US" sz="4000" dirty="0" smtClean="0"/>
              <a:t>by </a:t>
            </a:r>
          </a:p>
          <a:p>
            <a:pPr marL="0" indent="0" algn="ctr">
              <a:buNone/>
            </a:pPr>
            <a:r>
              <a:rPr lang="en-US" sz="4000" dirty="0" smtClean="0"/>
              <a:t>main stream </a:t>
            </a:r>
          </a:p>
          <a:p>
            <a:pPr marL="0" indent="0" algn="ctr">
              <a:buNone/>
            </a:pPr>
            <a:r>
              <a:rPr lang="en-US" sz="4000" dirty="0" smtClean="0"/>
              <a:t>frameworks and tools</a:t>
            </a:r>
          </a:p>
        </p:txBody>
      </p:sp>
    </p:spTree>
    <p:extLst>
      <p:ext uri="{BB962C8B-B14F-4D97-AF65-F5344CB8AC3E}">
        <p14:creationId xmlns:p14="http://schemas.microsoft.com/office/powerpoint/2010/main" val="10605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Find Common Language ?</a:t>
            </a:r>
            <a:br>
              <a:rPr lang="en-US" dirty="0" smtClean="0"/>
            </a:br>
            <a:r>
              <a:rPr lang="en-US" sz="2200" dirty="0" smtClean="0"/>
              <a:t>Java Web Developers vs. Web Developers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HTML Markup</a:t>
            </a:r>
          </a:p>
          <a:p>
            <a:pPr marL="0" indent="0" algn="ctr">
              <a:buNone/>
            </a:pPr>
            <a:r>
              <a:rPr lang="en-US" b="1" dirty="0" smtClean="0"/>
              <a:t>Language of Web</a:t>
            </a:r>
          </a:p>
          <a:p>
            <a:pPr marL="0" indent="0" algn="ctr">
              <a:buNone/>
            </a:pPr>
            <a:r>
              <a:rPr lang="en-US" dirty="0" smtClean="0"/>
              <a:t>Language of Browsers</a:t>
            </a:r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r>
              <a:rPr lang="en-US" dirty="0" smtClean="0"/>
              <a:t>Language of Machines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6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Starts With: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 algn="ctr">
              <a:buNone/>
            </a:pPr>
            <a:r>
              <a:rPr lang="en-US" sz="7000" dirty="0" smtClean="0"/>
              <a:t>Learn HTML </a:t>
            </a:r>
          </a:p>
          <a:p>
            <a:pPr marL="57150" indent="0" algn="ctr">
              <a:buNone/>
            </a:pPr>
            <a:r>
              <a:rPr lang="en-US" sz="7000" dirty="0" smtClean="0"/>
              <a:t>and</a:t>
            </a:r>
          </a:p>
          <a:p>
            <a:pPr marL="57150" indent="0" algn="ctr">
              <a:buNone/>
            </a:pPr>
            <a:r>
              <a:rPr lang="en-US" sz="7000" dirty="0" smtClean="0"/>
              <a:t>Write HTML </a:t>
            </a:r>
          </a:p>
          <a:p>
            <a:pPr marL="57150" indent="0" algn="ctr">
              <a:buNone/>
            </a:pPr>
            <a:r>
              <a:rPr lang="en-US" sz="7000" dirty="0" smtClean="0"/>
              <a:t>in </a:t>
            </a:r>
          </a:p>
          <a:p>
            <a:pPr marL="57150" indent="0" algn="ctr">
              <a:buNone/>
            </a:pPr>
            <a:r>
              <a:rPr lang="en-US" sz="7000" dirty="0" smtClean="0"/>
              <a:t>HTML</a:t>
            </a:r>
            <a:endParaRPr lang="en-US" sz="7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347"/>
          <p:cNvCxnSpPr>
            <a:stCxn id="60" idx="3"/>
            <a:endCxn id="99" idx="1"/>
          </p:cNvCxnSpPr>
          <p:nvPr/>
        </p:nvCxnSpPr>
        <p:spPr>
          <a:xfrm flipV="1">
            <a:off x="4548971" y="2399779"/>
            <a:ext cx="2994829" cy="300379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17" y="1199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HTML ?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643972" y="1327873"/>
            <a:ext cx="1904999" cy="7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4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SGML Syntax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001" y="1262935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 Page, .</a:t>
            </a:r>
            <a:r>
              <a:rPr lang="en-US" b="1" dirty="0" err="1" smtClean="0">
                <a:solidFill>
                  <a:prstClr val="black"/>
                </a:solidFill>
              </a:rPr>
              <a:t>js</a:t>
            </a:r>
            <a:r>
              <a:rPr lang="en-US" b="1" dirty="0" err="1">
                <a:solidFill>
                  <a:prstClr val="black"/>
                </a:solidFill>
              </a:rPr>
              <a:t>p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Free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8671" y="2391363"/>
            <a:ext cx="1904999" cy="77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application/</a:t>
            </a:r>
            <a:r>
              <a:rPr lang="en-US" sz="1400" dirty="0" err="1">
                <a:solidFill>
                  <a:prstClr val="black"/>
                </a:solidFill>
              </a:rPr>
              <a:t>xhtml+xml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708374"/>
            <a:ext cx="1219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Code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Streams, Builders, Components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989" y="2363827"/>
            <a:ext cx="117579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JSPX Page, .</a:t>
            </a:r>
            <a:r>
              <a:rPr lang="en-US" b="1" dirty="0" err="1" smtClean="0">
                <a:solidFill>
                  <a:prstClr val="black"/>
                </a:solidFill>
              </a:rPr>
              <a:t>jspx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548971" y="1682035"/>
            <a:ext cx="165138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7,8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8671" y="3358764"/>
            <a:ext cx="1904999" cy="72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</a:t>
            </a:r>
            <a:r>
              <a:rPr lang="en-US" b="1" strike="sngStrike" dirty="0" smtClean="0">
                <a:solidFill>
                  <a:prstClr val="black"/>
                </a:solidFill>
              </a:rPr>
              <a:t>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 + </a:t>
            </a:r>
            <a:r>
              <a:rPr lang="en-US" sz="1400" b="1" dirty="0" smtClean="0">
                <a:solidFill>
                  <a:prstClr val="black"/>
                </a:solidFill>
              </a:rPr>
              <a:t>Comp.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t</a:t>
            </a:r>
            <a:r>
              <a:rPr lang="en-US" sz="1400" dirty="0" smtClean="0">
                <a:solidFill>
                  <a:prstClr val="black"/>
                </a:solidFill>
              </a:rPr>
              <a:t>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3972" y="429304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HTML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43972" y="509877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8670" y="5850835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</a:t>
            </a:r>
            <a:r>
              <a:rPr lang="en-US" sz="1400" dirty="0" err="1" smtClean="0">
                <a:solidFill>
                  <a:prstClr val="black"/>
                </a:solidFill>
              </a:rPr>
              <a:t>Syntax</a:t>
            </a:r>
            <a:r>
              <a:rPr lang="en-US" sz="1400" b="1" dirty="0" err="1" smtClean="0">
                <a:solidFill>
                  <a:prstClr val="black"/>
                </a:solidFill>
              </a:rPr>
              <a:t>+Comp</a:t>
            </a:r>
            <a:r>
              <a:rPr lang="en-US" sz="14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Edge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XML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XML (+XSLT)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0" name="Straight Arrow Connector 229"/>
          <p:cNvCxnSpPr>
            <a:stCxn id="8" idx="3"/>
            <a:endCxn id="5" idx="1"/>
          </p:cNvCxnSpPr>
          <p:nvPr/>
        </p:nvCxnSpPr>
        <p:spPr>
          <a:xfrm>
            <a:off x="1449788" y="1682035"/>
            <a:ext cx="119418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" idx="3"/>
            <a:endCxn id="5" idx="1"/>
          </p:cNvCxnSpPr>
          <p:nvPr/>
        </p:nvCxnSpPr>
        <p:spPr>
          <a:xfrm flipV="1">
            <a:off x="1447800" y="1682035"/>
            <a:ext cx="1196172" cy="4483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5" idx="3"/>
            <a:endCxn id="99" idx="1"/>
          </p:cNvCxnSpPr>
          <p:nvPr/>
        </p:nvCxnSpPr>
        <p:spPr>
          <a:xfrm>
            <a:off x="4548971" y="1682035"/>
            <a:ext cx="2994829" cy="71774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99" idx="1"/>
          </p:cNvCxnSpPr>
          <p:nvPr/>
        </p:nvCxnSpPr>
        <p:spPr>
          <a:xfrm flipV="1">
            <a:off x="4548970" y="2399779"/>
            <a:ext cx="2994830" cy="3802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0" idx="3"/>
            <a:endCxn id="24" idx="1"/>
          </p:cNvCxnSpPr>
          <p:nvPr/>
        </p:nvCxnSpPr>
        <p:spPr>
          <a:xfrm>
            <a:off x="4543670" y="2780023"/>
            <a:ext cx="1611963" cy="16688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0" idx="3"/>
            <a:endCxn id="32" idx="1"/>
          </p:cNvCxnSpPr>
          <p:nvPr/>
        </p:nvCxnSpPr>
        <p:spPr>
          <a:xfrm>
            <a:off x="4543670" y="2780023"/>
            <a:ext cx="1655617" cy="106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6" idx="3"/>
            <a:endCxn id="32" idx="1"/>
          </p:cNvCxnSpPr>
          <p:nvPr/>
        </p:nvCxnSpPr>
        <p:spPr>
          <a:xfrm flipV="1">
            <a:off x="4543670" y="2886250"/>
            <a:ext cx="1655617" cy="83487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6" idx="3"/>
            <a:endCxn id="24" idx="1"/>
          </p:cNvCxnSpPr>
          <p:nvPr/>
        </p:nvCxnSpPr>
        <p:spPr>
          <a:xfrm>
            <a:off x="4543670" y="3721129"/>
            <a:ext cx="1611963" cy="72774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8" idx="3"/>
            <a:endCxn id="10" idx="1"/>
          </p:cNvCxnSpPr>
          <p:nvPr/>
        </p:nvCxnSpPr>
        <p:spPr>
          <a:xfrm>
            <a:off x="1449788" y="1682035"/>
            <a:ext cx="1188883" cy="10979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8" idx="3"/>
            <a:endCxn id="36" idx="1"/>
          </p:cNvCxnSpPr>
          <p:nvPr/>
        </p:nvCxnSpPr>
        <p:spPr>
          <a:xfrm>
            <a:off x="1449788" y="1682035"/>
            <a:ext cx="1188883" cy="20390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10" idx="3"/>
            <a:endCxn id="152" idx="1"/>
          </p:cNvCxnSpPr>
          <p:nvPr/>
        </p:nvCxnSpPr>
        <p:spPr>
          <a:xfrm>
            <a:off x="4543670" y="2780023"/>
            <a:ext cx="1631511" cy="5425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3"/>
            <a:endCxn id="10" idx="1"/>
          </p:cNvCxnSpPr>
          <p:nvPr/>
        </p:nvCxnSpPr>
        <p:spPr>
          <a:xfrm flipV="1">
            <a:off x="1449788" y="2780023"/>
            <a:ext cx="1188883" cy="29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2" idx="3"/>
            <a:endCxn id="5" idx="1"/>
          </p:cNvCxnSpPr>
          <p:nvPr/>
        </p:nvCxnSpPr>
        <p:spPr>
          <a:xfrm flipV="1">
            <a:off x="1449788" y="1682035"/>
            <a:ext cx="1194184" cy="11008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2" idx="3"/>
            <a:endCxn id="36" idx="1"/>
          </p:cNvCxnSpPr>
          <p:nvPr/>
        </p:nvCxnSpPr>
        <p:spPr>
          <a:xfrm>
            <a:off x="1449788" y="2782927"/>
            <a:ext cx="1188883" cy="93820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1" idx="3"/>
            <a:endCxn id="36" idx="1"/>
          </p:cNvCxnSpPr>
          <p:nvPr/>
        </p:nvCxnSpPr>
        <p:spPr>
          <a:xfrm flipV="1">
            <a:off x="1447800" y="3721129"/>
            <a:ext cx="1190871" cy="24444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endCxn id="10" idx="1"/>
          </p:cNvCxnSpPr>
          <p:nvPr/>
        </p:nvCxnSpPr>
        <p:spPr>
          <a:xfrm flipV="1">
            <a:off x="1447800" y="2780023"/>
            <a:ext cx="1190871" cy="3277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153" idx="1"/>
          </p:cNvCxnSpPr>
          <p:nvPr/>
        </p:nvCxnSpPr>
        <p:spPr>
          <a:xfrm>
            <a:off x="4548971" y="1890927"/>
            <a:ext cx="1606662" cy="30524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10" idx="3"/>
            <a:endCxn id="153" idx="1"/>
          </p:cNvCxnSpPr>
          <p:nvPr/>
        </p:nvCxnSpPr>
        <p:spPr>
          <a:xfrm>
            <a:off x="4543670" y="2780023"/>
            <a:ext cx="1611963" cy="21633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6" idx="3"/>
            <a:endCxn id="153" idx="1"/>
          </p:cNvCxnSpPr>
          <p:nvPr/>
        </p:nvCxnSpPr>
        <p:spPr>
          <a:xfrm>
            <a:off x="4543670" y="3721129"/>
            <a:ext cx="1611963" cy="122222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17" name="Straight Arrow Connector 316"/>
          <p:cNvCxnSpPr>
            <a:stCxn id="10" idx="3"/>
            <a:endCxn id="310" idx="1"/>
          </p:cNvCxnSpPr>
          <p:nvPr/>
        </p:nvCxnSpPr>
        <p:spPr>
          <a:xfrm>
            <a:off x="4543670" y="2780023"/>
            <a:ext cx="1631511" cy="9411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61" idx="3"/>
            <a:endCxn id="62" idx="1"/>
          </p:cNvCxnSpPr>
          <p:nvPr/>
        </p:nvCxnSpPr>
        <p:spPr>
          <a:xfrm>
            <a:off x="4543669" y="6155635"/>
            <a:ext cx="1623656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61" idx="3"/>
            <a:endCxn id="83" idx="1"/>
          </p:cNvCxnSpPr>
          <p:nvPr/>
        </p:nvCxnSpPr>
        <p:spPr>
          <a:xfrm flipV="1">
            <a:off x="4543669" y="5403574"/>
            <a:ext cx="1611963" cy="75206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60" idx="3"/>
            <a:endCxn id="83" idx="1"/>
          </p:cNvCxnSpPr>
          <p:nvPr/>
        </p:nvCxnSpPr>
        <p:spPr>
          <a:xfrm>
            <a:off x="4548971" y="5403574"/>
            <a:ext cx="160666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60" idx="3"/>
          </p:cNvCxnSpPr>
          <p:nvPr/>
        </p:nvCxnSpPr>
        <p:spPr>
          <a:xfrm>
            <a:off x="4548971" y="5403574"/>
            <a:ext cx="1606074" cy="7570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58" idx="3"/>
            <a:endCxn id="83" idx="1"/>
          </p:cNvCxnSpPr>
          <p:nvPr/>
        </p:nvCxnSpPr>
        <p:spPr>
          <a:xfrm>
            <a:off x="4548971" y="4597844"/>
            <a:ext cx="1606661" cy="805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58" idx="3"/>
            <a:endCxn id="62" idx="1"/>
          </p:cNvCxnSpPr>
          <p:nvPr/>
        </p:nvCxnSpPr>
        <p:spPr>
          <a:xfrm>
            <a:off x="4548971" y="4597844"/>
            <a:ext cx="1618354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8" idx="3"/>
            <a:endCxn id="58" idx="1"/>
          </p:cNvCxnSpPr>
          <p:nvPr/>
        </p:nvCxnSpPr>
        <p:spPr>
          <a:xfrm>
            <a:off x="1449788" y="1682035"/>
            <a:ext cx="1194184" cy="29158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8" idx="3"/>
            <a:endCxn id="60" idx="1"/>
          </p:cNvCxnSpPr>
          <p:nvPr/>
        </p:nvCxnSpPr>
        <p:spPr>
          <a:xfrm>
            <a:off x="1449788" y="1682035"/>
            <a:ext cx="1194184" cy="3721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8" idx="3"/>
            <a:endCxn id="61" idx="1"/>
          </p:cNvCxnSpPr>
          <p:nvPr/>
        </p:nvCxnSpPr>
        <p:spPr>
          <a:xfrm>
            <a:off x="1449788" y="1682035"/>
            <a:ext cx="1188882" cy="4473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11" idx="3"/>
            <a:endCxn id="61" idx="1"/>
          </p:cNvCxnSpPr>
          <p:nvPr/>
        </p:nvCxnSpPr>
        <p:spPr>
          <a:xfrm flipV="1">
            <a:off x="1447800" y="6155635"/>
            <a:ext cx="1190870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1" idx="3"/>
            <a:endCxn id="60" idx="1"/>
          </p:cNvCxnSpPr>
          <p:nvPr/>
        </p:nvCxnSpPr>
        <p:spPr>
          <a:xfrm flipV="1">
            <a:off x="1447800" y="5403574"/>
            <a:ext cx="1196172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11" idx="3"/>
            <a:endCxn id="58" idx="1"/>
          </p:cNvCxnSpPr>
          <p:nvPr/>
        </p:nvCxnSpPr>
        <p:spPr>
          <a:xfrm flipV="1">
            <a:off x="1447800" y="4597844"/>
            <a:ext cx="1196172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" idx="3"/>
            <a:endCxn id="58" idx="1"/>
          </p:cNvCxnSpPr>
          <p:nvPr/>
        </p:nvCxnSpPr>
        <p:spPr>
          <a:xfrm>
            <a:off x="1449788" y="2782927"/>
            <a:ext cx="1194184" cy="18149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12" idx="3"/>
            <a:endCxn id="60" idx="1"/>
          </p:cNvCxnSpPr>
          <p:nvPr/>
        </p:nvCxnSpPr>
        <p:spPr>
          <a:xfrm>
            <a:off x="1449788" y="2782927"/>
            <a:ext cx="1194184" cy="26206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12" idx="3"/>
            <a:endCxn id="61" idx="1"/>
          </p:cNvCxnSpPr>
          <p:nvPr/>
        </p:nvCxnSpPr>
        <p:spPr>
          <a:xfrm>
            <a:off x="1449788" y="2782927"/>
            <a:ext cx="1188882" cy="337270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60" idx="3"/>
            <a:endCxn id="32" idx="1"/>
          </p:cNvCxnSpPr>
          <p:nvPr/>
        </p:nvCxnSpPr>
        <p:spPr>
          <a:xfrm flipV="1">
            <a:off x="4548971" y="2886250"/>
            <a:ext cx="1650316" cy="25173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58" idx="3"/>
            <a:endCxn id="32" idx="1"/>
          </p:cNvCxnSpPr>
          <p:nvPr/>
        </p:nvCxnSpPr>
        <p:spPr>
          <a:xfrm flipV="1">
            <a:off x="4548971" y="2886250"/>
            <a:ext cx="1650316" cy="171159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61" idx="3"/>
            <a:endCxn id="32" idx="1"/>
          </p:cNvCxnSpPr>
          <p:nvPr/>
        </p:nvCxnSpPr>
        <p:spPr>
          <a:xfrm flipV="1">
            <a:off x="4543669" y="2886250"/>
            <a:ext cx="1655618" cy="326938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24" grpId="0" animBg="1"/>
      <p:bldP spid="32" grpId="0" animBg="1"/>
      <p:bldP spid="36" grpId="0" animBg="1"/>
      <p:bldP spid="58" grpId="0" animBg="1"/>
      <p:bldP spid="60" grpId="0" animBg="1"/>
      <p:bldP spid="61" grpId="0" animBg="1"/>
      <p:bldP spid="62" grpId="0" animBg="1"/>
      <p:bldP spid="83" grpId="0" animBg="1"/>
      <p:bldP spid="99" grpId="0" animBg="1"/>
      <p:bldP spid="152" grpId="0" animBg="1"/>
      <p:bldP spid="153" grpId="0" animBg="1"/>
      <p:bldP spid="3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523999" y="1262934"/>
            <a:ext cx="914401" cy="53598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Tag Lib</a:t>
            </a: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endParaRPr lang="en-US" b="1" dirty="0" smtClean="0">
              <a:solidFill>
                <a:prstClr val="black"/>
              </a:solidFill>
            </a:endParaRPr>
          </a:p>
          <a:p>
            <a:pPr algn="ctr"/>
            <a:endParaRPr lang="en-US" b="1" dirty="0">
              <a:solidFill>
                <a:prstClr val="black"/>
              </a:solidFill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+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HAIKU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325721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 Page, .</a:t>
            </a:r>
            <a:r>
              <a:rPr lang="en-US" b="1" dirty="0" err="1" smtClean="0">
                <a:solidFill>
                  <a:prstClr val="black"/>
                </a:solidFill>
              </a:rPr>
              <a:t>js</a:t>
            </a:r>
            <a:r>
              <a:rPr lang="en-US" b="1" dirty="0" err="1">
                <a:solidFill>
                  <a:prstClr val="black"/>
                </a:solidFill>
              </a:rPr>
              <a:t>p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Free 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588" y="5080378"/>
            <a:ext cx="1219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JEE Codes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Streams, Builders, Components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7,8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Edge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XML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XML (+XSLT)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588" y="2542561"/>
            <a:ext cx="1175799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JSPX Page, .</a:t>
            </a:r>
            <a:r>
              <a:rPr lang="en-US" b="1" dirty="0" err="1" smtClean="0">
                <a:solidFill>
                  <a:prstClr val="black"/>
                </a:solidFill>
              </a:rPr>
              <a:t>jspx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59956" y="1693308"/>
            <a:ext cx="2363384" cy="728859"/>
            <a:chOff x="2659956" y="1693308"/>
            <a:chExt cx="1905000" cy="728859"/>
          </a:xfrm>
        </p:grpSpPr>
        <p:sp>
          <p:nvSpPr>
            <p:cNvPr id="5" name="Rectangle 4"/>
            <p:cNvSpPr/>
            <p:nvPr/>
          </p:nvSpPr>
          <p:spPr>
            <a:xfrm>
              <a:off x="2659957" y="1693308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HTML 4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9956" y="1951554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XHTML 1.0, </a:t>
              </a:r>
              <a:r>
                <a:rPr lang="en-US" dirty="0" smtClean="0">
                  <a:solidFill>
                    <a:prstClr val="black"/>
                  </a:solidFill>
                </a:rPr>
                <a:t>1.1,2.0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59957" y="2209800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HTML 5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65819" y="2881353"/>
            <a:ext cx="2357521" cy="1281939"/>
            <a:chOff x="2659954" y="2545373"/>
            <a:chExt cx="1904999" cy="1281939"/>
          </a:xfrm>
        </p:grpSpPr>
        <p:sp>
          <p:nvSpPr>
            <p:cNvPr id="89" name="Rectangle 88"/>
            <p:cNvSpPr/>
            <p:nvPr/>
          </p:nvSpPr>
          <p:spPr>
            <a:xfrm>
              <a:off x="2659954" y="2545373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SGML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59954" y="2812766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XML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9954" y="3080159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black"/>
                  </a:solidFill>
                </a:rPr>
                <a:t>XML+Compat</a:t>
              </a:r>
              <a:endParaRPr lang="en-US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59954" y="3347552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SGML Optimized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59954" y="3614945"/>
              <a:ext cx="1904999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XML Optimized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54094" y="4714999"/>
            <a:ext cx="2369246" cy="1043865"/>
            <a:chOff x="2671680" y="4241451"/>
            <a:chExt cx="2369246" cy="1043865"/>
          </a:xfrm>
        </p:grpSpPr>
        <p:sp>
          <p:nvSpPr>
            <p:cNvPr id="97" name="Rectangle 96"/>
            <p:cNvSpPr/>
            <p:nvPr/>
          </p:nvSpPr>
          <p:spPr>
            <a:xfrm>
              <a:off x="2671680" y="4241451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t</a:t>
              </a:r>
              <a:r>
                <a:rPr lang="en-US" b="1" dirty="0" smtClean="0">
                  <a:solidFill>
                    <a:prstClr val="black"/>
                  </a:solidFill>
                </a:rPr>
                <a:t>ext/html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1680" y="4518617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application/</a:t>
              </a:r>
              <a:r>
                <a:rPr lang="en-US" b="1" dirty="0" err="1" smtClean="0">
                  <a:solidFill>
                    <a:prstClr val="black"/>
                  </a:solidFill>
                </a:rPr>
                <a:t>xhtml+xml</a:t>
              </a:r>
              <a:endParaRPr lang="en-US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1680" y="4795783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text/xml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71680" y="5072949"/>
              <a:ext cx="2369246" cy="212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…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5334000" y="1262934"/>
            <a:ext cx="381000" cy="54304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71072"/>
            <a:ext cx="1774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Coding with HTML 5 tags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JSP: XML | HTML syntax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JSPX: XML syntax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JSP/JSPX/TAG/TAGX mix </a:t>
            </a:r>
          </a:p>
          <a:p>
            <a:endParaRPr lang="en-US" sz="1400" b="1" dirty="0" smtClean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77494" y="17107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Configured, Explicit, Request Bases 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Tags, Syntax, Content-Type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73266" y="14815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Any output with single code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No Duplicate Codes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No Quirk Codes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No Fixed Decisions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86600" y="80250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All Satisfied ?</a:t>
            </a:r>
          </a:p>
          <a:p>
            <a:r>
              <a:rPr lang="en-US" sz="1200" b="1" dirty="0" smtClean="0">
                <a:solidFill>
                  <a:prstClr val="black"/>
                </a:solidFill>
              </a:rPr>
              <a:t>Including w3 validator ?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438400" y="1533145"/>
            <a:ext cx="2895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6" idx="1"/>
          </p:cNvCxnSpPr>
          <p:nvPr/>
        </p:nvCxnSpPr>
        <p:spPr>
          <a:xfrm>
            <a:off x="5715000" y="1682035"/>
            <a:ext cx="4853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9" idx="1"/>
          </p:cNvCxnSpPr>
          <p:nvPr/>
        </p:nvCxnSpPr>
        <p:spPr>
          <a:xfrm>
            <a:off x="5715000" y="2399779"/>
            <a:ext cx="18288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32" idx="1"/>
          </p:cNvCxnSpPr>
          <p:nvPr/>
        </p:nvCxnSpPr>
        <p:spPr>
          <a:xfrm>
            <a:off x="5709446" y="2886250"/>
            <a:ext cx="48984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52" idx="1"/>
          </p:cNvCxnSpPr>
          <p:nvPr/>
        </p:nvCxnSpPr>
        <p:spPr>
          <a:xfrm>
            <a:off x="5709446" y="3322579"/>
            <a:ext cx="46573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310" idx="1"/>
          </p:cNvCxnSpPr>
          <p:nvPr/>
        </p:nvCxnSpPr>
        <p:spPr>
          <a:xfrm>
            <a:off x="5709446" y="3721129"/>
            <a:ext cx="46573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24" idx="1"/>
          </p:cNvCxnSpPr>
          <p:nvPr/>
        </p:nvCxnSpPr>
        <p:spPr>
          <a:xfrm>
            <a:off x="5709446" y="4448876"/>
            <a:ext cx="44618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53" idx="1"/>
          </p:cNvCxnSpPr>
          <p:nvPr/>
        </p:nvCxnSpPr>
        <p:spPr>
          <a:xfrm>
            <a:off x="5715000" y="4943351"/>
            <a:ext cx="440633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83" idx="1"/>
          </p:cNvCxnSpPr>
          <p:nvPr/>
        </p:nvCxnSpPr>
        <p:spPr>
          <a:xfrm>
            <a:off x="5696965" y="5403574"/>
            <a:ext cx="4586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62" idx="1"/>
          </p:cNvCxnSpPr>
          <p:nvPr/>
        </p:nvCxnSpPr>
        <p:spPr>
          <a:xfrm>
            <a:off x="5696965" y="6165574"/>
            <a:ext cx="4703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8600" y="3559040"/>
            <a:ext cx="1175799" cy="383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Tiles2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30588" y="4057108"/>
            <a:ext cx="1175799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Spring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30588" y="4551583"/>
            <a:ext cx="1175799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JSF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30588" y="6127474"/>
            <a:ext cx="1219200" cy="565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JSE Code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438400" y="2676700"/>
            <a:ext cx="2895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38400" y="4448876"/>
            <a:ext cx="2895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438400" y="6000200"/>
            <a:ext cx="2895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Reasonable </a:t>
            </a:r>
          </a:p>
          <a:p>
            <a:r>
              <a:rPr lang="en-US" dirty="0"/>
              <a:t>HTML Markup </a:t>
            </a:r>
          </a:p>
          <a:p>
            <a:r>
              <a:rPr lang="en-US" dirty="0"/>
              <a:t>with</a:t>
            </a:r>
          </a:p>
          <a:p>
            <a:r>
              <a:rPr lang="en-US" dirty="0"/>
              <a:t>HTML5TagLib and HTML5DSL</a:t>
            </a:r>
          </a:p>
        </p:txBody>
      </p:sp>
    </p:spTree>
    <p:extLst>
      <p:ext uri="{BB962C8B-B14F-4D97-AF65-F5344CB8AC3E}">
        <p14:creationId xmlns:p14="http://schemas.microsoft.com/office/powerpoint/2010/main" val="4128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HTML5TagLib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HTML5DSL (HAIKU)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JSP Tag Library and Java API</a:t>
            </a:r>
          </a:p>
          <a:p>
            <a:r>
              <a:rPr lang="en-US" dirty="0" smtClean="0"/>
              <a:t>to </a:t>
            </a:r>
          </a:p>
          <a:p>
            <a:r>
              <a:rPr lang="en-US" dirty="0" smtClean="0"/>
              <a:t>clean your server code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client markup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List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One Server Side Markup - Multiple outputs</a:t>
            </a:r>
            <a:endParaRPr lang="en-US" sz="7200" dirty="0"/>
          </a:p>
          <a:p>
            <a:pPr lvl="1" fontAlgn="ctr"/>
            <a:r>
              <a:rPr lang="en-US" dirty="0" smtClean="0"/>
              <a:t>JSPX producing XHTML/HTML and HTML </a:t>
            </a:r>
            <a:endParaRPr lang="en-US" sz="6000" dirty="0"/>
          </a:p>
          <a:p>
            <a:pPr lvl="1" fontAlgn="ctr"/>
            <a:r>
              <a:rPr lang="en-US" dirty="0" smtClean="0"/>
              <a:t>XHTML/HTML </a:t>
            </a:r>
            <a:r>
              <a:rPr lang="en-US" dirty="0"/>
              <a:t>Compatibility Guidelines </a:t>
            </a:r>
            <a:endParaRPr lang="en-US" dirty="0" smtClean="0"/>
          </a:p>
          <a:p>
            <a:pPr lvl="1" fontAlgn="ctr"/>
            <a:r>
              <a:rPr lang="en-US" dirty="0" smtClean="0"/>
              <a:t>“Full” XHTML</a:t>
            </a:r>
            <a:endParaRPr lang="en-US" sz="6000" dirty="0"/>
          </a:p>
          <a:p>
            <a:pPr lvl="1" fontAlgn="ctr"/>
            <a:r>
              <a:rPr lang="en-US" dirty="0"/>
              <a:t>HTML5 </a:t>
            </a:r>
            <a:endParaRPr lang="en-US" dirty="0" smtClean="0"/>
          </a:p>
          <a:p>
            <a:pPr lvl="1" fontAlgn="ctr"/>
            <a:r>
              <a:rPr lang="en-US" dirty="0" smtClean="0"/>
              <a:t>XHTML5 (Full XHTML, polyglot)</a:t>
            </a:r>
            <a:endParaRPr lang="en-US" dirty="0"/>
          </a:p>
          <a:p>
            <a:pPr fontAlgn="ctr"/>
            <a:r>
              <a:rPr lang="en-US" dirty="0"/>
              <a:t>HTML5 server side </a:t>
            </a:r>
            <a:r>
              <a:rPr lang="en-US" dirty="0" smtClean="0"/>
              <a:t>tags – No Abstraction Needed </a:t>
            </a:r>
            <a:endParaRPr lang="en-US" sz="7200" dirty="0"/>
          </a:p>
          <a:p>
            <a:pPr lvl="1" fontAlgn="ctr"/>
            <a:r>
              <a:rPr lang="en-US" dirty="0" smtClean="0"/>
              <a:t>Simplification</a:t>
            </a:r>
          </a:p>
          <a:p>
            <a:pPr lvl="1" fontAlgn="ctr"/>
            <a:r>
              <a:rPr lang="en-US" dirty="0" smtClean="0"/>
              <a:t>Hide differences (HTML4, XHTML, HTML5)</a:t>
            </a:r>
          </a:p>
          <a:p>
            <a:pPr lvl="1" fontAlgn="ctr"/>
            <a:r>
              <a:rPr lang="en-US" dirty="0" smtClean="0"/>
              <a:t>Backward compatibility </a:t>
            </a:r>
            <a:endParaRPr lang="en-US" sz="6000" dirty="0"/>
          </a:p>
          <a:p>
            <a:pPr lvl="1" fontAlgn="ctr"/>
            <a:r>
              <a:rPr lang="en-US" dirty="0"/>
              <a:t>TIME tag Formatting </a:t>
            </a:r>
            <a:r>
              <a:rPr lang="en-US" dirty="0" smtClean="0"/>
              <a:t>Support, </a:t>
            </a:r>
          </a:p>
          <a:p>
            <a:pPr lvl="1" fontAlgn="ctr"/>
            <a:r>
              <a:rPr lang="en-US" dirty="0" smtClean="0"/>
              <a:t>And more tags to come …</a:t>
            </a:r>
          </a:p>
          <a:p>
            <a:pPr marL="457200" lvl="1" indent="0" fontAlgn="ctr">
              <a:buNone/>
            </a:pPr>
            <a:endParaRPr lang="en-US" dirty="0" smtClean="0"/>
          </a:p>
          <a:p>
            <a:pPr lvl="1" fontAlgn="ctr"/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200" dirty="0" smtClean="0"/>
              <a:t>Oracle </a:t>
            </a:r>
            <a:r>
              <a:rPr lang="en-US" sz="2200" dirty="0"/>
              <a:t>Java Developer </a:t>
            </a:r>
            <a:r>
              <a:rPr lang="en-US" sz="2200" dirty="0" smtClean="0"/>
              <a:t>Conference – nice page ?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" y="1447800"/>
            <a:ext cx="842827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 smtClean="0"/>
              <a:t>Suppress  Bad Practices</a:t>
            </a:r>
            <a:endParaRPr lang="en-US" sz="7200" dirty="0" smtClean="0"/>
          </a:p>
          <a:p>
            <a:pPr lvl="1" fontAlgn="ctr"/>
            <a:r>
              <a:rPr lang="en-US" dirty="0" smtClean="0"/>
              <a:t>Content-Type</a:t>
            </a:r>
            <a:r>
              <a:rPr lang="en-US" dirty="0"/>
              <a:t>, </a:t>
            </a:r>
            <a:r>
              <a:rPr lang="en-US" dirty="0" smtClean="0"/>
              <a:t>Charset, DOCTYPE Consistency</a:t>
            </a:r>
            <a:endParaRPr lang="en-US" sz="6000" dirty="0"/>
          </a:p>
          <a:p>
            <a:pPr lvl="1" fontAlgn="ctr"/>
            <a:r>
              <a:rPr lang="en-US" dirty="0"/>
              <a:t>Removable client comments</a:t>
            </a:r>
            <a:endParaRPr lang="en-US" sz="6000" dirty="0"/>
          </a:p>
          <a:p>
            <a:pPr lvl="1" fontAlgn="ctr"/>
            <a:r>
              <a:rPr lang="en-US" dirty="0"/>
              <a:t>Deprecated tags</a:t>
            </a:r>
            <a:endParaRPr lang="en-US" sz="6000" dirty="0"/>
          </a:p>
          <a:p>
            <a:pPr lvl="1" fontAlgn="ctr"/>
            <a:r>
              <a:rPr lang="en-US" dirty="0"/>
              <a:t>Auto-generate required defaults </a:t>
            </a:r>
            <a:endParaRPr lang="en-US" sz="6000" dirty="0"/>
          </a:p>
          <a:p>
            <a:pPr lvl="1" fontAlgn="ctr"/>
            <a:r>
              <a:rPr lang="en-US" dirty="0" smtClean="0"/>
              <a:t>Warnings/errors for incomplete/incorrect tags</a:t>
            </a:r>
          </a:p>
          <a:p>
            <a:pPr fontAlgn="ctr"/>
            <a:r>
              <a:rPr lang="en-US" dirty="0"/>
              <a:t>Satisfy W3C Validation </a:t>
            </a:r>
            <a:endParaRPr lang="en-US" sz="7200" dirty="0"/>
          </a:p>
          <a:p>
            <a:pPr lvl="1" fontAlgn="ctr"/>
            <a:r>
              <a:rPr lang="en-US" dirty="0"/>
              <a:t>Empty self closing tags (HTML Compatibility Guidelines)</a:t>
            </a:r>
            <a:endParaRPr lang="en-US" sz="6000" dirty="0"/>
          </a:p>
          <a:p>
            <a:pPr lvl="1" fontAlgn="ctr"/>
            <a:r>
              <a:rPr lang="en-US" dirty="0"/>
              <a:t>Prevent Minimization</a:t>
            </a:r>
            <a:endParaRPr lang="en-US" sz="6000" dirty="0"/>
          </a:p>
          <a:p>
            <a:pPr fontAlgn="ctr"/>
            <a:endParaRPr lang="en-US" sz="6400" dirty="0"/>
          </a:p>
          <a:p>
            <a:pPr marL="457200" lvl="1" indent="0" fontAlgn="ctr">
              <a:buNone/>
            </a:pPr>
            <a:endParaRPr lang="en-US" dirty="0" smtClean="0"/>
          </a:p>
          <a:p>
            <a:pPr lvl="1" fontAlgn="ctr"/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XML/HTML Escaping</a:t>
            </a:r>
            <a:endParaRPr lang="en-US" sz="7200" dirty="0"/>
          </a:p>
          <a:p>
            <a:pPr lvl="1" fontAlgn="ctr"/>
            <a:r>
              <a:rPr lang="en-US" dirty="0"/>
              <a:t>Automatic  attribute value </a:t>
            </a:r>
            <a:r>
              <a:rPr lang="en-US" dirty="0" smtClean="0"/>
              <a:t>escaping</a:t>
            </a:r>
          </a:p>
          <a:p>
            <a:pPr lvl="1" fontAlgn="ctr"/>
            <a:r>
              <a:rPr lang="en-US" dirty="0" err="1" smtClean="0"/>
              <a:t>innerText</a:t>
            </a:r>
            <a:r>
              <a:rPr lang="en-US" dirty="0"/>
              <a:t>, </a:t>
            </a:r>
            <a:r>
              <a:rPr lang="en-US" dirty="0" err="1"/>
              <a:t>innerHtml</a:t>
            </a:r>
            <a:r>
              <a:rPr lang="en-US" dirty="0"/>
              <a:t> server side </a:t>
            </a:r>
            <a:r>
              <a:rPr lang="en-US" dirty="0" smtClean="0"/>
              <a:t>attributes</a:t>
            </a:r>
          </a:p>
          <a:p>
            <a:pPr lvl="1" fontAlgn="ctr"/>
            <a:r>
              <a:rPr lang="en-US" dirty="0" smtClean="0"/>
              <a:t>Correct (X)HTML escaping (SMP, entities, charset switching)</a:t>
            </a:r>
            <a:endParaRPr lang="en-US" dirty="0"/>
          </a:p>
          <a:p>
            <a:pPr fontAlgn="ctr"/>
            <a:r>
              <a:rPr lang="en-US" dirty="0"/>
              <a:t>URI Reference Building Support</a:t>
            </a:r>
            <a:endParaRPr lang="en-US" sz="7200" dirty="0"/>
          </a:p>
          <a:p>
            <a:pPr lvl="1" fontAlgn="ctr"/>
            <a:r>
              <a:rPr lang="en-US" dirty="0" err="1"/>
              <a:t>ContextPath</a:t>
            </a:r>
            <a:r>
              <a:rPr lang="en-US" dirty="0"/>
              <a:t> (~/,//~,://~)</a:t>
            </a:r>
            <a:endParaRPr lang="en-US" sz="6000" dirty="0"/>
          </a:p>
          <a:p>
            <a:pPr lvl="1" fontAlgn="ctr"/>
            <a:r>
              <a:rPr lang="en-US" dirty="0"/>
              <a:t>template parameters in  &lt;a&gt;, &lt;link&gt;, etc. (available only in spring)</a:t>
            </a:r>
          </a:p>
          <a:p>
            <a:pPr fontAlgn="ctr"/>
            <a:r>
              <a:rPr lang="en-US" dirty="0"/>
              <a:t>Server Side CSS classes</a:t>
            </a:r>
            <a:endParaRPr lang="en-US" sz="7200" dirty="0"/>
          </a:p>
          <a:p>
            <a:pPr lvl="1" fontAlgn="ctr"/>
            <a:r>
              <a:rPr lang="en-US" dirty="0"/>
              <a:t>Modify/extend markup based on CSS class</a:t>
            </a:r>
            <a:endParaRPr lang="en-US" sz="6000" dirty="0"/>
          </a:p>
          <a:p>
            <a:pPr lvl="1" fontAlgn="ctr"/>
            <a:r>
              <a:rPr lang="en-US" dirty="0"/>
              <a:t>Integrate with client CSS</a:t>
            </a:r>
            <a:endParaRPr lang="en-US" sz="6000" dirty="0"/>
          </a:p>
          <a:p>
            <a:pPr fontAlgn="ctr"/>
            <a:endParaRPr lang="en-US" dirty="0" smtClean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Custom </a:t>
            </a:r>
            <a:r>
              <a:rPr lang="en-US" dirty="0"/>
              <a:t>tags (code, </a:t>
            </a:r>
            <a:r>
              <a:rPr lang="en-US" dirty="0" err="1"/>
              <a:t>tagx</a:t>
            </a:r>
            <a:r>
              <a:rPr lang="en-US" dirty="0"/>
              <a:t>)</a:t>
            </a:r>
            <a:endParaRPr lang="en-US" sz="7200" dirty="0"/>
          </a:p>
          <a:p>
            <a:pPr lvl="1" fontAlgn="ctr"/>
            <a:r>
              <a:rPr lang="en-US" dirty="0"/>
              <a:t>XHTML Compounds </a:t>
            </a:r>
            <a:endParaRPr lang="en-US" sz="6000" dirty="0"/>
          </a:p>
          <a:p>
            <a:pPr lvl="1" fontAlgn="ctr"/>
            <a:r>
              <a:rPr lang="en-US" dirty="0"/>
              <a:t>Extend/Fix  Spring Tags</a:t>
            </a:r>
            <a:endParaRPr lang="en-US" sz="6000" dirty="0"/>
          </a:p>
          <a:p>
            <a:pPr lvl="1" fontAlgn="ctr"/>
            <a:r>
              <a:rPr lang="en-US" dirty="0"/>
              <a:t>Output client side JavaScript  fragments</a:t>
            </a:r>
            <a:endParaRPr lang="en-US" sz="6000" dirty="0"/>
          </a:p>
          <a:p>
            <a:pPr lvl="1" fontAlgn="ctr"/>
            <a:r>
              <a:rPr lang="en-US" dirty="0"/>
              <a:t>HTML5 Form Tags (with </a:t>
            </a:r>
            <a:r>
              <a:rPr lang="en-US" dirty="0" err="1"/>
              <a:t>polyfills</a:t>
            </a:r>
            <a:r>
              <a:rPr lang="en-US" dirty="0"/>
              <a:t>)</a:t>
            </a:r>
            <a:endParaRPr lang="en-US" sz="6000" dirty="0"/>
          </a:p>
          <a:p>
            <a:pPr lvl="1" fontAlgn="ctr"/>
            <a:r>
              <a:rPr lang="en-US" dirty="0"/>
              <a:t>Accessibility aware tags</a:t>
            </a:r>
            <a:endParaRPr lang="en-US" sz="6000" dirty="0"/>
          </a:p>
          <a:p>
            <a:pPr lvl="2" fontAlgn="ctr"/>
            <a:r>
              <a:rPr lang="en-US" dirty="0"/>
              <a:t>Extended INPUT with LABEL attribute, that put LABEL tag according to type (radio, checkbox ==&gt; right)  (</a:t>
            </a:r>
            <a:r>
              <a:rPr lang="en-US" dirty="0">
                <a:hlinkClick r:id="rId2"/>
              </a:rPr>
              <a:t>http://www.w3.org/TR/2008/NOTE-WCAG20-TECHS-20081211/G162</a:t>
            </a:r>
            <a:r>
              <a:rPr lang="en-US" dirty="0"/>
              <a:t>)</a:t>
            </a:r>
            <a:endParaRPr lang="en-US" sz="4800" dirty="0"/>
          </a:p>
          <a:p>
            <a:pPr lvl="2" fontAlgn="ctr"/>
            <a:r>
              <a:rPr lang="en-US" dirty="0"/>
              <a:t>Automatic TH scope in tables (&lt;table class="</a:t>
            </a:r>
            <a:r>
              <a:rPr lang="en-US" dirty="0" err="1"/>
              <a:t>scope_auto</a:t>
            </a:r>
            <a:r>
              <a:rPr lang="en-US" dirty="0"/>
              <a:t>"&gt;) (</a:t>
            </a:r>
            <a:r>
              <a:rPr lang="en-US" dirty="0">
                <a:hlinkClick r:id="rId3"/>
              </a:rPr>
              <a:t>http://www.w3.org/TR/WCAG20-TECHS/H63</a:t>
            </a:r>
            <a:r>
              <a:rPr lang="en-US" dirty="0"/>
              <a:t>)</a:t>
            </a:r>
            <a:endParaRPr lang="en-US" sz="4800" dirty="0"/>
          </a:p>
          <a:p>
            <a:pPr lvl="1" fontAlgn="ctr"/>
            <a:r>
              <a:rPr lang="en-US" dirty="0" err="1"/>
              <a:t>Microformats</a:t>
            </a:r>
            <a:endParaRPr lang="en-US" sz="6000" dirty="0"/>
          </a:p>
          <a:p>
            <a:pPr fontAlgn="ctr"/>
            <a:r>
              <a:rPr lang="en-US" dirty="0"/>
              <a:t>Integration/Coexistence with 3party</a:t>
            </a:r>
            <a:endParaRPr lang="en-US" sz="7200" dirty="0"/>
          </a:p>
          <a:p>
            <a:pPr lvl="1" fontAlgn="ctr"/>
            <a:r>
              <a:rPr lang="en-US" dirty="0"/>
              <a:t>Lightweight and standalone (JSTL)</a:t>
            </a:r>
          </a:p>
          <a:p>
            <a:pPr lvl="1" fontAlgn="ctr"/>
            <a:r>
              <a:rPr lang="en-US" dirty="0"/>
              <a:t>Tiles2, Spring, JSF or other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Streaming markup - minimized needed server side buffering </a:t>
            </a:r>
            <a:endParaRPr lang="en-US" sz="7200" dirty="0"/>
          </a:p>
          <a:p>
            <a:pPr fontAlgn="ctr"/>
            <a:r>
              <a:rPr lang="en-US" dirty="0"/>
              <a:t>Script deferring </a:t>
            </a:r>
            <a:endParaRPr lang="en-US" sz="7200" dirty="0"/>
          </a:p>
          <a:p>
            <a:pPr lvl="1" fontAlgn="ctr"/>
            <a:r>
              <a:rPr lang="en-US" dirty="0"/>
              <a:t>Joining multiple inline scripts</a:t>
            </a:r>
            <a:endParaRPr lang="en-US" sz="6000" dirty="0"/>
          </a:p>
          <a:p>
            <a:pPr lvl="1" fontAlgn="ctr"/>
            <a:r>
              <a:rPr lang="en-US" dirty="0"/>
              <a:t>Placing scripts at the end of body</a:t>
            </a:r>
            <a:endParaRPr lang="en-US" sz="6000" dirty="0"/>
          </a:p>
          <a:p>
            <a:pPr fontAlgn="ctr"/>
            <a:r>
              <a:rPr lang="en-US" dirty="0"/>
              <a:t>Reducing markup size (experimental)</a:t>
            </a:r>
            <a:endParaRPr lang="en-US" sz="7200" dirty="0"/>
          </a:p>
          <a:p>
            <a:pPr lvl="1" fontAlgn="ctr"/>
            <a:r>
              <a:rPr lang="en-US" dirty="0"/>
              <a:t>Omitting end tags in HTML</a:t>
            </a:r>
            <a:endParaRPr lang="en-US" sz="6000" dirty="0"/>
          </a:p>
          <a:p>
            <a:pPr lvl="1" fontAlgn="ctr"/>
            <a:r>
              <a:rPr lang="en-US" dirty="0"/>
              <a:t>Minimizing tags in XHTML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View Technologies</a:t>
            </a:r>
          </a:p>
          <a:p>
            <a:pPr lvl="1"/>
            <a:r>
              <a:rPr lang="en-US" dirty="0" smtClean="0"/>
              <a:t>Enemy of JSP View Layer ?</a:t>
            </a:r>
          </a:p>
          <a:p>
            <a:pPr lvl="1"/>
            <a:r>
              <a:rPr lang="en-US" dirty="0" smtClean="0"/>
              <a:t>Try HTML5DSL (HAIKU) 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HTML5TagLib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+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HTML5DSL (HAIKU)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9706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/>
              <a:t>Typical </a:t>
            </a:r>
            <a:r>
              <a:rPr lang="en-US" sz="2000" dirty="0" smtClean="0"/>
              <a:t>JSPX</a:t>
            </a:r>
            <a:r>
              <a:rPr lang="sk-SK" sz="2000" dirty="0" smtClean="0"/>
              <a:t> </a:t>
            </a:r>
            <a:r>
              <a:rPr lang="sk-SK" sz="2000" dirty="0" err="1" smtClean="0"/>
              <a:t>Source</a:t>
            </a:r>
            <a:r>
              <a:rPr lang="sk-SK" sz="2000" dirty="0" smtClean="0"/>
              <a:t> </a:t>
            </a:r>
            <a:r>
              <a:rPr lang="sk-SK" sz="2000" dirty="0" err="1" smtClean="0"/>
              <a:t>Code</a:t>
            </a:r>
            <a:r>
              <a:rPr lang="sk-SK" sz="2000" dirty="0" smtClean="0"/>
              <a:t> </a:t>
            </a:r>
            <a:r>
              <a:rPr lang="en-US" sz="2000" dirty="0" smtClean="0"/>
              <a:t>(buggy)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jsp:root xmlns:jsp=</a:t>
            </a:r>
            <a:r>
              <a:rPr lang="en-US" sz="6400" i="1" dirty="0">
                <a:latin typeface="Courier New"/>
              </a:rPr>
              <a:t>"http://java.sun.com/JSP/Page"</a:t>
            </a:r>
            <a:r>
              <a:rPr lang="en-US" sz="6400" dirty="0">
                <a:latin typeface="Courier New"/>
              </a:rPr>
              <a:t> version=</a:t>
            </a:r>
            <a:r>
              <a:rPr lang="en-US" sz="6400" i="1" dirty="0">
                <a:latin typeface="Courier New"/>
              </a:rPr>
              <a:t>"2.0"</a:t>
            </a:r>
            <a:r>
              <a:rPr lang="en-US" sz="64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&lt;jsp:directive.page language=</a:t>
            </a:r>
            <a:r>
              <a:rPr lang="en-US" sz="6400" i="1" dirty="0">
                <a:latin typeface="Courier New"/>
              </a:rPr>
              <a:t>"java"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contentType=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pageEncoding=</a:t>
            </a:r>
            <a:r>
              <a:rPr lang="en-US" sz="6400" i="1" dirty="0">
                <a:latin typeface="Courier New"/>
              </a:rPr>
              <a:t>"UTF-8"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jsp:output </a:t>
            </a:r>
            <a:r>
              <a:rPr lang="en-US" sz="6400" dirty="0" smtClean="0">
                <a:latin typeface="Courier New"/>
              </a:rPr>
              <a:t>doctype-root-element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</a:t>
            </a:r>
            <a:r>
              <a:rPr lang="en-US" sz="6400" i="1" dirty="0" smtClean="0">
                <a:latin typeface="Courier New"/>
              </a:rPr>
              <a:t>html"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doctype-system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"http://www.w3.org/TR/xhtml1/DTD/xhtml1-transitional.dtd"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doctype-public=</a:t>
            </a:r>
            <a:r>
              <a:rPr lang="en-US" sz="6400" i="1" dirty="0">
                <a:latin typeface="Courier New"/>
              </a:rPr>
              <a:t>"-//W3C//DTD XHTML 1.0 Transitional//EN"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html xmlns=</a:t>
            </a:r>
            <a:r>
              <a:rPr lang="en-US" sz="6400" i="1" dirty="0">
                <a:latin typeface="Courier New"/>
              </a:rPr>
              <a:t>"http://www.w3.org/1999/xhtml"</a:t>
            </a:r>
            <a:r>
              <a:rPr lang="en-US" sz="6400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&lt;head&gt;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&lt;title</a:t>
            </a:r>
            <a:r>
              <a:rPr lang="en-US" sz="6400" dirty="0" smtClean="0">
                <a:latin typeface="Courier New"/>
              </a:rPr>
              <a:t>&gt;</a:t>
            </a:r>
            <a:r>
              <a:rPr lang="en-US" sz="6600" dirty="0" smtClean="0">
                <a:latin typeface="Courier New"/>
              </a:rPr>
              <a:t>${title}</a:t>
            </a: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title&gt;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&lt;meta </a:t>
            </a:r>
            <a:r>
              <a:rPr lang="en-US" sz="6400" dirty="0" smtClean="0">
                <a:latin typeface="Courier New"/>
              </a:rPr>
              <a:t>content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http-</a:t>
            </a:r>
            <a:r>
              <a:rPr lang="en-US" sz="6400" dirty="0" err="1">
                <a:latin typeface="Courier New"/>
              </a:rPr>
              <a:t>equiv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"Content-Type"</a:t>
            </a:r>
            <a:r>
              <a:rPr lang="en-US" sz="6400" dirty="0">
                <a:latin typeface="Courier New"/>
              </a:rPr>
              <a:t> 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&lt;/head&gt;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&lt;body&gt;    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&lt;script type=</a:t>
            </a:r>
            <a:r>
              <a:rPr lang="en-US" sz="6400" i="1" dirty="0" smtClean="0">
                <a:latin typeface="Courier New"/>
              </a:rPr>
              <a:t>"text/javascript"</a:t>
            </a:r>
            <a:r>
              <a:rPr lang="en-US" sz="6400" dirty="0" smtClean="0">
                <a:latin typeface="Courier New"/>
              </a:rPr>
              <a:t> src=</a:t>
            </a:r>
            <a:r>
              <a:rPr lang="en-US" sz="6400" i="1" dirty="0" smtClean="0">
                <a:latin typeface="Courier New"/>
              </a:rPr>
              <a:t>"script.js"</a:t>
            </a:r>
            <a:r>
              <a:rPr lang="en-US" sz="6400" dirty="0" smtClean="0">
                <a:latin typeface="Courier New"/>
              </a:rPr>
              <a:t>&gt;&lt;/script&gt;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&lt;script type=</a:t>
            </a:r>
            <a:r>
              <a:rPr lang="en-US" sz="6400" i="1" dirty="0">
                <a:latin typeface="Courier New"/>
              </a:rPr>
              <a:t>"text/javascript"</a:t>
            </a:r>
            <a:r>
              <a:rPr lang="en-US" sz="6400" dirty="0">
                <a:latin typeface="Courier New"/>
              </a:rPr>
              <a:t>&gt;alert('message');&lt;/script</a:t>
            </a:r>
            <a:r>
              <a:rPr lang="en-US" sz="6400" dirty="0" smtClean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&lt;/html&gt;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&lt;/jsp:root&gt;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4308" y="2024872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8304" y="2024872"/>
            <a:ext cx="859540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15816" y="3933056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79712" y="242927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4714" y="263691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592" y="299695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59632" y="3368123"/>
            <a:ext cx="4464496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61710" y="3591004"/>
            <a:ext cx="6478642" cy="5220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/>
              <a:t>Typical </a:t>
            </a:r>
            <a:r>
              <a:rPr lang="en-US" sz="2000" dirty="0" smtClean="0"/>
              <a:t>JSPX output (buggy)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&lt;!DOCTYPE html PUBLIC "-//W3C//DTD XHTML 1.0 Transitional//EN" "http://www.w3.org/TR/xhtml1/DTD/xhtml1-transitional.dtd"&gt;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&lt;html </a:t>
            </a:r>
            <a:r>
              <a:rPr lang="en-US" sz="1800" dirty="0" err="1">
                <a:latin typeface="Courier New"/>
              </a:rPr>
              <a:t>xmlns</a:t>
            </a:r>
            <a:r>
              <a:rPr lang="en-US" sz="1800" dirty="0">
                <a:latin typeface="Courier New"/>
              </a:rPr>
              <a:t>="http://www.w3.org/1999/xhtml"&gt;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&lt;head&gt;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&lt;title/&gt;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&lt;meta content="text/html; charset=UTF-8" http-</a:t>
            </a:r>
            <a:r>
              <a:rPr lang="en-US" sz="1800" dirty="0" err="1">
                <a:latin typeface="Courier New"/>
              </a:rPr>
              <a:t>equiv</a:t>
            </a:r>
            <a:r>
              <a:rPr lang="en-US" sz="1800" dirty="0">
                <a:latin typeface="Courier New"/>
              </a:rPr>
              <a:t>="Content-Type"/&gt;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&lt;/head&gt;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&lt;body&gt;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&lt;script </a:t>
            </a:r>
            <a:r>
              <a:rPr lang="en-US" sz="1800" dirty="0" err="1">
                <a:latin typeface="Courier New"/>
              </a:rPr>
              <a:t>src</a:t>
            </a:r>
            <a:r>
              <a:rPr lang="en-US" sz="1800" dirty="0">
                <a:latin typeface="Courier New"/>
              </a:rPr>
              <a:t>="script.js" type="text/</a:t>
            </a:r>
            <a:r>
              <a:rPr lang="en-US" sz="1800" dirty="0" err="1">
                <a:latin typeface="Courier New"/>
              </a:rPr>
              <a:t>javascript</a:t>
            </a:r>
            <a:r>
              <a:rPr lang="en-US" sz="1800" dirty="0">
                <a:latin typeface="Courier New"/>
              </a:rPr>
              <a:t>"/&gt;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&lt;script type="text/</a:t>
            </a:r>
            <a:r>
              <a:rPr lang="en-US" sz="1800" dirty="0" err="1">
                <a:latin typeface="Courier New"/>
              </a:rPr>
              <a:t>javascript</a:t>
            </a:r>
            <a:r>
              <a:rPr lang="en-US" sz="1800" dirty="0">
                <a:latin typeface="Courier New"/>
              </a:rPr>
              <a:t>"&gt;alert('message');&lt;/script&gt;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3728" y="3284984"/>
            <a:ext cx="360040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96336" y="4689168"/>
            <a:ext cx="288032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51920" y="3861048"/>
            <a:ext cx="468052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257" y="5229200"/>
            <a:ext cx="189735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14513" y="5229200"/>
            <a:ext cx="189735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7544" y="1628800"/>
            <a:ext cx="8208912" cy="7920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32679" y="2760962"/>
            <a:ext cx="4967513" cy="26102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 Our </a:t>
            </a:r>
            <a:r>
              <a:rPr lang="en-US" sz="2000" dirty="0" smtClean="0"/>
              <a:t>JSPX Source Code…..Easy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smtClean="0"/>
              <a:t>TAGLIB-&gt;Correct XHTML/HTML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492896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Courier New"/>
              </a:rPr>
              <a:t>&lt;</a:t>
            </a:r>
            <a:r>
              <a:rPr lang="en-US" sz="4000" dirty="0" err="1">
                <a:latin typeface="Courier New"/>
              </a:rPr>
              <a:t>jsp:root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err="1" smtClean="0">
                <a:latin typeface="Courier New"/>
              </a:rPr>
              <a:t>xmlns:jsp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"http://java.sun.com/JSP/Page"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version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</a:t>
            </a:r>
            <a:r>
              <a:rPr lang="en-US" sz="4000" i="1" dirty="0" smtClean="0">
                <a:latin typeface="Courier New"/>
              </a:rPr>
              <a:t>2.0“</a:t>
            </a:r>
            <a:endParaRPr lang="en-US" sz="4000" dirty="0">
              <a:latin typeface="Courier New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   </a:t>
            </a:r>
            <a:r>
              <a:rPr lang="en-US" sz="4000" dirty="0" err="1" smtClean="0">
                <a:latin typeface="Courier New"/>
              </a:rPr>
              <a:t>xmlns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"http://gratex.com/</a:t>
            </a:r>
            <a:r>
              <a:rPr lang="en-US" sz="4000" i="1" dirty="0" err="1">
                <a:latin typeface="Courier New"/>
              </a:rPr>
              <a:t>gjaxXB</a:t>
            </a:r>
            <a:r>
              <a:rPr lang="en-US" sz="4000" i="1" dirty="0">
                <a:latin typeface="Courier New"/>
              </a:rPr>
              <a:t>/tags/html"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&gt;</a:t>
            </a:r>
            <a:endParaRPr lang="en-US" sz="40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</a:t>
            </a:r>
            <a:r>
              <a:rPr lang="en-US" sz="4000" dirty="0" smtClean="0">
                <a:latin typeface="Courier New"/>
              </a:rPr>
              <a:t>DOCTYPE/&gt;    </a:t>
            </a:r>
            <a:endParaRPr lang="en-US" sz="4000" dirty="0">
              <a:latin typeface="Courier New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&lt;html&gt;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&lt;head&gt;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</a:t>
            </a:r>
            <a:r>
              <a:rPr lang="en-US" sz="4000" dirty="0" smtClean="0">
                <a:latin typeface="Courier New"/>
              </a:rPr>
              <a:t>title&gt;${title}&lt;/</a:t>
            </a:r>
            <a:r>
              <a:rPr lang="en-US" sz="4000" dirty="0">
                <a:latin typeface="Courier New"/>
              </a:rPr>
              <a:t>title&gt;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&lt;/head&gt;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&lt;body&gt;    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&lt;script </a:t>
            </a:r>
            <a:r>
              <a:rPr lang="en-US" sz="4000" dirty="0" err="1" smtClean="0">
                <a:latin typeface="Courier New"/>
              </a:rPr>
              <a:t>src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</a:t>
            </a:r>
            <a:r>
              <a:rPr lang="en-US" sz="4000" i="1" dirty="0" smtClean="0">
                <a:latin typeface="Courier New"/>
              </a:rPr>
              <a:t>script.js“ /</a:t>
            </a:r>
            <a:r>
              <a:rPr lang="en-US" sz="4000" dirty="0" smtClean="0">
                <a:latin typeface="Courier New"/>
              </a:rPr>
              <a:t>&gt;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Courier New"/>
              </a:rPr>
              <a:t>&lt;script&gt;alert</a:t>
            </a:r>
            <a:r>
              <a:rPr lang="en-US" sz="4000" dirty="0">
                <a:latin typeface="Courier New"/>
              </a:rPr>
              <a:t>('message');&lt;/script&gt;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&lt;/body&gt;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&lt;/html&gt;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urier New"/>
              </a:rPr>
              <a:t>&lt;/</a:t>
            </a:r>
            <a:r>
              <a:rPr lang="en-US" sz="4000" dirty="0" err="1">
                <a:latin typeface="Courier New"/>
              </a:rPr>
              <a:t>jsp:root</a:t>
            </a:r>
            <a:r>
              <a:rPr lang="en-US" sz="4000" dirty="0">
                <a:latin typeface="Courier New"/>
              </a:rPr>
              <a:t>&gt;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545" y="3032984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19672" y="4469018"/>
            <a:ext cx="331236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600" y="3316890"/>
            <a:ext cx="86409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19672" y="4757050"/>
            <a:ext cx="100811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200" dirty="0" smtClean="0"/>
              <a:t>Our </a:t>
            </a:r>
            <a:r>
              <a:rPr lang="en-US" sz="2000" dirty="0" smtClean="0"/>
              <a:t>JSPX </a:t>
            </a:r>
            <a:r>
              <a:rPr lang="en-US" sz="2000" b="1" dirty="0" smtClean="0"/>
              <a:t>XHTML</a:t>
            </a:r>
            <a:r>
              <a:rPr lang="en-US" sz="2000" dirty="0" smtClean="0"/>
              <a:t> Output…..Correct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&lt;!DOCTYPE html PUBLIC "-//W3C//DTD XHTML 1.0 Strict//EN" "http://www.w3.org/TR/xhtml1/DTD/xhtml1-strict.dtd"&gt;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&lt;title&gt;&lt;/title&gt;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="Content-Type" content="text/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=UTF-8" /&gt;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/*&lt;![CDATA[*/alert('message');/*]]&gt;*/&lt;/script&gt;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582" y="2276872"/>
            <a:ext cx="568459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32944" y="5405122"/>
            <a:ext cx="17988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1639" y="3244882"/>
            <a:ext cx="4824535" cy="61616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11760" y="4509120"/>
            <a:ext cx="2880320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92080" y="5405122"/>
            <a:ext cx="8994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31638" y="2924944"/>
            <a:ext cx="198022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91880" y="4798352"/>
            <a:ext cx="1224136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20144" y="5121188"/>
            <a:ext cx="3087960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2798912"/>
            <a:ext cx="741278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web.xml:</a:t>
            </a:r>
          </a:p>
          <a:p>
            <a:endParaRPr lang="en-US" sz="1600" b="1" i="1" dirty="0" smtClean="0"/>
          </a:p>
          <a:p>
            <a:r>
              <a:rPr lang="en-US" sz="1500" dirty="0" smtClean="0">
                <a:latin typeface="Courier New"/>
              </a:rPr>
              <a:t>&lt;</a:t>
            </a:r>
            <a:r>
              <a:rPr lang="en-US" sz="1500" dirty="0">
                <a:latin typeface="Courier New"/>
              </a:rPr>
              <a:t>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  <a:r>
              <a:rPr lang="en-US" sz="1500" b="1" dirty="0" err="1">
                <a:latin typeface="Courier New"/>
              </a:rPr>
              <a:t>com.gratex.gjaxXB.tags.html.markup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 smtClean="0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-value&gt;</a:t>
            </a:r>
            <a:r>
              <a:rPr lang="en-US" sz="1500" b="1" dirty="0" smtClean="0">
                <a:latin typeface="Courier New"/>
              </a:rPr>
              <a:t>XHTML</a:t>
            </a:r>
            <a:r>
              <a:rPr lang="en-US" sz="1500" dirty="0" smtClean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</a:p>
          <a:p>
            <a:r>
              <a:rPr lang="en-US" sz="1500" dirty="0">
                <a:latin typeface="Courier New"/>
              </a:rPr>
              <a:t>&lt;/context-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75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just errors, don’t want to see warnings !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34726"/>
            <a:ext cx="8229601" cy="356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200" dirty="0" smtClean="0"/>
              <a:t>Our </a:t>
            </a:r>
            <a:r>
              <a:rPr lang="en-US" sz="2000" dirty="0" smtClean="0"/>
              <a:t>JSPX </a:t>
            </a:r>
            <a:r>
              <a:rPr lang="en-US" sz="2000" b="1" dirty="0" smtClean="0"/>
              <a:t>HTML</a:t>
            </a:r>
            <a:r>
              <a:rPr lang="en-US" sz="2000" dirty="0" smtClean="0"/>
              <a:t> Output…..Correct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 PUBLIC "-//W3C//DTD HTML 4.01//EN" "http://www.w3.org/TR/html4/strict.dtd"&gt;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&lt;TITLE&gt;&lt;/TITLE&gt;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="Content-Type" content="text/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"&gt;alert('message');&lt;/SCRIPT&gt;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552" y="2204864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71600" y="2486761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99134" y="2767224"/>
            <a:ext cx="9966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52120" y="3284984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11960" y="4941168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88224" y="4935706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798912"/>
            <a:ext cx="741278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web.xml:</a:t>
            </a:r>
          </a:p>
          <a:p>
            <a:endParaRPr lang="en-US" sz="1600" b="1" i="1" dirty="0" smtClean="0"/>
          </a:p>
          <a:p>
            <a:r>
              <a:rPr lang="en-US" sz="1500" dirty="0" smtClean="0">
                <a:latin typeface="Courier New"/>
              </a:rPr>
              <a:t>&lt;</a:t>
            </a:r>
            <a:r>
              <a:rPr lang="en-US" sz="1500" dirty="0">
                <a:latin typeface="Courier New"/>
              </a:rPr>
              <a:t>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  <a:r>
              <a:rPr lang="en-US" sz="1500" b="1" dirty="0" err="1">
                <a:latin typeface="Courier New"/>
              </a:rPr>
              <a:t>com.gratex.gjaxXB.tags.html.markup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  <a:r>
              <a:rPr lang="en-US" sz="1500" b="1" dirty="0">
                <a:latin typeface="Courier New"/>
              </a:rPr>
              <a:t>HTML4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</a:p>
          <a:p>
            <a:r>
              <a:rPr lang="en-US" sz="1500" dirty="0">
                <a:latin typeface="Courier New"/>
              </a:rPr>
              <a:t>&lt;/context-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401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 smtClean="0"/>
              <a:t>Fix problems without </a:t>
            </a:r>
            <a:r>
              <a:rPr lang="en-US" sz="2000" dirty="0" err="1" smtClean="0"/>
              <a:t>taglibrary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Without HTML5TagLib = JSPX hacking</a:t>
            </a:r>
          </a:p>
          <a:p>
            <a:pPr marL="0" indent="0" algn="ctr">
              <a:buNone/>
            </a:pPr>
            <a:r>
              <a:rPr lang="en-US" sz="1600" dirty="0" smtClean="0"/>
              <a:t>(Optional Homework, </a:t>
            </a:r>
          </a:p>
          <a:p>
            <a:pPr marL="0" indent="0" algn="ctr">
              <a:buNone/>
            </a:pPr>
            <a:r>
              <a:rPr lang="en-US" sz="1600" dirty="0" smtClean="0"/>
              <a:t>beware Cross Container Differences)</a:t>
            </a:r>
          </a:p>
        </p:txBody>
      </p:sp>
    </p:spTree>
    <p:extLst>
      <p:ext uri="{BB962C8B-B14F-4D97-AF65-F5344CB8AC3E}">
        <p14:creationId xmlns:p14="http://schemas.microsoft.com/office/powerpoint/2010/main" val="30920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Content-Type, Charset, Consistency</a:t>
            </a:r>
            <a:br>
              <a:rPr lang="en-US" dirty="0" smtClean="0"/>
            </a:br>
            <a:r>
              <a:rPr lang="en-US" sz="2200" dirty="0" smtClean="0"/>
              <a:t>Choice is yours… source code </a:t>
            </a:r>
            <a:endParaRPr lang="en-US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i="1" dirty="0" smtClean="0"/>
              <a:t>JSPX: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DOCTYPE markup=</a:t>
            </a:r>
            <a:r>
              <a:rPr lang="en-US" sz="1600" i="1" dirty="0">
                <a:latin typeface="Courier New"/>
              </a:rPr>
              <a:t>"HTML4" </a:t>
            </a:r>
            <a:r>
              <a:rPr lang="en-US" sz="1600" dirty="0">
                <a:latin typeface="Courier New"/>
              </a:rPr>
              <a:t>encoding=</a:t>
            </a:r>
            <a:r>
              <a:rPr lang="en-US" sz="1600" i="1" dirty="0">
                <a:latin typeface="Courier New"/>
              </a:rPr>
              <a:t>"UTF-8"</a:t>
            </a:r>
            <a:r>
              <a:rPr lang="en-US" sz="1600" dirty="0">
                <a:latin typeface="Courier New"/>
              </a:rPr>
              <a:t>/&gt;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&lt;head&gt;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&lt;title&gt;Content-Type Sample&lt;/title&gt;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7544" y="530120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1" i="1" dirty="0">
                <a:solidFill>
                  <a:prstClr val="black"/>
                </a:solidFill>
              </a:rPr>
              <a:t>HTTP response: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Content-Type: 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5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</a:t>
            </a: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467544" y="328498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i="1" dirty="0" smtClean="0"/>
              <a:t>HTML:</a:t>
            </a:r>
            <a:endParaRPr lang="en-US" sz="2400" b="1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DOCTYPE HTML PUBLIC "-//W3C//DTD HTML 4.01//EN"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100" dirty="0"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&lt;TITLE&gt;META sample&lt;/TITLE&gt;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=UTF-8“ http-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="Content-Type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1844824"/>
            <a:ext cx="165618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1720" y="5841268"/>
            <a:ext cx="115212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51820" y="4437112"/>
            <a:ext cx="1044116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7652" y="1844824"/>
            <a:ext cx="2050451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7945" y="4437112"/>
            <a:ext cx="1728192" cy="216024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10144" y="5841268"/>
            <a:ext cx="1728192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Content-Type, Charset, </a:t>
            </a:r>
            <a:r>
              <a:rPr lang="en-US" dirty="0" err="1" smtClean="0"/>
              <a:t>Consitency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Choice is yours… </a:t>
            </a:r>
            <a:r>
              <a:rPr lang="en-US" sz="2200" dirty="0" smtClean="0"/>
              <a:t>or web </a:t>
            </a:r>
            <a:r>
              <a:rPr lang="en-US" sz="2200" dirty="0" err="1" smtClean="0"/>
              <a:t>config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51711"/>
            <a:ext cx="8207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web.xml:</a:t>
            </a:r>
          </a:p>
          <a:p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&gt;</a:t>
            </a:r>
          </a:p>
          <a:p>
            <a:pPr lvl="1"/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-name&gt;</a:t>
            </a:r>
            <a:r>
              <a:rPr lang="en-US" sz="1600" dirty="0" err="1" smtClean="0">
                <a:latin typeface="Courier New"/>
              </a:rPr>
              <a:t>com.gratex.gjaxXB.tags.html.encoding</a:t>
            </a:r>
            <a:r>
              <a:rPr lang="en-US" sz="1600" dirty="0" smtClean="0">
                <a:latin typeface="Courier New"/>
              </a:rPr>
              <a:t>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-name&gt;</a:t>
            </a:r>
          </a:p>
          <a:p>
            <a:pPr lvl="1"/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-value&gt;UTF-8&lt;/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-value&gt;</a:t>
            </a:r>
          </a:p>
          <a:p>
            <a:r>
              <a:rPr lang="en-US" sz="1600" dirty="0">
                <a:latin typeface="Courier New"/>
              </a:rPr>
              <a:t>&lt;/context-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&gt;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>
                <a:latin typeface="Courier New"/>
              </a:rPr>
              <a:t>&lt;context-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&gt;</a:t>
            </a:r>
          </a:p>
          <a:p>
            <a:pPr lvl="1"/>
            <a:r>
              <a:rPr lang="en-US" sz="1600" dirty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-name&gt;</a:t>
            </a:r>
            <a:r>
              <a:rPr lang="en-US" sz="1600" dirty="0" err="1" smtClean="0">
                <a:latin typeface="Courier New"/>
              </a:rPr>
              <a:t>com.gratex.gjaxXB.tags.html.markup</a:t>
            </a:r>
            <a:r>
              <a:rPr lang="en-US" sz="1600" dirty="0" smtClean="0">
                <a:latin typeface="Courier New"/>
              </a:rPr>
              <a:t>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-name&gt;</a:t>
            </a:r>
          </a:p>
          <a:p>
            <a:pPr lvl="1"/>
            <a:r>
              <a:rPr lang="en-US" sz="1600" dirty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-value&gt;HTML4&lt;/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-value&gt;</a:t>
            </a:r>
          </a:p>
          <a:p>
            <a:r>
              <a:rPr lang="en-US" sz="1600" dirty="0">
                <a:latin typeface="Courier New"/>
              </a:rPr>
              <a:t>&lt;/context-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&gt;</a:t>
            </a:r>
            <a:endParaRPr lang="en-US" sz="1600" dirty="0">
              <a:latin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281770"/>
            <a:ext cx="7919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dirty="0" err="1" smtClean="0"/>
              <a:t>jsp</a:t>
            </a:r>
            <a:r>
              <a:rPr lang="en-US" b="1" i="1" dirty="0" smtClean="0"/>
              <a:t>:</a:t>
            </a:r>
            <a:endParaRPr lang="en-US" b="1" i="1" dirty="0">
              <a:solidFill>
                <a:srgbClr val="008080"/>
              </a:solidFill>
            </a:endParaRPr>
          </a:p>
          <a:p>
            <a:r>
              <a:rPr lang="en-US" sz="1600" dirty="0">
                <a:latin typeface="Courier New"/>
              </a:rPr>
              <a:t>&lt;DOCTYPE/&gt;</a:t>
            </a:r>
          </a:p>
          <a:p>
            <a:r>
              <a:rPr lang="en-US" sz="1600" dirty="0">
                <a:latin typeface="Courier New"/>
              </a:rPr>
              <a:t>&lt;html&gt;</a:t>
            </a:r>
          </a:p>
          <a:p>
            <a:r>
              <a:rPr lang="en-US" sz="1600" dirty="0">
                <a:latin typeface="Courier New"/>
              </a:rPr>
              <a:t>&lt;head&gt;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</a:rPr>
              <a:t>&lt;title&gt;META sample&lt;/title&gt;</a:t>
            </a:r>
          </a:p>
          <a:p>
            <a:r>
              <a:rPr lang="en-US" sz="1600" dirty="0">
                <a:latin typeface="Courier New"/>
              </a:rPr>
              <a:t>&lt;/head</a:t>
            </a:r>
            <a:r>
              <a:rPr lang="en-US" sz="1600" dirty="0" smtClean="0">
                <a:latin typeface="Courier New"/>
              </a:rPr>
              <a:t>&gt;</a:t>
            </a:r>
            <a:endParaRPr lang="en-US" sz="1600" dirty="0">
              <a:latin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46852" y="1876730"/>
            <a:ext cx="442940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55777" y="2164762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46853" y="3100866"/>
            <a:ext cx="414137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3767" y="3403170"/>
            <a:ext cx="72008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7544" y="4581128"/>
            <a:ext cx="12961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5/4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566000"/>
            <a:ext cx="4114800" cy="4853136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charset="UTF-8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&lt;HEADER&gt;Header section&lt;/HEADER&gt;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&lt;ARTICLE&gt;Page content&lt;/ARTICLE&gt;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&lt;FOOTER&gt;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&lt;TIME&gt;2011-05-08 12:05:25&lt;/TIME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&lt;/FOOTER&gt;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res/script.js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&lt;DOCTYPE markup=</a:t>
            </a:r>
            <a:r>
              <a:rPr lang="en-US" sz="1200" i="1" dirty="0" smtClean="0">
                <a:latin typeface="Courier New"/>
              </a:rPr>
              <a:t>"HTML5"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body { background-color: </a:t>
            </a:r>
            <a:r>
              <a:rPr lang="en-US" sz="1200" i="1" dirty="0" smtClean="0">
                <a:latin typeface="Courier New"/>
              </a:rPr>
              <a:t>gray</a:t>
            </a:r>
            <a:r>
              <a:rPr lang="en-US" sz="1200" dirty="0" smtClean="0"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&lt;script </a:t>
            </a:r>
            <a:r>
              <a:rPr lang="en-US" sz="1200" dirty="0" err="1" smtClean="0">
                <a:latin typeface="Courier New"/>
              </a:rPr>
              <a:t>src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i="1" dirty="0" smtClean="0">
                <a:latin typeface="Courier New"/>
              </a:rPr>
              <a:t>"/resources/script.js"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&lt;/html&gt;</a:t>
            </a:r>
            <a:endParaRPr lang="en-US" sz="1200" dirty="0"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5029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10336" y="2744944"/>
            <a:ext cx="208823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86416" y="4257112"/>
            <a:ext cx="88801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0336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10336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10336" y="3168521"/>
            <a:ext cx="67199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86416" y="5589240"/>
            <a:ext cx="355231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92243" y="4941168"/>
            <a:ext cx="611405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46332" y="4941168"/>
            <a:ext cx="58976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4" grpId="0" animBg="1"/>
      <p:bldP spid="25" grpId="0" animBg="1"/>
      <p:bldP spid="2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5/4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566000"/>
            <a:ext cx="4968552" cy="48531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 PUBLIC "-//W3C//DTD HTML 4.01//EN"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content="text/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class="html5-header"&gt;Header section&lt;/DIV&gt;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class="html5-article"&gt;Page content&lt;/DIV&gt;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class="html5-footer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&lt;SPAN class="html5-time"&gt;2011-05-08 12:05:25&lt;/SPAN&gt;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="/resources/script.js"&gt;&lt;/SCRIPT&gt;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&lt;DOCTYPE markup=</a:t>
            </a:r>
            <a:r>
              <a:rPr lang="en-US" sz="1200" i="1" dirty="0" smtClean="0">
                <a:latin typeface="Courier New"/>
              </a:rPr>
              <a:t>"HTML4"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body { background-color: </a:t>
            </a:r>
            <a:r>
              <a:rPr lang="en-US" sz="1200" i="1" dirty="0" smtClean="0">
                <a:latin typeface="Courier New"/>
              </a:rPr>
              <a:t>gray</a:t>
            </a:r>
            <a:r>
              <a:rPr lang="en-US" sz="1200" dirty="0" smtClean="0"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&lt;script </a:t>
            </a:r>
            <a:r>
              <a:rPr lang="en-US" sz="1200" dirty="0" err="1" smtClean="0">
                <a:latin typeface="Courier New"/>
              </a:rPr>
              <a:t>src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i="1" dirty="0" smtClean="0">
                <a:latin typeface="Courier New"/>
              </a:rPr>
              <a:t>"/resources/script.js"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&lt;/html&gt;</a:t>
            </a:r>
            <a:endParaRPr lang="en-US" sz="1200" dirty="0"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67944" y="1628800"/>
            <a:ext cx="4608512" cy="4320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38328" y="2672896"/>
            <a:ext cx="3806080" cy="46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438328" y="4257112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27984" y="4473136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27984" y="4689160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16016" y="4941168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395097" y="3176992"/>
            <a:ext cx="2193127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95097" y="5589240"/>
            <a:ext cx="2841199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Tags – TIME</a:t>
            </a:r>
            <a:br>
              <a:rPr lang="en-US" dirty="0" smtClean="0"/>
            </a:br>
            <a:r>
              <a:rPr lang="en-US" sz="2200" dirty="0" smtClean="0"/>
              <a:t>We generate </a:t>
            </a:r>
            <a:r>
              <a:rPr lang="en-US" sz="2200" b="1" dirty="0" smtClean="0"/>
              <a:t>localized</a:t>
            </a:r>
            <a:r>
              <a:rPr lang="en-US" sz="2200" dirty="0" smtClean="0"/>
              <a:t> text content and add </a:t>
            </a:r>
            <a:r>
              <a:rPr lang="en-US" sz="2200" b="1" dirty="0" smtClean="0"/>
              <a:t>typed</a:t>
            </a:r>
            <a:r>
              <a:rPr lang="en-US" sz="2200" dirty="0" smtClean="0"/>
              <a:t> support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 smtClean="0"/>
              <a:t>3 attributes of type Calendar or Date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20486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datetime</a:t>
            </a:r>
            <a:r>
              <a:rPr lang="en-US" sz="1600" dirty="0">
                <a:latin typeface="Courier New"/>
              </a:rPr>
              <a:t>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</a:t>
            </a:r>
            <a:r>
              <a:rPr lang="en-US" sz="1600" dirty="0" smtClean="0">
                <a:latin typeface="Courier New"/>
              </a:rPr>
              <a:t>}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/&gt;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datetime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${calendar}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/&gt;  </a:t>
            </a:r>
            <a:r>
              <a:rPr lang="en-US" sz="1600" i="1" dirty="0" smtClean="0">
                <a:latin typeface="Courier New"/>
              </a:rPr>
              <a:t>(calendar with EST TZ)</a:t>
            </a:r>
            <a:endParaRPr lang="en-US" sz="1600" i="1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date=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${date}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 /&gt;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time=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${date}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/&gt;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3385592"/>
            <a:ext cx="8229600" cy="184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Locales (</a:t>
            </a:r>
            <a:r>
              <a:rPr lang="en-US" sz="1900" i="1" dirty="0" err="1"/>
              <a:t>sk</a:t>
            </a:r>
            <a:r>
              <a:rPr lang="en-US" sz="1900" i="1" dirty="0"/>
              <a:t>-SK) + User </a:t>
            </a:r>
            <a:r>
              <a:rPr lang="en-US" sz="1900" i="1" dirty="0" err="1"/>
              <a:t>TimeZone</a:t>
            </a:r>
            <a:r>
              <a:rPr lang="en-US" sz="1900" i="1" dirty="0"/>
              <a:t> (Europe/Bratislava) are in request </a:t>
            </a:r>
            <a:r>
              <a:rPr lang="en-US" sz="1900" i="1" dirty="0" smtClean="0"/>
              <a:t>attributes:</a:t>
            </a:r>
            <a:endParaRPr lang="en-US" sz="1900" i="1" dirty="0">
              <a:solidFill>
                <a:srgbClr val="0000FF"/>
              </a:solidFill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="2011-05-16T09:39:20+02:00"&gt;16.5.2011 9:39&lt;/TIME&gt;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="2011-05-16T09:39:20+02:00"&gt;16.5.2011 9:39&lt;/TIME&gt;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="2011-05-16"&gt;16.5.2011&lt;/TIME&gt;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="09:39:20"&gt;9:39&lt;/TIME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8726" y="5229200"/>
            <a:ext cx="8413753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 dirty="0" smtClean="0"/>
              <a:t>User </a:t>
            </a:r>
            <a:r>
              <a:rPr lang="en-US" sz="2300" i="1" dirty="0" err="1"/>
              <a:t>TimeZone</a:t>
            </a:r>
            <a:r>
              <a:rPr lang="en-US" sz="2300" i="1" dirty="0"/>
              <a:t> </a:t>
            </a:r>
            <a:r>
              <a:rPr lang="en-US" sz="2300" i="1" dirty="0" smtClean="0"/>
              <a:t>not specified:</a:t>
            </a:r>
            <a:endParaRPr lang="en-US" sz="2300" i="1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&lt;TIME </a:t>
            </a:r>
            <a:r>
              <a:rPr lang="en-US" sz="18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datetime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="2011-05-16T07:59:54+00:00"&gt;16.5.2011 7:59 GMT&lt;/TIME&gt;</a:t>
            </a:r>
            <a:endParaRPr lang="en-US" sz="18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TIME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datetime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="2011-05-16T02:59:54-05:00"&gt;16.5.2011 2:59 EST&lt;/TIME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71800" y="2204864"/>
            <a:ext cx="86599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771800" y="2492896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75656" y="2236770"/>
            <a:ext cx="108012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5656" y="2708920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656" y="2994164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48710" y="3792743"/>
            <a:ext cx="327541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483768" y="4365104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83768" y="4653136"/>
            <a:ext cx="115402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31640" y="3460906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96136" y="3792743"/>
            <a:ext cx="17281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96136" y="4077072"/>
            <a:ext cx="17281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95936" y="4365104"/>
            <a:ext cx="108012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4653136"/>
            <a:ext cx="54006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63888" y="3460906"/>
            <a:ext cx="1800199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67487" y="5261106"/>
            <a:ext cx="29964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788024" y="3792743"/>
            <a:ext cx="7920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582344" y="5517232"/>
            <a:ext cx="7097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582344" y="5805264"/>
            <a:ext cx="7097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788024" y="4080635"/>
            <a:ext cx="792089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739096" y="2492896"/>
            <a:ext cx="271322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293858" y="1700808"/>
            <a:ext cx="3726414" cy="4320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27584" y="1700808"/>
            <a:ext cx="2016224" cy="36004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48265" y="3792743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48265" y="4098997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88224" y="5842118"/>
            <a:ext cx="100811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588224" y="5551934"/>
            <a:ext cx="100811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XML/HTML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XML/HTML Escaping</a:t>
            </a:r>
            <a:endParaRPr lang="en-US" sz="6000" dirty="0"/>
          </a:p>
          <a:p>
            <a:pPr lvl="1" fontAlgn="ctr"/>
            <a:r>
              <a:rPr lang="en-US" sz="1600" dirty="0"/>
              <a:t>Automatic  attribute value escaping</a:t>
            </a:r>
          </a:p>
          <a:p>
            <a:pPr lvl="1" fontAlgn="ctr"/>
            <a:r>
              <a:rPr lang="en-US" sz="1600" dirty="0" err="1"/>
              <a:t>innerText</a:t>
            </a:r>
            <a:r>
              <a:rPr lang="en-US" sz="1600" dirty="0"/>
              <a:t>, </a:t>
            </a:r>
            <a:r>
              <a:rPr lang="en-US" sz="1600" dirty="0" err="1"/>
              <a:t>innerHtml</a:t>
            </a:r>
            <a:r>
              <a:rPr lang="en-US" sz="1600" dirty="0"/>
              <a:t> server side </a:t>
            </a:r>
            <a:r>
              <a:rPr lang="en-US" sz="1600" dirty="0" smtClean="0"/>
              <a:t>attributes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364" y="2712983"/>
            <a:ext cx="81369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View:</a:t>
            </a:r>
            <a:endParaRPr lang="en-US" sz="1600" dirty="0">
              <a:solidFill>
                <a:srgbClr val="008080"/>
              </a:solidFill>
              <a:latin typeface="Courier New"/>
            </a:endParaRPr>
          </a:p>
          <a:p>
            <a:r>
              <a:rPr lang="en-US" sz="1600" i="1" dirty="0"/>
              <a:t>Without </a:t>
            </a:r>
            <a:r>
              <a:rPr lang="en-US" sz="1600" i="1" dirty="0" err="1"/>
              <a:t>taglib</a:t>
            </a:r>
            <a:r>
              <a:rPr lang="en-US" sz="1600" i="1" dirty="0"/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fn:escapeXml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')}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plainText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en-US" sz="1400" i="1" dirty="0" smtClean="0"/>
          </a:p>
          <a:p>
            <a:r>
              <a:rPr lang="en-US" sz="1600" i="1" dirty="0" smtClean="0"/>
              <a:t>With </a:t>
            </a:r>
            <a:r>
              <a:rPr lang="en-US" sz="1600" i="1" dirty="0" err="1"/>
              <a:t>taglib</a:t>
            </a:r>
            <a:r>
              <a:rPr lang="en-US" sz="1600" i="1" dirty="0"/>
              <a:t>:</a:t>
            </a:r>
          </a:p>
          <a:p>
            <a:r>
              <a:rPr lang="en-US" sz="1400" dirty="0">
                <a:latin typeface="Courier New"/>
              </a:rPr>
              <a:t>&lt;div </a:t>
            </a:r>
            <a:r>
              <a:rPr lang="en-US" sz="1400" dirty="0" smtClean="0"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latin typeface="Courier New"/>
              </a:rPr>
              <a:t>"</a:t>
            </a:r>
            <a:r>
              <a:rPr lang="en-US" sz="1400" i="1" dirty="0" err="1">
                <a:latin typeface="Courier New"/>
              </a:rPr>
              <a:t>a&amp;b</a:t>
            </a:r>
            <a:r>
              <a:rPr lang="en-US" sz="1400" i="1" dirty="0">
                <a:latin typeface="Courier New"/>
              </a:rPr>
              <a:t>" </a:t>
            </a:r>
            <a:r>
              <a:rPr lang="en-US" sz="1400" dirty="0" err="1" smtClean="0">
                <a:latin typeface="Courier New"/>
              </a:rPr>
              <a:t>innerText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latin typeface="Courier New"/>
              </a:rPr>
              <a:t>"</a:t>
            </a:r>
            <a:r>
              <a:rPr lang="en-US" sz="1400" dirty="0">
                <a:latin typeface="Courier New"/>
              </a:rPr>
              <a:t>${</a:t>
            </a:r>
            <a:r>
              <a:rPr lang="en-US" sz="1400" dirty="0" err="1" smtClean="0">
                <a:latin typeface="Courier New"/>
              </a:rPr>
              <a:t>plainText</a:t>
            </a:r>
            <a:r>
              <a:rPr lang="en-US" sz="1400" dirty="0" smtClean="0">
                <a:latin typeface="Courier New"/>
              </a:rPr>
              <a:t>}</a:t>
            </a:r>
            <a:r>
              <a:rPr lang="en-US" sz="1400" i="1" dirty="0" smtClean="0">
                <a:latin typeface="Courier New"/>
              </a:rPr>
              <a:t>“/</a:t>
            </a:r>
            <a:r>
              <a:rPr lang="en-US" sz="1400" dirty="0" smtClean="0">
                <a:latin typeface="Courier New"/>
              </a:rPr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3688" y="3249008"/>
            <a:ext cx="2592288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55976" y="3249008"/>
            <a:ext cx="3240360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3" y="2348880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3686" y="3892954"/>
            <a:ext cx="51030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95736" y="2060848"/>
            <a:ext cx="20882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52539" y="3892954"/>
            <a:ext cx="25795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465545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Controller</a:t>
            </a:r>
            <a:r>
              <a:rPr lang="en-US" b="1" i="1" dirty="0" smtClean="0"/>
              <a:t>:</a:t>
            </a:r>
          </a:p>
          <a:p>
            <a:r>
              <a:rPr lang="en-US" sz="1400" dirty="0" err="1" smtClean="0">
                <a:latin typeface="Courier New"/>
              </a:rPr>
              <a:t>mav.addObject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plainText</a:t>
            </a:r>
            <a:r>
              <a:rPr lang="en-US" sz="1400" dirty="0">
                <a:latin typeface="Courier New"/>
              </a:rPr>
              <a:t>", "&lt;P&gt;plain text&lt;/P&gt;");</a:t>
            </a:r>
          </a:p>
          <a:p>
            <a:endParaRPr lang="en-US" dirty="0">
              <a:latin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364" y="55085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Output:</a:t>
            </a:r>
            <a:r>
              <a:rPr lang="en-US" dirty="0" smtClean="0">
                <a:solidFill>
                  <a:srgbClr val="646464"/>
                </a:solidFill>
                <a:latin typeface="Courier New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a&amp;amp;b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lt;P&amp;gt;plain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text&amp;lt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P&amp;gt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20971" y="5801126"/>
            <a:ext cx="97882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71800" y="5800908"/>
            <a:ext cx="30963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56495" y="4958282"/>
            <a:ext cx="369562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XML/HTML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fontAlgn="ctr"/>
            <a:r>
              <a:rPr lang="en-US" dirty="0"/>
              <a:t>XML/HTML Escaping</a:t>
            </a:r>
            <a:endParaRPr lang="en-US" sz="7200" dirty="0"/>
          </a:p>
          <a:p>
            <a:pPr lvl="1" fontAlgn="ctr"/>
            <a:r>
              <a:rPr lang="en-US" dirty="0"/>
              <a:t>Automatic  attribute value escaping</a:t>
            </a:r>
          </a:p>
          <a:p>
            <a:pPr lvl="1" fontAlgn="ctr"/>
            <a:r>
              <a:rPr lang="en-US" dirty="0" err="1"/>
              <a:t>innerText</a:t>
            </a:r>
            <a:r>
              <a:rPr lang="en-US" dirty="0"/>
              <a:t>, </a:t>
            </a:r>
            <a:r>
              <a:rPr lang="en-US" dirty="0" err="1"/>
              <a:t>innerHtml</a:t>
            </a:r>
            <a:r>
              <a:rPr lang="en-US" dirty="0"/>
              <a:t> server side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64421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Controller:</a:t>
            </a:r>
          </a:p>
          <a:p>
            <a:r>
              <a:rPr lang="en-US" dirty="0">
                <a:solidFill>
                  <a:srgbClr val="646464"/>
                </a:solidFill>
                <a:latin typeface="Courier New"/>
              </a:rPr>
              <a:t> </a:t>
            </a:r>
          </a:p>
          <a:p>
            <a:r>
              <a:rPr lang="en-US" dirty="0">
                <a:latin typeface="Courier New"/>
              </a:rPr>
              <a:t>@</a:t>
            </a:r>
            <a:r>
              <a:rPr lang="en-US" dirty="0" err="1">
                <a:latin typeface="Courier New"/>
              </a:rPr>
              <a:t>RequestMapping</a:t>
            </a:r>
            <a:r>
              <a:rPr lang="en-US" dirty="0">
                <a:latin typeface="Courier New"/>
              </a:rPr>
              <a:t>(value = "/</a:t>
            </a:r>
            <a:r>
              <a:rPr lang="en-US" dirty="0" smtClean="0">
                <a:latin typeface="Courier New"/>
              </a:rPr>
              <a:t>test/escaping")</a:t>
            </a:r>
            <a:endParaRPr lang="en-US" dirty="0">
              <a:latin typeface="Courier New"/>
            </a:endParaRPr>
          </a:p>
          <a:p>
            <a:r>
              <a:rPr lang="en-US" b="1" dirty="0">
                <a:latin typeface="Courier New"/>
              </a:rPr>
              <a:t>public</a:t>
            </a:r>
            <a:r>
              <a:rPr lang="en-US" dirty="0">
                <a:latin typeface="Courier New"/>
              </a:rPr>
              <a:t> </a:t>
            </a:r>
            <a:r>
              <a:rPr lang="en-US" dirty="0" err="1">
                <a:latin typeface="Courier New"/>
              </a:rPr>
              <a:t>ModelAndView</a:t>
            </a:r>
            <a:r>
              <a:rPr lang="en-US" dirty="0">
                <a:latin typeface="Courier New"/>
              </a:rPr>
              <a:t> </a:t>
            </a:r>
            <a:r>
              <a:rPr lang="en-US" dirty="0" err="1">
                <a:latin typeface="Courier New"/>
              </a:rPr>
              <a:t>innerTest</a:t>
            </a:r>
            <a:r>
              <a:rPr lang="en-US" dirty="0">
                <a:latin typeface="Courier New"/>
              </a:rPr>
              <a:t>()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/>
              </a:rPr>
              <a:t>ModelAndView</a:t>
            </a:r>
            <a:r>
              <a:rPr lang="en-US" dirty="0">
                <a:latin typeface="Courier New"/>
              </a:rPr>
              <a:t> </a:t>
            </a:r>
            <a:r>
              <a:rPr lang="en-US" u="sng" dirty="0" err="1">
                <a:latin typeface="Courier New"/>
              </a:rPr>
              <a:t>mav</a:t>
            </a:r>
            <a:r>
              <a:rPr lang="en-US" dirty="0">
                <a:latin typeface="Courier New"/>
              </a:rPr>
              <a:t>=</a:t>
            </a:r>
            <a:r>
              <a:rPr lang="en-US" b="1" dirty="0">
                <a:latin typeface="Courier New"/>
              </a:rPr>
              <a:t>new</a:t>
            </a:r>
            <a:r>
              <a:rPr lang="en-US" dirty="0">
                <a:latin typeface="Courier New"/>
              </a:rPr>
              <a:t> </a:t>
            </a:r>
            <a:r>
              <a:rPr lang="en-US" dirty="0" err="1">
                <a:latin typeface="Courier New"/>
              </a:rPr>
              <a:t>ModelAndView</a:t>
            </a:r>
            <a:r>
              <a:rPr lang="en-US" dirty="0" smtClean="0">
                <a:latin typeface="Courier New"/>
              </a:rPr>
              <a:t>("/</a:t>
            </a:r>
            <a:r>
              <a:rPr lang="en-US" dirty="0">
                <a:latin typeface="Courier New"/>
              </a:rPr>
              <a:t>escaping</a:t>
            </a:r>
            <a:r>
              <a:rPr lang="en-US" dirty="0" smtClean="0">
                <a:latin typeface="Courier New"/>
              </a:rPr>
              <a:t>");</a:t>
            </a:r>
            <a:endParaRPr lang="en-US" dirty="0">
              <a:latin typeface="Courier New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/>
              </a:rPr>
              <a:t>mav.addObject</a:t>
            </a:r>
            <a:r>
              <a:rPr lang="en-US" dirty="0">
                <a:latin typeface="Courier New"/>
              </a:rPr>
              <a:t>("</a:t>
            </a:r>
            <a:r>
              <a:rPr lang="en-US" dirty="0" err="1">
                <a:latin typeface="Courier New"/>
              </a:rPr>
              <a:t>plainText</a:t>
            </a:r>
            <a:r>
              <a:rPr lang="en-US" dirty="0">
                <a:latin typeface="Courier New"/>
              </a:rPr>
              <a:t>", "&lt;P&gt;plain text&lt;/P&gt;");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/>
              </a:rPr>
              <a:t>mav.addObject</a:t>
            </a:r>
            <a:r>
              <a:rPr lang="en-US" dirty="0">
                <a:latin typeface="Courier New"/>
              </a:rPr>
              <a:t>("</a:t>
            </a:r>
            <a:r>
              <a:rPr lang="en-US" dirty="0" err="1">
                <a:latin typeface="Courier New"/>
              </a:rPr>
              <a:t>htmlContent</a:t>
            </a:r>
            <a:r>
              <a:rPr lang="en-US" dirty="0">
                <a:latin typeface="Courier New"/>
              </a:rPr>
              <a:t>", "&lt;P&gt;html content&lt;/P&gt;");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/>
              </a:rPr>
              <a:t>return</a:t>
            </a:r>
            <a:r>
              <a:rPr lang="en-US" dirty="0">
                <a:latin typeface="Courier New"/>
              </a:rPr>
              <a:t> </a:t>
            </a:r>
            <a:r>
              <a:rPr lang="en-US" dirty="0" err="1">
                <a:latin typeface="Courier New"/>
              </a:rPr>
              <a:t>mav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 smtClean="0">
                <a:latin typeface="Courier New"/>
              </a:rPr>
              <a:t>}</a:t>
            </a:r>
            <a:endParaRPr lang="en-US" dirty="0"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9792" y="4869160"/>
            <a:ext cx="5328592" cy="28803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XML/HTML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fontAlgn="ctr"/>
            <a:r>
              <a:rPr lang="en-US" dirty="0"/>
              <a:t>XML/HTML Escaping</a:t>
            </a:r>
            <a:endParaRPr lang="en-US" sz="7200" dirty="0"/>
          </a:p>
          <a:p>
            <a:pPr lvl="1" fontAlgn="ctr"/>
            <a:r>
              <a:rPr lang="en-US" dirty="0"/>
              <a:t>Automatic  attribute value escaping</a:t>
            </a:r>
          </a:p>
          <a:p>
            <a:pPr lvl="1" fontAlgn="ctr"/>
            <a:r>
              <a:rPr lang="en-US" dirty="0" err="1"/>
              <a:t>innerText</a:t>
            </a:r>
            <a:r>
              <a:rPr lang="en-US" dirty="0"/>
              <a:t>, </a:t>
            </a:r>
            <a:r>
              <a:rPr lang="en-US" dirty="0" err="1"/>
              <a:t>innerHtml</a:t>
            </a:r>
            <a:r>
              <a:rPr lang="en-US" dirty="0"/>
              <a:t> server side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64421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Output:</a:t>
            </a: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 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a&amp;amp;b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lt;P&amp;gt;plain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text&amp;lt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P&amp;gt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7744" y="4077072"/>
            <a:ext cx="72008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43608" y="4357535"/>
            <a:ext cx="12241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35896" y="4352335"/>
            <a:ext cx="1440160" cy="261325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resources, network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RESPONSE BYTES (by Content-Type)</a:t>
            </a:r>
          </a:p>
          <a:p>
            <a:r>
              <a:rPr lang="en-US" dirty="0"/>
              <a:t>--------------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227 910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text/html: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126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180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44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584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15 585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~headers~: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15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380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application/gif:	3 053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 Count: 	44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Bytes Sent: 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26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444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headers:26444; body:0)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Bytes Received: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432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692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headers:15380; body:417312)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2298799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24200" y="2608340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43693" y="4648200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47237" y="5312734"/>
            <a:ext cx="1119963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63" y="1981200"/>
            <a:ext cx="2960075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&lt;! – section 1 --&gt;</a:t>
            </a:r>
          </a:p>
          <a:p>
            <a:r>
              <a:rPr lang="en-US" dirty="0" smtClean="0"/>
              <a:t>Useful for client side “debugging”</a:t>
            </a:r>
          </a:p>
          <a:p>
            <a:r>
              <a:rPr lang="en-US" dirty="0" smtClean="0"/>
              <a:t>Different syntax in JSP, JSPX</a:t>
            </a:r>
          </a:p>
          <a:p>
            <a:r>
              <a:rPr lang="en-US" dirty="0" smtClean="0"/>
              <a:t>CWE-615</a:t>
            </a:r>
            <a:r>
              <a:rPr lang="en-US" dirty="0"/>
              <a:t>: Information Leak Through Comments</a:t>
            </a:r>
          </a:p>
          <a:p>
            <a:r>
              <a:rPr lang="en-US" dirty="0" smtClean="0"/>
              <a:t>XSS Attacks on Comments</a:t>
            </a:r>
          </a:p>
          <a:p>
            <a:r>
              <a:rPr lang="en-US" dirty="0" smtClean="0"/>
              <a:t>Size overhead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035"/>
            <a:ext cx="3888432" cy="242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HTML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2200" dirty="0" smtClean="0"/>
              <a:t>horror samples from reality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16630" y="3717032"/>
            <a:ext cx="41565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b="1" dirty="0" smtClean="0">
                <a:hlinkClick r:id="rId3"/>
              </a:rPr>
              <a:t>www.oracle.com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183 </a:t>
            </a:r>
            <a:r>
              <a:rPr lang="en-US" b="1" dirty="0">
                <a:solidFill>
                  <a:srgbClr val="FF0000"/>
                </a:solidFill>
              </a:rPr>
              <a:t>comments found (4403 bytes)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800" dirty="0" smtClean="0"/>
              <a:t>SS_BEGIN_SNIPPET(fragment3,head_tags</a:t>
            </a:r>
            <a:r>
              <a:rPr lang="en-US" sz="800" dirty="0"/>
              <a:t>) SS_END_SNIPPET(fragment3,head_tags) &lt;link media="screen" </a:t>
            </a:r>
            <a:r>
              <a:rPr lang="en-US" sz="800" dirty="0" err="1"/>
              <a:t>href</a:t>
            </a:r>
            <a:r>
              <a:rPr lang="en-US" sz="800" dirty="0"/>
              <a:t>="/</a:t>
            </a:r>
            <a:r>
              <a:rPr lang="en-US" sz="800" dirty="0" err="1"/>
              <a:t>ocom</a:t>
            </a:r>
            <a:r>
              <a:rPr lang="en-US" sz="800" dirty="0"/>
              <a:t>/fragments/</a:t>
            </a:r>
            <a:r>
              <a:rPr lang="en-US" sz="800" dirty="0" err="1"/>
              <a:t>externalnavhorizontal</a:t>
            </a:r>
            <a:r>
              <a:rPr lang="en-US" sz="800" dirty="0"/>
              <a:t>/horiz-nav.css" type="text/</a:t>
            </a:r>
            <a:r>
              <a:rPr lang="en-US" sz="800" dirty="0" err="1"/>
              <a:t>css</a:t>
            </a:r>
            <a:r>
              <a:rPr lang="en-US" sz="800" dirty="0"/>
              <a:t>" </a:t>
            </a:r>
            <a:r>
              <a:rPr lang="en-US" sz="800" dirty="0" err="1"/>
              <a:t>rel</a:t>
            </a:r>
            <a:r>
              <a:rPr lang="en-US" sz="800" dirty="0"/>
              <a:t>="</a:t>
            </a:r>
            <a:r>
              <a:rPr lang="en-US" sz="800" dirty="0" err="1"/>
              <a:t>stylesheet</a:t>
            </a:r>
            <a:r>
              <a:rPr lang="en-US" sz="800" dirty="0"/>
              <a:t>" /&gt; SS_BEGIN_SNIPPET(fragment3,code) SS_END_SNIPPET(fragment3,code) SS_BEGIN_SNIPPET(fragment14,ocom translation) ** retrieve cache lifespan parameter: ** **override root for testing purposes:** ** Header Logo **  ** Header Search **  ** Welcome </a:t>
            </a:r>
            <a:r>
              <a:rPr lang="en-US" sz="800" dirty="0" err="1"/>
              <a:t>SignIn</a:t>
            </a:r>
            <a:r>
              <a:rPr lang="en-US" sz="800" dirty="0"/>
              <a:t> **  ** Footer **  ** Header Logo **   MOSAIC   Communities  User Category   User </a:t>
            </a:r>
            <a:r>
              <a:rPr lang="en-US" sz="800" dirty="0" err="1"/>
              <a:t>Intrest</a:t>
            </a:r>
            <a:r>
              <a:rPr lang="en-US" sz="800" dirty="0"/>
              <a:t>   Navigation starts here   User Community SC code   User Category SC code   User Interest SC code  SS_END_SNIPPET(fragment14,ocom translation) SS_BEGIN_SNIPPET(fragment22,ocom translation) ** retrieve cache lifespan parameter: ** **override root for testing purposes:** ** Header Logo **  ** Header Search **  ** Welcome </a:t>
            </a:r>
            <a:r>
              <a:rPr lang="en-US" sz="800" dirty="0" err="1"/>
              <a:t>SignIn</a:t>
            </a:r>
            <a:r>
              <a:rPr lang="en-US" sz="800" dirty="0"/>
              <a:t> **  ** Footer **  ** Header Logo **   MOSAIC   Communities  User Category   User </a:t>
            </a:r>
            <a:r>
              <a:rPr lang="en-US" sz="800" dirty="0" err="1"/>
              <a:t>Intrest</a:t>
            </a:r>
            <a:r>
              <a:rPr lang="en-US" sz="800" dirty="0"/>
              <a:t>   Navigation starts here   User Community SC code   User Category SC code   User Interest SC code   Date: 7 Sep 2010   Author: </a:t>
            </a:r>
            <a:r>
              <a:rPr lang="en-US" sz="800" dirty="0" err="1"/>
              <a:t>Girish</a:t>
            </a:r>
            <a:r>
              <a:rPr lang="en-US" sz="800" dirty="0"/>
              <a:t> </a:t>
            </a:r>
            <a:r>
              <a:rPr lang="en-US" sz="800" dirty="0" err="1"/>
              <a:t>Gowdar</a:t>
            </a:r>
            <a:r>
              <a:rPr lang="en-US" sz="800" dirty="0"/>
              <a:t>, web Technology   Comment : Logo </a:t>
            </a:r>
            <a:r>
              <a:rPr lang="en-US" sz="800" dirty="0" err="1"/>
              <a:t>img</a:t>
            </a:r>
            <a:r>
              <a:rPr lang="en-US" sz="800" dirty="0"/>
              <a:t> </a:t>
            </a:r>
            <a:r>
              <a:rPr lang="en-US" sz="800" dirty="0" err="1"/>
              <a:t>url</a:t>
            </a:r>
            <a:r>
              <a:rPr lang="en-US" sz="800" dirty="0"/>
              <a:t> and link customized. Variable declared in each Country translation file if need to customize.  SS_END_SNIPPET(fragment22,ocom translation) SS_BEGIN_SNIPPET(fragment15,ocom translation) ** retrieve cache lifespan parameter: ** **override root for testing purposes</a:t>
            </a:r>
            <a:r>
              <a:rPr lang="en-US" sz="800" dirty="0" smtClean="0"/>
              <a:t>:**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27020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 smtClean="0"/>
              <a:t>example.shop.cz</a:t>
            </a:r>
          </a:p>
          <a:p>
            <a:r>
              <a:rPr lang="en-US" sz="1200" dirty="0" smtClean="0"/>
              <a:t>&lt;!-- 7E975C04D5 </a:t>
            </a:r>
            <a:r>
              <a:rPr lang="en-US" sz="1200" dirty="0"/>
              <a:t>like '%test%') </a:t>
            </a:r>
            <a:r>
              <a:rPr lang="en-US" sz="1200" dirty="0" smtClean="0"/>
              <a:t> 97E975C04D5 </a:t>
            </a:r>
            <a:r>
              <a:rPr lang="en-US" sz="1200" dirty="0"/>
              <a:t>like '%test%') and </a:t>
            </a:r>
            <a:r>
              <a:rPr lang="en-US" sz="1200" dirty="0" err="1"/>
              <a:t>IsNull</a:t>
            </a:r>
            <a:r>
              <a:rPr lang="en-US" sz="1200" dirty="0"/>
              <a:t>(</a:t>
            </a:r>
            <a:r>
              <a:rPr lang="en-US" sz="1200" dirty="0" err="1"/>
              <a:t>LevelsVisibility.Hidden</a:t>
            </a:r>
            <a:r>
              <a:rPr lang="en-US" sz="1200" dirty="0"/>
              <a:t>, 0) = 0 And </a:t>
            </a:r>
            <a:r>
              <a:rPr lang="en-US" sz="1200" dirty="0" err="1"/>
              <a:t>IsNull</a:t>
            </a:r>
            <a:r>
              <a:rPr lang="en-US" sz="1200" dirty="0"/>
              <a:t>(LevelsVisibility2.Hidden, 0) = 0 AND (</a:t>
            </a:r>
            <a:r>
              <a:rPr lang="en-US" sz="1200" dirty="0" err="1"/>
              <a:t>IsNull</a:t>
            </a:r>
            <a:r>
              <a:rPr lang="en-US" sz="1200" dirty="0"/>
              <a:t>(Store.Hidden,0) = 0) and ( ((</a:t>
            </a:r>
            <a:r>
              <a:rPr lang="en-US" sz="1200" dirty="0" err="1"/>
              <a:t>Levels.Department_ID</a:t>
            </a:r>
            <a:r>
              <a:rPr lang="en-US" sz="1200" dirty="0"/>
              <a:t> is Null or </a:t>
            </a:r>
            <a:r>
              <a:rPr lang="en-US" sz="1200" dirty="0" err="1"/>
              <a:t>Levels.Department_ID</a:t>
            </a:r>
            <a:r>
              <a:rPr lang="en-US" sz="1200" dirty="0"/>
              <a:t>=2) and (</a:t>
            </a:r>
            <a:r>
              <a:rPr lang="en-US" sz="1200" dirty="0" err="1"/>
              <a:t>Levels.Categorization_ID</a:t>
            </a:r>
            <a:r>
              <a:rPr lang="en-US" sz="1200" dirty="0"/>
              <a:t>=3)) OR (</a:t>
            </a:r>
            <a:r>
              <a:rPr lang="en-US" sz="1200" dirty="0" err="1"/>
              <a:t>Levels.Department_ID</a:t>
            </a:r>
            <a:r>
              <a:rPr lang="en-US" sz="1200" dirty="0"/>
              <a:t> is not Null and </a:t>
            </a:r>
            <a:r>
              <a:rPr lang="en-US" sz="1200" dirty="0" err="1"/>
              <a:t>Levels.Department_ID</a:t>
            </a:r>
            <a:r>
              <a:rPr lang="en-US" sz="1200" dirty="0"/>
              <a:t>&lt;&gt;2) ) GROUP BY </a:t>
            </a:r>
            <a:r>
              <a:rPr lang="en-US" sz="1200" dirty="0" err="1"/>
              <a:t>Store.ItemID</a:t>
            </a:r>
            <a:r>
              <a:rPr lang="en-US" sz="1200" dirty="0"/>
              <a:t> ) as S1 LEFT JOIN Store WITH (NOLOCK) ON S1.ItemID = </a:t>
            </a:r>
            <a:r>
              <a:rPr lang="en-US" sz="1200" dirty="0" err="1"/>
              <a:t>Store.ItemID</a:t>
            </a:r>
            <a:r>
              <a:rPr lang="en-US" sz="1200" dirty="0"/>
              <a:t> LEFT JOIN Orders WITH (NOLOCK) ON </a:t>
            </a:r>
            <a:r>
              <a:rPr lang="en-US" sz="1200" dirty="0" err="1"/>
              <a:t>Orders.ItemID</a:t>
            </a:r>
            <a:r>
              <a:rPr lang="en-US" sz="1200" dirty="0"/>
              <a:t> = </a:t>
            </a:r>
            <a:r>
              <a:rPr lang="en-US" sz="1200" dirty="0" err="1"/>
              <a:t>Store.ItemID</a:t>
            </a:r>
            <a:r>
              <a:rPr lang="en-US" sz="1200" dirty="0"/>
              <a:t> AND </a:t>
            </a:r>
            <a:r>
              <a:rPr lang="en-US" sz="1200" dirty="0" err="1"/>
              <a:t>IsNull</a:t>
            </a:r>
            <a:r>
              <a:rPr lang="en-US" sz="1200" dirty="0"/>
              <a:t>(Orders.OrderNumber,0)=0 AND </a:t>
            </a:r>
            <a:r>
              <a:rPr lang="en-US" sz="1200" dirty="0" err="1"/>
              <a:t>IsNull</a:t>
            </a:r>
            <a:r>
              <a:rPr lang="en-US" sz="1200" dirty="0"/>
              <a:t>(Orders.GroupOrder,0)=0 AND </a:t>
            </a:r>
            <a:r>
              <a:rPr lang="en-US" sz="1200" dirty="0" err="1"/>
              <a:t>Orders.SessionID</a:t>
            </a:r>
            <a:r>
              <a:rPr lang="en-US" sz="1200" dirty="0"/>
              <a:t>=623438626 ORDER BY -</a:t>
            </a:r>
            <a:r>
              <a:rPr lang="en-US" sz="1200" dirty="0" err="1"/>
              <a:t>IsNull</a:t>
            </a:r>
            <a:r>
              <a:rPr lang="en-US" sz="1200" dirty="0"/>
              <a:t>(Store.StayOnTop,0), Category, S1.Level_ID, </a:t>
            </a:r>
            <a:r>
              <a:rPr lang="en-US" sz="1200" dirty="0" err="1"/>
              <a:t>Store.Producer</a:t>
            </a:r>
            <a:r>
              <a:rPr lang="en-US" sz="1200" dirty="0"/>
              <a:t> ASC, </a:t>
            </a:r>
            <a:r>
              <a:rPr lang="en-US" sz="1200" dirty="0" err="1"/>
              <a:t>Store.Name</a:t>
            </a:r>
            <a:r>
              <a:rPr lang="en-US" sz="1200" dirty="0"/>
              <a:t>, </a:t>
            </a:r>
            <a:r>
              <a:rPr lang="en-US" sz="1200" dirty="0" err="1" smtClean="0"/>
              <a:t>Store.CatalogueNumber</a:t>
            </a:r>
            <a:endParaRPr lang="en-US" sz="1200" dirty="0" smtClean="0"/>
          </a:p>
          <a:p>
            <a:r>
              <a:rPr lang="en-US" sz="1200" dirty="0" smtClean="0"/>
              <a:t>….</a:t>
            </a:r>
            <a:endParaRPr lang="en-US" sz="1200" dirty="0"/>
          </a:p>
          <a:p>
            <a:r>
              <a:rPr lang="en-US" sz="1200" dirty="0"/>
              <a:t>Generating          : 00:00,250</a:t>
            </a:r>
          </a:p>
          <a:p>
            <a:r>
              <a:rPr lang="en-US" sz="1200" dirty="0" err="1"/>
              <a:t>ConnectingTime</a:t>
            </a:r>
            <a:r>
              <a:rPr lang="en-US" sz="1200" dirty="0"/>
              <a:t>      : 00:00,000</a:t>
            </a:r>
          </a:p>
          <a:p>
            <a:r>
              <a:rPr lang="en-US" sz="1200" dirty="0" err="1"/>
              <a:t>OpeningTime</a:t>
            </a:r>
            <a:r>
              <a:rPr lang="en-US" sz="1200" dirty="0"/>
              <a:t>         : 00:00,078</a:t>
            </a:r>
          </a:p>
          <a:p>
            <a:r>
              <a:rPr lang="en-US" sz="1200" dirty="0" err="1"/>
              <a:t>GettingLevelProps</a:t>
            </a:r>
            <a:r>
              <a:rPr lang="en-US" sz="1200" dirty="0"/>
              <a:t>   : 00:00,000</a:t>
            </a:r>
          </a:p>
          <a:p>
            <a:r>
              <a:rPr lang="en-US" sz="1200" dirty="0" err="1"/>
              <a:t>SearchingLevelProps</a:t>
            </a:r>
            <a:r>
              <a:rPr lang="en-US" sz="1200" dirty="0"/>
              <a:t> : 00:00,000</a:t>
            </a:r>
          </a:p>
          <a:p>
            <a:r>
              <a:rPr lang="en-US" sz="1200" dirty="0" err="1"/>
              <a:t>LoadingValues</a:t>
            </a:r>
            <a:r>
              <a:rPr lang="en-US" sz="1200" dirty="0"/>
              <a:t>       : 00:00,032</a:t>
            </a:r>
          </a:p>
          <a:p>
            <a:r>
              <a:rPr lang="en-US" sz="1200" dirty="0" err="1"/>
              <a:t>GettingText</a:t>
            </a:r>
            <a:r>
              <a:rPr lang="en-US" sz="1200" dirty="0"/>
              <a:t>         : 00:00,046</a:t>
            </a:r>
          </a:p>
          <a:p>
            <a:r>
              <a:rPr lang="en-US" sz="1200" dirty="0" err="1"/>
              <a:t>TotalItems</a:t>
            </a:r>
            <a:r>
              <a:rPr lang="en-US" sz="1200" dirty="0"/>
              <a:t>          : 107</a:t>
            </a:r>
          </a:p>
          <a:p>
            <a:r>
              <a:rPr lang="en-US" sz="1200" dirty="0" err="1"/>
              <a:t>SearchedItems</a:t>
            </a:r>
            <a:r>
              <a:rPr lang="en-US" sz="1200" dirty="0"/>
              <a:t>       : 1</a:t>
            </a:r>
          </a:p>
          <a:p>
            <a:r>
              <a:rPr lang="en-US" sz="1200" dirty="0" err="1"/>
              <a:t>CachedItems</a:t>
            </a:r>
            <a:r>
              <a:rPr lang="en-US" sz="1200" dirty="0"/>
              <a:t>         : 22</a:t>
            </a:r>
          </a:p>
          <a:p>
            <a:r>
              <a:rPr lang="en-US" sz="1200" dirty="0" err="1"/>
              <a:t>LoadedItems</a:t>
            </a:r>
            <a:r>
              <a:rPr lang="en-US" sz="1200" dirty="0"/>
              <a:t>         : 109</a:t>
            </a:r>
          </a:p>
          <a:p>
            <a:r>
              <a:rPr lang="en-US" sz="1200" dirty="0"/>
              <a:t>Count of opening children : 1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Cached </a:t>
            </a:r>
            <a:r>
              <a:rPr lang="en-US" sz="1200" dirty="0"/>
              <a:t>time = 00:00,015</a:t>
            </a:r>
          </a:p>
          <a:p>
            <a:r>
              <a:rPr lang="en-US" sz="1200" dirty="0"/>
              <a:t>Total time = </a:t>
            </a:r>
            <a:r>
              <a:rPr lang="en-US" sz="1200" dirty="0" smtClean="0"/>
              <a:t>00:00,015 …. --&gt;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2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/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&lt;DIV&gt;&lt;/DIV&gt;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06613" y="4901066"/>
            <a:ext cx="150514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 smtClean="0"/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&lt;!--This is a comment.--&gt;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Removable HTML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2200" dirty="0" smtClean="0"/>
              <a:t>Funny tag &lt;_&gt;, same syntax in .</a:t>
            </a:r>
            <a:r>
              <a:rPr lang="en-US" sz="2200" dirty="0" err="1" smtClean="0"/>
              <a:t>jsp</a:t>
            </a:r>
            <a:r>
              <a:rPr lang="en-US" sz="2200" dirty="0" smtClean="0"/>
              <a:t> and .</a:t>
            </a:r>
            <a:r>
              <a:rPr lang="en-US" sz="2200" dirty="0" err="1" smtClean="0"/>
              <a:t>jspx</a:t>
            </a:r>
            <a:r>
              <a:rPr lang="en-US" sz="2200" dirty="0" smtClean="0"/>
              <a:t>, turn them all on/off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/>
              <a:t>.</a:t>
            </a:r>
            <a:r>
              <a:rPr lang="en-US" sz="1800" b="1" i="1" dirty="0" err="1" smtClean="0"/>
              <a:t>jsp</a:t>
            </a:r>
            <a:r>
              <a:rPr lang="en-US" sz="1800" b="1" i="1" dirty="0" smtClean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sz="18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&lt;body&gt;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&lt;div&gt;&lt;_&gt;This is a comment.&lt;/_&gt;&lt;/div&gt;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19672" y="4869160"/>
            <a:ext cx="338437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19672" y="2420888"/>
            <a:ext cx="3384376" cy="36004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3688" y="3480957"/>
            <a:ext cx="58326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6613" y="2348880"/>
            <a:ext cx="7654427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/>
              <a:t>w</a:t>
            </a:r>
            <a:r>
              <a:rPr lang="en-US" sz="1800" b="1" i="1" dirty="0" smtClean="0"/>
              <a:t>eb.xml: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/>
              </a:rPr>
              <a:t>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&lt;context-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-name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</a:rPr>
              <a:t>com.gratex.gjaxXB.tags.html.commentsOutput</a:t>
            </a:r>
            <a:endParaRPr lang="en-US" sz="1800" dirty="0">
              <a:latin typeface="Courier New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-name&gt;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-value&gt;true&lt;/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-value&gt;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&lt;/context-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4036970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0" grpId="1" animBg="1"/>
      <p:bldP spid="5" grpId="0" animBg="1"/>
      <p:bldP spid="5" grpId="1" animBg="1"/>
      <p:bldP spid="11" grpId="0" animBg="1"/>
      <p:bldP spid="1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URI Reference Building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How much code do you need </a:t>
            </a:r>
            <a:r>
              <a:rPr lang="en-US" dirty="0"/>
              <a:t>to generate </a:t>
            </a:r>
            <a:endParaRPr lang="en-US" dirty="0" smtClean="0"/>
          </a:p>
          <a:p>
            <a:r>
              <a:rPr lang="en-US" dirty="0" smtClean="0"/>
              <a:t>8 lines of </a:t>
            </a:r>
            <a:r>
              <a:rPr lang="en-US" b="1" dirty="0" smtClean="0"/>
              <a:t>correct</a:t>
            </a:r>
            <a:r>
              <a:rPr lang="en-US" dirty="0" smtClean="0"/>
              <a:t> &lt;script&gt;</a:t>
            </a:r>
            <a:r>
              <a:rPr lang="en-US" dirty="0"/>
              <a:t>&lt;</a:t>
            </a:r>
            <a:r>
              <a:rPr lang="en-US" dirty="0" smtClean="0"/>
              <a:t>script&gt; and &lt;link/&gt; tags ?</a:t>
            </a:r>
          </a:p>
          <a:p>
            <a:r>
              <a:rPr lang="en-US" dirty="0" smtClean="0"/>
              <a:t>Spring-</a:t>
            </a:r>
            <a:r>
              <a:rPr lang="en-US" dirty="0" err="1" smtClean="0"/>
              <a:t>Roo</a:t>
            </a:r>
            <a:r>
              <a:rPr lang="en-US" dirty="0" smtClean="0"/>
              <a:t>: 	</a:t>
            </a:r>
            <a:r>
              <a:rPr lang="en-US" b="1" dirty="0" smtClean="0"/>
              <a:t>16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HTML5TagLib: 	</a:t>
            </a:r>
            <a:r>
              <a:rPr lang="en-US" b="1" dirty="0" smtClean="0"/>
              <a:t>8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Expected output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	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SampleRooMvc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resources/spring/Spring-Dojo.js"&gt;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Spring (or JSTL)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value="/resources/spring/Spring-Dojo.js"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spring_dojo_url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="${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type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jsp:text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/&gt;&lt;/script&gt;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Our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Spring </a:t>
            </a:r>
            <a:r>
              <a:rPr lang="en-US" sz="1800" dirty="0" err="1"/>
              <a:t>Roo</a:t>
            </a:r>
            <a:r>
              <a:rPr lang="en-US" sz="1800" dirty="0"/>
              <a:t> – complete </a:t>
            </a:r>
            <a:r>
              <a:rPr lang="en-US" sz="1800" b="1" dirty="0"/>
              <a:t>load-</a:t>
            </a:r>
            <a:r>
              <a:rPr lang="en-US" sz="1800" b="1" dirty="0" err="1"/>
              <a:t>scripts.tagx</a:t>
            </a:r>
            <a:r>
              <a:rPr lang="en-US" sz="1800" dirty="0"/>
              <a:t> code review </a:t>
            </a:r>
            <a:r>
              <a:rPr lang="en-US" sz="1800" dirty="0" err="1"/>
              <a:t>avaliable</a:t>
            </a:r>
            <a:r>
              <a:rPr lang="en-US" sz="1800" dirty="0"/>
              <a:t> in: samples\Spring-</a:t>
            </a:r>
            <a:r>
              <a:rPr lang="en-US" sz="1800" dirty="0" err="1"/>
              <a:t>Roo</a:t>
            </a:r>
            <a:r>
              <a:rPr lang="en-US" sz="1800" dirty="0"/>
              <a:t>-Load-Script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2420888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9752" y="2132856"/>
            <a:ext cx="360040" cy="288032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9004" y="4153178"/>
            <a:ext cx="1264684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7704" y="5085184"/>
            <a:ext cx="2880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12292" y="4333198"/>
            <a:ext cx="2295612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5109521"/>
            <a:ext cx="7920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79051" y="3284984"/>
            <a:ext cx="1440822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16088" y="4513218"/>
            <a:ext cx="1264684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Side CSS </a:t>
            </a: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sz="2200" dirty="0" smtClean="0"/>
              <a:t>avoid new attributes, reuse </a:t>
            </a:r>
            <a:r>
              <a:rPr lang="en-US" sz="2200" dirty="0" err="1" smtClean="0"/>
              <a:t>css</a:t>
            </a:r>
            <a:r>
              <a:rPr lang="en-US" sz="2200" dirty="0" smtClean="0"/>
              <a:t> classes, generate semantics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3826768" cy="4968552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.</a:t>
            </a:r>
            <a:r>
              <a:rPr lang="en-US" b="1" i="1" dirty="0" err="1" smtClean="0"/>
              <a:t>jspx</a:t>
            </a:r>
            <a:r>
              <a:rPr lang="en-US" b="1" i="1" dirty="0" smtClean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</a:rPr>
              <a:t>&lt;</a:t>
            </a:r>
            <a:r>
              <a:rPr lang="en-US" dirty="0">
                <a:latin typeface="Courier New"/>
              </a:rPr>
              <a:t>table class=</a:t>
            </a:r>
            <a:r>
              <a:rPr lang="en-US" i="1" dirty="0">
                <a:latin typeface="Courier New"/>
              </a:rPr>
              <a:t>"</a:t>
            </a:r>
            <a:r>
              <a:rPr lang="en-US" i="1" dirty="0" err="1">
                <a:latin typeface="Courier New"/>
              </a:rPr>
              <a:t>th</a:t>
            </a:r>
            <a:r>
              <a:rPr lang="en-US" i="1" dirty="0">
                <a:latin typeface="Courier New"/>
              </a:rPr>
              <a:t>-scope-auto"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thead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&gt;Bolts&lt;/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&gt;Nuts&lt;/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&gt;Screws&lt;/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thead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tbody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&gt;Wholesale&lt;/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&lt;td&gt;$1.25&lt;/td&gt;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&lt;td&gt;$1.20&lt;/td&gt;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&gt;Retail&lt;/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&lt;td&gt;$2.00&lt;/td&gt;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&lt;td&gt;$3.00&lt;/td&gt;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&lt;td&gt;$1.80&lt;/td&gt;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tbody</a:t>
            </a:r>
            <a:r>
              <a:rPr lang="en-US" dirty="0">
                <a:latin typeface="Courier New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960" y="1556792"/>
            <a:ext cx="43924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 smtClean="0">
                <a:cs typeface="Courier New" pitchFamily="49" charset="0"/>
              </a:rPr>
              <a:t>output: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TABLE class="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-scope-auto"&gt;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&lt;THEAD&gt;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scope="col"&gt;Bolts&lt;/TH&gt;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scope="col"&gt;Nuts&lt;/TH&gt;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scope="col"&gt;Screws&lt;/TH&gt;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&lt;TBODY&gt;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scope="row"&gt;Wholesale&lt;/TH&gt;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&lt;TD&gt;$1.25&lt;/TD&gt;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&lt;TD&gt;$1.20&lt;/TD&gt;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scope="row"&gt;Retail&lt;/TH&gt;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&lt;TD&gt;$2.00&lt;/TD&gt;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&lt;TD&gt;$3.00&lt;/TD&gt;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&lt;TD&gt;$1.80&lt;/TD&gt;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2636912"/>
            <a:ext cx="504056" cy="64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7624" y="3933056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96536" y="5013176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23728" y="1916832"/>
            <a:ext cx="165618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36096" y="2636912"/>
            <a:ext cx="1296144" cy="64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32040" y="3933056"/>
            <a:ext cx="187220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36096" y="5013176"/>
            <a:ext cx="12961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31" y="2996952"/>
            <a:ext cx="5285249" cy="15100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35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Custom Tags – Extending &amp; Fixing Spring</a:t>
            </a:r>
            <a:br>
              <a:rPr lang="en-US" sz="4000" dirty="0" smtClean="0"/>
            </a:br>
            <a:r>
              <a:rPr lang="en-US" sz="2200" dirty="0" err="1" smtClean="0"/>
              <a:t>Spring</a:t>
            </a:r>
            <a:r>
              <a:rPr lang="en-US" sz="2200" dirty="0" smtClean="0"/>
              <a:t> tags generate </a:t>
            </a:r>
            <a:r>
              <a:rPr lang="en-US" sz="2200" b="1" dirty="0" smtClean="0"/>
              <a:t>only XHTML</a:t>
            </a:r>
            <a:r>
              <a:rPr lang="en-US" sz="2200" dirty="0" smtClean="0"/>
              <a:t>, but we love their functionality…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various </a:t>
            </a:r>
            <a:r>
              <a:rPr lang="en-US" sz="1400" dirty="0"/>
              <a:t>tags generated by </a:t>
            </a:r>
            <a:r>
              <a:rPr lang="en-US" sz="1400" dirty="0" smtClean="0"/>
              <a:t>various tag libraries </a:t>
            </a:r>
            <a:r>
              <a:rPr lang="en-US" sz="1400" dirty="0"/>
              <a:t>are compliant with the </a:t>
            </a:r>
            <a:r>
              <a:rPr lang="en-US" sz="1400" dirty="0">
                <a:hlinkClick r:id="rId3"/>
              </a:rPr>
              <a:t>XHTML-1.0-Strict </a:t>
            </a:r>
            <a:r>
              <a:rPr lang="en-US" sz="1400" dirty="0" smtClean="0">
                <a:hlinkClick r:id="rId3"/>
              </a:rPr>
              <a:t>specification</a:t>
            </a:r>
            <a:r>
              <a:rPr lang="en-US" sz="1400" dirty="0" smtClean="0"/>
              <a:t> and usually not XHTML/HTML compatible, and mostly not able to produce pure HTML</a:t>
            </a:r>
          </a:p>
          <a:p>
            <a:r>
              <a:rPr lang="en-US" sz="1400" dirty="0" smtClean="0"/>
              <a:t>Added label also for input=text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2564904"/>
            <a:ext cx="8229600" cy="2836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xform:form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err="1">
                <a:latin typeface="Courier New"/>
              </a:rPr>
              <a:t>modelAttribute</a:t>
            </a:r>
            <a:r>
              <a:rPr lang="en-US" sz="1800" dirty="0">
                <a:latin typeface="Courier New"/>
              </a:rPr>
              <a:t>=</a:t>
            </a:r>
            <a:r>
              <a:rPr lang="en-US" sz="1800" i="1" dirty="0">
                <a:latin typeface="Courier New"/>
              </a:rPr>
              <a:t>"model"</a:t>
            </a:r>
            <a:r>
              <a:rPr lang="en-US" sz="18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ul</a:t>
            </a:r>
            <a:r>
              <a:rPr lang="en-US" sz="1800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&lt;li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xform:input</a:t>
            </a:r>
            <a:r>
              <a:rPr lang="en-US" sz="1800" dirty="0">
                <a:latin typeface="Courier New"/>
              </a:rPr>
              <a:t> path=</a:t>
            </a:r>
            <a:r>
              <a:rPr lang="en-US" sz="1800" i="1" dirty="0">
                <a:latin typeface="Courier New"/>
              </a:rPr>
              <a:t>"surname"</a:t>
            </a:r>
            <a:r>
              <a:rPr lang="en-US" sz="1800" dirty="0">
                <a:latin typeface="Courier New"/>
              </a:rPr>
              <a:t> label=</a:t>
            </a:r>
            <a:r>
              <a:rPr lang="en-US" sz="1800" i="1" dirty="0">
                <a:latin typeface="Courier New"/>
              </a:rPr>
              <a:t>"Surname"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>
                <a:latin typeface="Courier New"/>
              </a:rPr>
              <a:t>li&gt;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&lt;li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xform:radiobuttons</a:t>
            </a:r>
            <a:r>
              <a:rPr lang="en-US" sz="1800" dirty="0">
                <a:latin typeface="Courier New"/>
              </a:rPr>
              <a:t> path=</a:t>
            </a:r>
            <a:r>
              <a:rPr lang="en-US" sz="1800" i="1" dirty="0">
                <a:latin typeface="Courier New"/>
              </a:rPr>
              <a:t>"sex"</a:t>
            </a:r>
            <a:r>
              <a:rPr lang="en-US" sz="1800" dirty="0">
                <a:latin typeface="Courier New"/>
              </a:rPr>
              <a:t> items=</a:t>
            </a:r>
            <a:r>
              <a:rPr lang="en-US" sz="1800" i="1" dirty="0">
                <a:latin typeface="Courier New"/>
              </a:rPr>
              <a:t>"</a:t>
            </a:r>
            <a:r>
              <a:rPr lang="en-US" sz="1800" dirty="0">
                <a:latin typeface="Courier New"/>
              </a:rPr>
              <a:t>${sex}</a:t>
            </a:r>
            <a:r>
              <a:rPr lang="en-US" sz="1800" i="1" dirty="0">
                <a:latin typeface="Courier New"/>
              </a:rPr>
              <a:t>"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>
                <a:latin typeface="Courier New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ul</a:t>
            </a:r>
            <a:r>
              <a:rPr lang="en-US" sz="1800" dirty="0">
                <a:latin typeface="Courier New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xform:form</a:t>
            </a:r>
            <a:r>
              <a:rPr lang="en-US" sz="1800" dirty="0" smtClean="0">
                <a:latin typeface="Courier New"/>
              </a:rPr>
              <a:t>&gt;</a:t>
            </a:r>
            <a:r>
              <a:rPr lang="en-US" sz="1800" dirty="0" smtClean="0">
                <a:hlinkClick r:id="rId3"/>
              </a:rPr>
              <a:t> 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4932040" y="3429000"/>
            <a:ext cx="21602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2" y="3431747"/>
            <a:ext cx="158417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Custom Tags – Extending &amp; Fixing Spring</a:t>
            </a:r>
            <a:br>
              <a:rPr lang="en-US" sz="4000" dirty="0" smtClean="0"/>
            </a:br>
            <a:r>
              <a:rPr lang="en-US" sz="2200" dirty="0" smtClean="0"/>
              <a:t>Our library wraps spring tags and generates </a:t>
            </a:r>
            <a:r>
              <a:rPr lang="en-US" sz="2200" b="1" dirty="0" smtClean="0"/>
              <a:t>also HTML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&lt;FORM id="model" action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="/app/test/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xform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method="post"&gt;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for="surname"&gt;Surname&lt;/LABEL&gt;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id="surname" name="surname" type="text" value="Black"&gt;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&lt;SPAN&gt;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id="sex1" name="sex" type="radio" value="male"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checked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="checked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for="sex1"&gt;male&lt;/LABEL&gt;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&lt;SPAN&gt;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id="sex2" name="sex" type="radio" value="female"&gt;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for="sex2"&gt;female&lt;/LABEL&gt;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628800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40024" y="2308778"/>
            <a:ext cx="6396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40024" y="2596810"/>
            <a:ext cx="6396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56376" y="2554442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83868" y="3645024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04348" y="4581128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Tags – Tag Files</a:t>
            </a:r>
            <a:br>
              <a:rPr lang="en-US" dirty="0" smtClean="0"/>
            </a:br>
            <a:r>
              <a:rPr lang="en-US" sz="2200" dirty="0" smtClean="0"/>
              <a:t>With solid markup base, you can now create HTML compounds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988"/>
            <a:ext cx="8229600" cy="4781128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 i="1" dirty="0" err="1" smtClean="0"/>
              <a:t>hCard</a:t>
            </a:r>
            <a:r>
              <a:rPr lang="en-US" sz="4900" b="1" i="1" dirty="0" smtClean="0"/>
              <a:t> </a:t>
            </a:r>
            <a:r>
              <a:rPr lang="en-US" sz="4900" b="1" i="1" dirty="0" err="1" smtClean="0"/>
              <a:t>adr</a:t>
            </a:r>
            <a:r>
              <a:rPr lang="en-US" sz="4900" b="1" i="1" dirty="0" smtClean="0"/>
              <a:t> (tag file example):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500" i="1" dirty="0" smtClean="0"/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smtClean="0">
                <a:latin typeface="Courier New"/>
              </a:rPr>
              <a:t>&lt;</a:t>
            </a:r>
            <a:r>
              <a:rPr lang="en-US" sz="3100" dirty="0" err="1">
                <a:latin typeface="Courier New"/>
              </a:rPr>
              <a:t>jsp:root</a:t>
            </a:r>
            <a:r>
              <a:rPr lang="en-US" sz="3100" dirty="0">
                <a:latin typeface="Courier New"/>
              </a:rPr>
              <a:t> </a:t>
            </a:r>
            <a:r>
              <a:rPr lang="en-US" sz="3100" dirty="0" err="1" smtClean="0">
                <a:latin typeface="Courier New"/>
              </a:rPr>
              <a:t>xmlns:jsp</a:t>
            </a:r>
            <a:r>
              <a:rPr lang="en-US" sz="3100" dirty="0" smtClean="0">
                <a:latin typeface="Courier New"/>
              </a:rPr>
              <a:t>=</a:t>
            </a:r>
            <a:r>
              <a:rPr lang="en-US" sz="3100" i="1" dirty="0" smtClean="0">
                <a:latin typeface="Courier New"/>
              </a:rPr>
              <a:t>"http</a:t>
            </a:r>
            <a:r>
              <a:rPr lang="en-US" sz="3100" i="1" dirty="0">
                <a:latin typeface="Courier New"/>
              </a:rPr>
              <a:t>://</a:t>
            </a:r>
            <a:r>
              <a:rPr lang="en-US" sz="3100" i="1" dirty="0" smtClean="0">
                <a:latin typeface="Courier New"/>
              </a:rPr>
              <a:t>java.sun.com/JSP/Page" </a:t>
            </a:r>
            <a:r>
              <a:rPr lang="en-US" sz="3100" dirty="0">
                <a:latin typeface="Courier New"/>
              </a:rPr>
              <a:t>version=</a:t>
            </a:r>
            <a:r>
              <a:rPr lang="en-US" sz="3100" i="1" dirty="0">
                <a:latin typeface="Courier New"/>
              </a:rPr>
              <a:t>"2.0"</a:t>
            </a:r>
            <a:endParaRPr lang="en-US" sz="31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Courier New"/>
              </a:rPr>
              <a:t>	</a:t>
            </a:r>
            <a:r>
              <a:rPr lang="en-US" sz="3100" dirty="0" err="1" smtClean="0">
                <a:latin typeface="Courier New"/>
              </a:rPr>
              <a:t>xmlns</a:t>
            </a:r>
            <a:r>
              <a:rPr lang="en-US" sz="3100" dirty="0" smtClean="0">
                <a:latin typeface="Courier New"/>
              </a:rPr>
              <a:t>=</a:t>
            </a:r>
            <a:r>
              <a:rPr lang="en-US" sz="3100" i="1" dirty="0" smtClean="0">
                <a:latin typeface="Courier New"/>
              </a:rPr>
              <a:t>"http://gratex.com/</a:t>
            </a:r>
            <a:r>
              <a:rPr lang="en-US" sz="3100" i="1" dirty="0" err="1" smtClean="0">
                <a:latin typeface="Courier New"/>
              </a:rPr>
              <a:t>gjaxXB</a:t>
            </a:r>
            <a:r>
              <a:rPr lang="en-US" sz="3100" i="1" dirty="0" smtClean="0">
                <a:latin typeface="Courier New"/>
              </a:rPr>
              <a:t>/tags/html"</a:t>
            </a:r>
            <a:r>
              <a:rPr lang="en-US" sz="3100" dirty="0" smtClean="0">
                <a:latin typeface="Courier New"/>
              </a:rPr>
              <a:t>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 smtClean="0">
                <a:latin typeface="Courier New"/>
              </a:rPr>
              <a:t>&lt;</a:t>
            </a:r>
            <a:r>
              <a:rPr lang="en-US" sz="4900" dirty="0" err="1">
                <a:latin typeface="Courier New"/>
              </a:rPr>
              <a:t>jsp:directive.attribute</a:t>
            </a:r>
            <a:r>
              <a:rPr lang="en-US" sz="4900" dirty="0">
                <a:latin typeface="Courier New"/>
              </a:rPr>
              <a:t> name=</a:t>
            </a:r>
            <a:r>
              <a:rPr lang="en-US" sz="4900" i="1" dirty="0">
                <a:latin typeface="Courier New"/>
              </a:rPr>
              <a:t>"address"</a:t>
            </a:r>
            <a:r>
              <a:rPr lang="en-US" sz="4900" dirty="0">
                <a:latin typeface="Courier New"/>
              </a:rPr>
              <a:t> required=</a:t>
            </a:r>
            <a:r>
              <a:rPr lang="en-US" sz="4900" i="1" dirty="0">
                <a:latin typeface="Courier New"/>
              </a:rPr>
              <a:t>"true"</a:t>
            </a:r>
            <a:r>
              <a:rPr lang="en-US" sz="4900" dirty="0">
                <a:latin typeface="Courier New"/>
              </a:rPr>
              <a:t> </a:t>
            </a:r>
            <a:r>
              <a:rPr lang="en-US" sz="4900" dirty="0" smtClean="0">
                <a:latin typeface="Courier New"/>
              </a:rPr>
              <a:t>	type</a:t>
            </a:r>
            <a:r>
              <a:rPr lang="en-US" sz="4900" dirty="0">
                <a:latin typeface="Courier New"/>
              </a:rPr>
              <a:t>=</a:t>
            </a:r>
            <a:r>
              <a:rPr lang="en-US" sz="4900" i="1" dirty="0">
                <a:latin typeface="Courier New"/>
              </a:rPr>
              <a:t>"</a:t>
            </a:r>
            <a:r>
              <a:rPr lang="en-US" sz="4900" i="1" dirty="0" err="1">
                <a:latin typeface="Courier New"/>
              </a:rPr>
              <a:t>com.gratex.gjax.Address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/&gt;</a:t>
            </a:r>
            <a:endParaRPr lang="en-US" sz="49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9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 smtClean="0">
                <a:latin typeface="Courier New"/>
              </a:rPr>
              <a:t>&lt;</a:t>
            </a:r>
            <a:r>
              <a:rPr lang="en-US" sz="4900" dirty="0">
                <a:latin typeface="Courier New"/>
              </a:rPr>
              <a:t>div class=</a:t>
            </a:r>
            <a:r>
              <a:rPr lang="en-US" sz="4900" i="1" dirty="0">
                <a:latin typeface="Courier New"/>
              </a:rPr>
              <a:t>"</a:t>
            </a:r>
            <a:r>
              <a:rPr lang="en-US" sz="4900" i="1" dirty="0" err="1" smtClean="0">
                <a:latin typeface="Courier New"/>
              </a:rPr>
              <a:t>adr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&gt;</a:t>
            </a:r>
            <a:endParaRPr lang="en-US" sz="4900" dirty="0">
              <a:latin typeface="Courier New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"type"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address.type</a:t>
            </a:r>
            <a:r>
              <a:rPr lang="en-US" sz="4900" dirty="0">
                <a:latin typeface="Courier New"/>
              </a:rPr>
              <a:t>}&lt;/span&gt;: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&lt;div class=</a:t>
            </a:r>
            <a:r>
              <a:rPr lang="en-US" sz="4900" i="1" dirty="0">
                <a:latin typeface="Courier New"/>
              </a:rPr>
              <a:t>"street-address"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address.street</a:t>
            </a:r>
            <a:r>
              <a:rPr lang="en-US" sz="4900" dirty="0">
                <a:latin typeface="Courier New"/>
              </a:rPr>
              <a:t>}&lt;/div&gt;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"locality"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address.locality</a:t>
            </a:r>
            <a:r>
              <a:rPr lang="en-US" sz="4900" dirty="0">
                <a:latin typeface="Courier New"/>
              </a:rPr>
              <a:t>}&lt;/span&gt;,  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</a:t>
            </a:r>
            <a:r>
              <a:rPr lang="en-US" sz="4900" dirty="0" err="1">
                <a:latin typeface="Courier New"/>
              </a:rPr>
              <a:t>abbr</a:t>
            </a:r>
            <a:r>
              <a:rPr lang="en-US" sz="4900" dirty="0">
                <a:latin typeface="Courier New"/>
              </a:rPr>
              <a:t> class=</a:t>
            </a:r>
            <a:r>
              <a:rPr lang="en-US" sz="4900" i="1" dirty="0">
                <a:latin typeface="Courier New"/>
              </a:rPr>
              <a:t>"region"</a:t>
            </a:r>
            <a:r>
              <a:rPr lang="en-US" sz="4900" dirty="0">
                <a:latin typeface="Courier New"/>
              </a:rPr>
              <a:t> </a:t>
            </a:r>
            <a:r>
              <a:rPr lang="en-US" sz="4900" dirty="0" smtClean="0">
                <a:latin typeface="Courier New"/>
              </a:rPr>
              <a:t>title</a:t>
            </a:r>
            <a:r>
              <a:rPr lang="en-US" sz="4900" dirty="0">
                <a:latin typeface="Courier New"/>
              </a:rPr>
              <a:t>="${</a:t>
            </a:r>
            <a:r>
              <a:rPr lang="en-US" sz="4900" dirty="0" err="1">
                <a:latin typeface="Courier New"/>
              </a:rPr>
              <a:t>address.region</a:t>
            </a:r>
            <a:r>
              <a:rPr lang="en-US" sz="4900" dirty="0" smtClean="0">
                <a:latin typeface="Courier New"/>
              </a:rPr>
              <a:t>}"&gt;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 smtClean="0">
                <a:latin typeface="Courier New"/>
              </a:rPr>
              <a:t>	${</a:t>
            </a:r>
            <a:r>
              <a:rPr lang="en-US" sz="4900" dirty="0" err="1">
                <a:latin typeface="Courier New"/>
              </a:rPr>
              <a:t>address.region.abbr</a:t>
            </a:r>
            <a:r>
              <a:rPr lang="en-US" sz="4900" dirty="0" smtClean="0">
                <a:latin typeface="Courier New"/>
              </a:rPr>
              <a:t>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 smtClean="0">
                <a:latin typeface="Courier New"/>
              </a:rPr>
              <a:t>&lt;/</a:t>
            </a:r>
            <a:r>
              <a:rPr lang="en-US" sz="4900" dirty="0" err="1">
                <a:latin typeface="Courier New"/>
              </a:rPr>
              <a:t>abbr</a:t>
            </a:r>
            <a:r>
              <a:rPr lang="en-US" sz="4900" dirty="0">
                <a:latin typeface="Courier New"/>
              </a:rPr>
              <a:t>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"postal-code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&gt; ${</a:t>
            </a:r>
            <a:r>
              <a:rPr lang="en-US" sz="4900" dirty="0">
                <a:latin typeface="Courier New"/>
              </a:rPr>
              <a:t>address.zip}&lt;/span&gt;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&lt;div class=</a:t>
            </a:r>
            <a:r>
              <a:rPr lang="en-US" sz="4900" i="1" dirty="0">
                <a:latin typeface="Courier New"/>
              </a:rPr>
              <a:t>"country-name"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address.country</a:t>
            </a:r>
            <a:r>
              <a:rPr lang="en-US" sz="4900" dirty="0">
                <a:latin typeface="Courier New"/>
              </a:rPr>
              <a:t>}&lt;/div&gt;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/>
              </a:rPr>
              <a:t>&lt;/div</a:t>
            </a:r>
            <a:r>
              <a:rPr lang="en-US" sz="4900" dirty="0" smtClean="0">
                <a:latin typeface="Courier New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900" dirty="0">
              <a:latin typeface="Courier New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>
                <a:latin typeface="Courier New"/>
              </a:rPr>
              <a:t>&lt;/</a:t>
            </a:r>
            <a:r>
              <a:rPr lang="en-US" sz="3700" dirty="0" err="1">
                <a:latin typeface="Courier New"/>
              </a:rPr>
              <a:t>jsp:root</a:t>
            </a:r>
            <a:r>
              <a:rPr lang="en-US" sz="3700" dirty="0" smtClean="0">
                <a:latin typeface="Courier New"/>
              </a:rPr>
              <a:t>&gt;</a:t>
            </a:r>
            <a:endParaRPr lang="en-US" sz="3700" dirty="0">
              <a:latin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3848" y="3522682"/>
            <a:ext cx="1872208" cy="22935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7222" y="3773522"/>
            <a:ext cx="2044978" cy="20008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7904" y="4000036"/>
            <a:ext cx="2304256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6200" y="4253877"/>
            <a:ext cx="2076000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5656" y="4482440"/>
            <a:ext cx="2664296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39952" y="4976174"/>
            <a:ext cx="1792861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5444" y="5208164"/>
            <a:ext cx="2244748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9592" y="4243305"/>
            <a:ext cx="648072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4955" y="4246720"/>
            <a:ext cx="1029714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Tags – Tag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i="1" dirty="0" smtClean="0">
                <a:ea typeface="Times New Roman"/>
              </a:rPr>
              <a:t>.</a:t>
            </a:r>
            <a:r>
              <a:rPr lang="en-US" sz="1800" b="1" i="1" dirty="0" err="1" smtClean="0">
                <a:ea typeface="Times New Roman"/>
              </a:rPr>
              <a:t>jsp</a:t>
            </a:r>
            <a:r>
              <a:rPr lang="en-US" sz="1800" b="1" i="1" dirty="0" smtClean="0">
                <a:ea typeface="Times New Roman"/>
              </a:rPr>
              <a:t>:</a:t>
            </a:r>
            <a:endParaRPr lang="en-US" sz="1800" b="1" i="1" dirty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Times New Roman"/>
              </a:rPr>
              <a:t>&lt;</a:t>
            </a:r>
            <a:r>
              <a:rPr lang="en-US" sz="1800" dirty="0" err="1">
                <a:latin typeface="Courier New"/>
                <a:ea typeface="Times New Roman"/>
              </a:rPr>
              <a:t>tag:address</a:t>
            </a:r>
            <a:r>
              <a:rPr lang="en-US" sz="1800" dirty="0">
                <a:latin typeface="Courier New"/>
                <a:ea typeface="Times New Roman"/>
              </a:rPr>
              <a:t> address=</a:t>
            </a:r>
            <a:r>
              <a:rPr lang="en-US" sz="1800" i="1" dirty="0">
                <a:latin typeface="Courier New"/>
                <a:ea typeface="Times New Roman"/>
              </a:rPr>
              <a:t>"</a:t>
            </a:r>
            <a:r>
              <a:rPr lang="en-US" sz="1800" dirty="0">
                <a:latin typeface="Courier New"/>
                <a:ea typeface="Times New Roman"/>
              </a:rPr>
              <a:t>${address}</a:t>
            </a:r>
            <a:r>
              <a:rPr lang="en-US" sz="1800" i="1" dirty="0">
                <a:latin typeface="Courier New"/>
                <a:ea typeface="Times New Roman"/>
              </a:rPr>
              <a:t>"</a:t>
            </a:r>
            <a:r>
              <a:rPr lang="en-US" sz="1800" dirty="0">
                <a:latin typeface="Courier New"/>
                <a:ea typeface="Times New Roman"/>
              </a:rPr>
              <a:t>&gt;&lt;/</a:t>
            </a:r>
            <a:r>
              <a:rPr lang="en-US" sz="1800" dirty="0" err="1">
                <a:latin typeface="Courier New"/>
                <a:ea typeface="Times New Roman"/>
              </a:rPr>
              <a:t>tag:address</a:t>
            </a:r>
            <a:r>
              <a:rPr lang="en-US" sz="1800" dirty="0">
                <a:latin typeface="Courier New"/>
                <a:ea typeface="Times New Roman"/>
              </a:rPr>
              <a:t>&gt;</a:t>
            </a:r>
            <a:endParaRPr lang="en-US" sz="1800" dirty="0">
              <a:latin typeface="Times New Roman"/>
              <a:ea typeface="Calibri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2608312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7200" b="1" i="1" dirty="0" smtClean="0">
                <a:ea typeface="Times New Roman"/>
              </a:rPr>
              <a:t>output:</a:t>
            </a:r>
            <a:endParaRPr lang="en-US" sz="7200" b="1" i="1" dirty="0" smtClean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</a:t>
            </a:r>
            <a:r>
              <a:rPr lang="en-US" sz="6400" dirty="0" err="1">
                <a:latin typeface="Courier New" pitchFamily="49" charset="0"/>
                <a:ea typeface="Times New Roman"/>
                <a:cs typeface="Courier New" pitchFamily="49" charset="0"/>
              </a:rPr>
              <a:t>adr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"&gt;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class="type"&gt;Work&lt;/SPAN&gt;: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class="street-address"&gt;169 University Avenue&lt;/DIV&gt;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class="locality"&gt;Palo Alto&lt;/SPAN&gt;,  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ABBR class="region" title="California"&gt;CA&lt;/ABBR&gt;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class="postal-code</a:t>
            </a: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"&gt; 94301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&lt;/SPAN&gt;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class="country-name"&gt;USA&lt;/DIV&gt;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&lt;/DIV</a:t>
            </a: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515719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i="1" dirty="0" smtClean="0">
                <a:ea typeface="Times New Roman"/>
              </a:rPr>
              <a:t>Rendering (use different CSS to change layout not different markup !):</a:t>
            </a:r>
            <a:endParaRPr lang="en-US" sz="2300" b="1" i="1" dirty="0">
              <a:ea typeface="Calibri"/>
            </a:endParaRP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Work</a:t>
            </a:r>
            <a:r>
              <a:rPr lang="it-IT" sz="1800" dirty="0"/>
              <a:t>: </a:t>
            </a: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169 </a:t>
            </a:r>
            <a:r>
              <a:rPr lang="it-IT" sz="1800" dirty="0"/>
              <a:t>University Avenue</a:t>
            </a:r>
          </a:p>
          <a:p>
            <a:pPr marL="0" indent="0">
              <a:buNone/>
            </a:pPr>
            <a:r>
              <a:rPr lang="it-IT" sz="1800" dirty="0"/>
              <a:t>Palo Alto, </a:t>
            </a:r>
            <a:r>
              <a:rPr lang="it-IT" sz="1800" dirty="0" smtClean="0"/>
              <a:t>CA 94301</a:t>
            </a:r>
          </a:p>
          <a:p>
            <a:pPr marL="0" indent="0">
              <a:buNone/>
            </a:pPr>
            <a:r>
              <a:rPr lang="it-IT" sz="1800" dirty="0" smtClean="0"/>
              <a:t>USA</a:t>
            </a:r>
            <a:endParaRPr lang="it-IT" sz="1800" dirty="0"/>
          </a:p>
          <a:p>
            <a:pPr marL="0" indent="0">
              <a:buFont typeface="Arial" pitchFamily="34" charset="0"/>
              <a:buNone/>
            </a:pPr>
            <a:endParaRPr lang="en-US" sz="1800" i="1" dirty="0" smtClean="0">
              <a:ea typeface="Calibri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Deferring</a:t>
            </a:r>
            <a:br>
              <a:rPr lang="en-US" dirty="0"/>
            </a:br>
            <a:r>
              <a:rPr lang="en-US" sz="2200" dirty="0" smtClean="0"/>
              <a:t>Most of the components </a:t>
            </a:r>
            <a:r>
              <a:rPr lang="en-US" sz="2200" dirty="0"/>
              <a:t>output </a:t>
            </a:r>
            <a:r>
              <a:rPr lang="en-US" sz="2200" dirty="0" smtClean="0"/>
              <a:t>inline handlers or scattered JavaScript blocks, …..</a:t>
            </a:r>
            <a:r>
              <a:rPr lang="en-US" sz="2200" b="1" dirty="0" smtClean="0"/>
              <a:t>both is wrong</a:t>
            </a:r>
            <a:endParaRPr lang="en-US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b="1" dirty="0"/>
              <a:t>Inline Event Handlers</a:t>
            </a:r>
            <a:endParaRPr lang="en-US" sz="1800" dirty="0"/>
          </a:p>
          <a:p>
            <a:pPr fontAlgn="ctr"/>
            <a:r>
              <a:rPr lang="en-US" sz="1800" dirty="0">
                <a:solidFill>
                  <a:srgbClr val="FF0000"/>
                </a:solidFill>
              </a:rPr>
              <a:t>33%</a:t>
            </a:r>
            <a:r>
              <a:rPr lang="en-US" sz="1800" dirty="0"/>
              <a:t> of elements (608/1892) has Inline Event Handler (</a:t>
            </a:r>
            <a:r>
              <a:rPr lang="en-US" sz="1800" b="1" dirty="0">
                <a:solidFill>
                  <a:srgbClr val="FF0000"/>
                </a:solidFill>
              </a:rPr>
              <a:t>40699</a:t>
            </a:r>
            <a:r>
              <a:rPr lang="en-US" sz="1800" dirty="0"/>
              <a:t> bytes overhead) </a:t>
            </a:r>
            <a:br>
              <a:rPr lang="en-US" sz="1800" dirty="0"/>
            </a:br>
            <a:r>
              <a:rPr lang="en-US" sz="1800" dirty="0" err="1"/>
              <a:t>showclose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en','footer','privacy</a:t>
            </a:r>
            <a:r>
              <a:rPr lang="en-US" sz="1800" dirty="0"/>
              <a:t> rights');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en','footer','terms</a:t>
            </a:r>
            <a:r>
              <a:rPr lang="en-US" sz="1800" dirty="0"/>
              <a:t> of use');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en','footer','legal</a:t>
            </a:r>
            <a:r>
              <a:rPr lang="en-US" sz="1800" dirty="0"/>
              <a:t> notices');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en','footer','site</a:t>
            </a:r>
            <a:r>
              <a:rPr lang="en-US" sz="1800" dirty="0"/>
              <a:t> maps');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en','footer','contact</a:t>
            </a:r>
            <a:r>
              <a:rPr lang="en-US" sz="1800" dirty="0"/>
              <a:t> us');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en','footer','careers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en','footer','subscribe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','en','footer','</a:t>
            </a:r>
            <a:r>
              <a:rPr lang="en-US" sz="1800" dirty="0" err="1"/>
              <a:t>rss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en','footer','oracle</a:t>
            </a:r>
            <a:r>
              <a:rPr lang="en-US" sz="1800" dirty="0"/>
              <a:t> and sun');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en','footer','about</a:t>
            </a:r>
            <a:r>
              <a:rPr lang="en-US" sz="1800" dirty="0"/>
              <a:t> oracle');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Script Blocks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 id="a12312"&gt;&lt;/div&gt;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&lt;script&gt;a1234.validation="";&lt;/script&gt;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id="b12312"&gt;&lt;/div&gt;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&lt;script&gt;b1234.validation="";&lt;/script&gt;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id="c12312"&gt;&lt;/div&gt;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&lt;script&gt;c1234.validation="";&lt;/script&gt;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id="d12312"&gt;&lt;/div&gt;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&lt;script&gt;d1234.validation="";&lt;/script&gt;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307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various raw markers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DOCTYPE detected ?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BackCompat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obsolette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compatibility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Deprecated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tag FONT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Deepest Nesting Level 45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9 comments found (226 bytes)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Inconsistent class naming conventions, 4 different conventions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Duplicate IDs on the page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17 inline scripts found (6270 bytes of code is inline in the page)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Sensitive Script Accessible Cookies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Server Banner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attributes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31 images (31/41) without alt found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 Deferring</a:t>
            </a:r>
            <a:br>
              <a:rPr lang="en-US" dirty="0" smtClean="0"/>
            </a:br>
            <a:r>
              <a:rPr lang="en-US" sz="2200" dirty="0"/>
              <a:t>Most of the components output inline handlers or scattered JavaScript blocks, </a:t>
            </a:r>
            <a:r>
              <a:rPr lang="en-US" sz="2200" b="1" dirty="0" smtClean="0"/>
              <a:t>out tags output smart snippets, </a:t>
            </a:r>
            <a:br>
              <a:rPr lang="en-US" sz="2200" b="1" dirty="0" smtClean="0"/>
            </a:br>
            <a:r>
              <a:rPr lang="en-US" sz="2200" b="1" dirty="0" smtClean="0"/>
              <a:t>deferred to script block before &lt;/BODY&gt;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.</a:t>
            </a:r>
            <a:r>
              <a:rPr lang="en-US" sz="1800" b="1" i="1" dirty="0" err="1" smtClean="0"/>
              <a:t>jspx</a:t>
            </a:r>
            <a:endParaRPr lang="en-US" sz="1800" b="1" i="1" dirty="0" smtClean="0"/>
          </a:p>
          <a:p>
            <a:pPr marL="0" indent="0"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x:form</a:t>
            </a:r>
            <a:r>
              <a:rPr lang="en-US" sz="1600" dirty="0">
                <a:latin typeface="Courier New"/>
              </a:rPr>
              <a:t> action=</a:t>
            </a:r>
            <a:r>
              <a:rPr lang="en-US" sz="1600" i="1" dirty="0">
                <a:latin typeface="Courier New"/>
              </a:rPr>
              <a:t>"/Samples/1"</a:t>
            </a:r>
            <a:r>
              <a:rPr lang="en-US" sz="1600" dirty="0">
                <a:latin typeface="Courier New"/>
              </a:rPr>
              <a:t> id=</a:t>
            </a:r>
            <a:r>
              <a:rPr lang="en-US" sz="1600" i="1" dirty="0">
                <a:latin typeface="Courier New"/>
              </a:rPr>
              <a:t>"fm1"</a:t>
            </a:r>
            <a:r>
              <a:rPr lang="en-US" sz="1600" dirty="0"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</a:rPr>
              <a:t>	&lt;</a:t>
            </a:r>
            <a:r>
              <a:rPr lang="en-US" sz="1500" dirty="0" err="1">
                <a:latin typeface="Courier New"/>
              </a:rPr>
              <a:t>x:input</a:t>
            </a:r>
            <a:r>
              <a:rPr lang="en-US" sz="1500" dirty="0">
                <a:latin typeface="Courier New"/>
              </a:rPr>
              <a:t> label=</a:t>
            </a:r>
            <a:r>
              <a:rPr lang="en-US" sz="1500" i="1" dirty="0">
                <a:latin typeface="Courier New"/>
              </a:rPr>
              <a:t>"Surname"</a:t>
            </a:r>
            <a:r>
              <a:rPr lang="en-US" sz="1500" dirty="0">
                <a:latin typeface="Courier New"/>
              </a:rPr>
              <a:t> name=</a:t>
            </a:r>
            <a:r>
              <a:rPr lang="en-US" sz="1500" i="1" dirty="0">
                <a:latin typeface="Courier New"/>
              </a:rPr>
              <a:t>"surname"</a:t>
            </a:r>
            <a:r>
              <a:rPr lang="en-US" sz="1500" dirty="0">
                <a:latin typeface="Courier New"/>
              </a:rPr>
              <a:t> required=</a:t>
            </a:r>
            <a:r>
              <a:rPr lang="en-US" sz="1500" i="1" dirty="0">
                <a:latin typeface="Courier New"/>
              </a:rPr>
              <a:t>"true"</a:t>
            </a:r>
            <a:r>
              <a:rPr lang="en-US" sz="1500" dirty="0"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</a:rPr>
              <a:t>	&lt;</a:t>
            </a:r>
            <a:r>
              <a:rPr lang="en-US" sz="1500" dirty="0" err="1">
                <a:latin typeface="Courier New"/>
              </a:rPr>
              <a:t>x:input</a:t>
            </a:r>
            <a:r>
              <a:rPr lang="en-US" sz="1500" dirty="0">
                <a:latin typeface="Courier New"/>
              </a:rPr>
              <a:t> label=</a:t>
            </a:r>
            <a:r>
              <a:rPr lang="en-US" sz="1500" i="1" dirty="0">
                <a:latin typeface="Courier New"/>
              </a:rPr>
              <a:t>"Email"</a:t>
            </a:r>
            <a:r>
              <a:rPr lang="en-US" sz="1500" dirty="0">
                <a:latin typeface="Courier New"/>
              </a:rPr>
              <a:t> name=</a:t>
            </a:r>
            <a:r>
              <a:rPr lang="en-US" sz="1500" i="1" dirty="0">
                <a:latin typeface="Courier New"/>
              </a:rPr>
              <a:t>"email"</a:t>
            </a:r>
            <a:r>
              <a:rPr lang="en-US" sz="1500" dirty="0">
                <a:latin typeface="Courier New"/>
              </a:rPr>
              <a:t> type=</a:t>
            </a:r>
            <a:r>
              <a:rPr lang="en-US" sz="1500" i="1" dirty="0">
                <a:latin typeface="Courier New"/>
              </a:rPr>
              <a:t>"email"</a:t>
            </a:r>
            <a:r>
              <a:rPr lang="en-US" sz="1500" dirty="0">
                <a:latin typeface="Courier New"/>
              </a:rPr>
              <a:t> /&gt;</a:t>
            </a:r>
          </a:p>
          <a:p>
            <a:pPr marL="0" indent="0">
              <a:buNone/>
            </a:pPr>
            <a:r>
              <a:rPr lang="en-US" sz="1600" b="1" i="1" dirty="0" smtClean="0">
                <a:cs typeface="Courier New" pitchFamily="49" charset="0"/>
              </a:rPr>
              <a:t>HTML4: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for="surname"&gt;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Surname&lt;ABBR title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="Required"&gt;*&lt;/ABBR&gt;&lt;/LABEL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INPUT id="surname" name="surname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for="email"&gt;Email&lt;/LABEL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&lt;INPUT id="email" name="email"&gt;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document).ready(function()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fm1").validate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1257300" lvl="3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rules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{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1257300" lvl="3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required:true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1257300" lvl="3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email:true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&gt;&lt;/BODY&gt;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93480" y="2229201"/>
            <a:ext cx="180020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1757" y="3066626"/>
            <a:ext cx="360040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63604" y="5266207"/>
            <a:ext cx="2736304" cy="28173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549638" y="2524700"/>
            <a:ext cx="1440159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363604" y="5589240"/>
            <a:ext cx="228040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7745" y="1973075"/>
            <a:ext cx="94791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27584" y="4437112"/>
            <a:ext cx="3744416" cy="79208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Deferring</a:t>
            </a:r>
            <a:br>
              <a:rPr lang="en-US" dirty="0" smtClean="0"/>
            </a:br>
            <a:r>
              <a:rPr lang="en-US" sz="2200" dirty="0" smtClean="0"/>
              <a:t>HTML 5 Forms source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2836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 smtClean="0">
                <a:latin typeface="Courier New"/>
              </a:rPr>
              <a:t>x:form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>
                <a:latin typeface="Courier New"/>
              </a:rPr>
              <a:t>action=</a:t>
            </a:r>
            <a:r>
              <a:rPr lang="en-US" sz="1800" i="1" dirty="0">
                <a:latin typeface="Courier New"/>
              </a:rPr>
              <a:t>"/Samples/1"</a:t>
            </a:r>
            <a:r>
              <a:rPr lang="en-US" sz="1800" dirty="0">
                <a:latin typeface="Courier New"/>
              </a:rPr>
              <a:t> id=</a:t>
            </a:r>
            <a:r>
              <a:rPr lang="en-US" sz="1800" i="1" dirty="0">
                <a:latin typeface="Courier New"/>
              </a:rPr>
              <a:t>"fm1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x:fieldset</a:t>
            </a:r>
            <a:r>
              <a:rPr lang="en-US" sz="1800" dirty="0">
                <a:latin typeface="Courier New"/>
              </a:rPr>
              <a:t> legend=</a:t>
            </a:r>
            <a:r>
              <a:rPr lang="en-US" sz="1800" i="1" dirty="0">
                <a:latin typeface="Courier New"/>
              </a:rPr>
              <a:t>"Contact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x:input</a:t>
            </a:r>
            <a:r>
              <a:rPr lang="en-US" sz="1800" dirty="0">
                <a:latin typeface="Courier New"/>
              </a:rPr>
              <a:t> label=</a:t>
            </a:r>
            <a:r>
              <a:rPr lang="en-US" sz="1800" i="1" dirty="0">
                <a:latin typeface="Courier New"/>
              </a:rPr>
              <a:t>"Surname"</a:t>
            </a:r>
            <a:r>
              <a:rPr lang="en-US" sz="1800" dirty="0">
                <a:latin typeface="Courier New"/>
              </a:rPr>
              <a:t> name=</a:t>
            </a:r>
            <a:r>
              <a:rPr lang="en-US" sz="1800" i="1" dirty="0">
                <a:latin typeface="Courier New"/>
              </a:rPr>
              <a:t>"surname"</a:t>
            </a:r>
            <a:r>
              <a:rPr lang="en-US" sz="1800" dirty="0">
                <a:latin typeface="Courier New"/>
              </a:rPr>
              <a:t> required=</a:t>
            </a:r>
            <a:r>
              <a:rPr lang="en-US" sz="1800" i="1" dirty="0">
                <a:latin typeface="Courier New"/>
              </a:rPr>
              <a:t>"true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x:input</a:t>
            </a:r>
            <a:r>
              <a:rPr lang="en-US" sz="1800" dirty="0">
                <a:latin typeface="Courier New"/>
              </a:rPr>
              <a:t> label=</a:t>
            </a:r>
            <a:r>
              <a:rPr lang="en-US" sz="1800" i="1" dirty="0">
                <a:latin typeface="Courier New"/>
              </a:rPr>
              <a:t>"Email"</a:t>
            </a:r>
            <a:r>
              <a:rPr lang="en-US" sz="1800" dirty="0">
                <a:latin typeface="Courier New"/>
              </a:rPr>
              <a:t> name=</a:t>
            </a:r>
            <a:r>
              <a:rPr lang="en-US" sz="1800" i="1" dirty="0">
                <a:latin typeface="Courier New"/>
              </a:rPr>
              <a:t>"email"</a:t>
            </a:r>
            <a:r>
              <a:rPr lang="en-US" sz="1800" dirty="0">
                <a:latin typeface="Courier New"/>
              </a:rPr>
              <a:t> type=</a:t>
            </a:r>
            <a:r>
              <a:rPr lang="en-US" sz="1800" i="1" dirty="0">
                <a:latin typeface="Courier New"/>
              </a:rPr>
              <a:t>"email"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x:fieldset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>
                <a:latin typeface="Courier New"/>
              </a:rPr>
              <a:t>div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>
                <a:latin typeface="Courier New"/>
              </a:rPr>
              <a:t>input type=</a:t>
            </a:r>
            <a:r>
              <a:rPr lang="en-US" sz="1800" i="1" dirty="0">
                <a:latin typeface="Courier New"/>
              </a:rPr>
              <a:t>"submit"</a:t>
            </a:r>
            <a:r>
              <a:rPr lang="en-US" sz="1800" dirty="0">
                <a:latin typeface="Courier New"/>
              </a:rPr>
              <a:t> value=</a:t>
            </a:r>
            <a:r>
              <a:rPr lang="en-US" sz="1800" i="1" dirty="0">
                <a:latin typeface="Courier New"/>
              </a:rPr>
              <a:t>"Submit"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>
                <a:latin typeface="Courier New"/>
              </a:rPr>
              <a:t>div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x:form</a:t>
            </a:r>
            <a:r>
              <a:rPr lang="en-US" sz="1800" dirty="0">
                <a:latin typeface="Courier New"/>
              </a:rPr>
              <a:t>&gt;</a:t>
            </a:r>
            <a:endParaRPr lang="en-US" sz="1800" dirty="0">
              <a:effectLst/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16216" y="2204864"/>
            <a:ext cx="20882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12160" y="2492896"/>
            <a:ext cx="165618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</a:t>
            </a:r>
            <a:r>
              <a:rPr lang="en-US" dirty="0"/>
              <a:t>Deferring</a:t>
            </a:r>
            <a:br>
              <a:rPr lang="en-US" dirty="0"/>
            </a:br>
            <a:r>
              <a:rPr lang="en-US" sz="2200" dirty="0" smtClean="0"/>
              <a:t>producing HTML 4 + unobtrusive and compact JS Code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smtClean="0">
                <a:cs typeface="Courier New" pitchFamily="49" charset="0"/>
              </a:rPr>
              <a:t>HTML4: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for="surname"&gt;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Surname&lt;ABBR title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="Required"&gt;*&lt;/ABBR&gt;&lt;/LABEL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INPUT id="surname" name="surname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for="email"&gt;Email&lt;/LABEL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INPUT id="email" name="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email"&gt;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document).ready(function()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fm1").validate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1257300" lvl="3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rules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{ surname: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required:true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},email: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email:true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&lt;/BODY&gt;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39952" y="2204864"/>
            <a:ext cx="35283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7544" y="4365105"/>
            <a:ext cx="7704856" cy="22322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63688" y="5229200"/>
            <a:ext cx="62646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4926" y="2636912"/>
            <a:ext cx="5789362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97" y="2708920"/>
            <a:ext cx="55149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67544" y="1660706"/>
            <a:ext cx="84265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</a:t>
            </a:r>
            <a:r>
              <a:rPr lang="en-US" dirty="0"/>
              <a:t>Deferring</a:t>
            </a:r>
            <a:br>
              <a:rPr lang="en-US" dirty="0"/>
            </a:br>
            <a:r>
              <a:rPr lang="en-US" sz="2200" dirty="0"/>
              <a:t>producing HTML </a:t>
            </a:r>
            <a:r>
              <a:rPr lang="en-US" sz="2200" dirty="0" smtClean="0"/>
              <a:t>5 </a:t>
            </a:r>
            <a:r>
              <a:rPr lang="en-US" sz="2200" dirty="0"/>
              <a:t>+ </a:t>
            </a:r>
            <a:r>
              <a:rPr lang="en-US" sz="2200" dirty="0" smtClean="0"/>
              <a:t>optional JS </a:t>
            </a:r>
            <a:r>
              <a:rPr lang="en-US" sz="2200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smtClean="0">
                <a:cs typeface="Courier New" pitchFamily="49" charset="0"/>
              </a:rPr>
              <a:t>HTML5: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for="surname"&gt;Surname&lt;ABBR title="Required"&gt;*&lt;/ABBR&gt;&lt;/LABEL&gt;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id="surname" name="surname" required="required"&gt;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for="email"&gt;Email&lt;/LABEL&gt;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id="email" name="email" type="email"&gt;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document).ready(function()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fm1").validate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1257300" lvl="3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rules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{ surname: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required:true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},email: {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email:true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00100" lvl="2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39952" y="2204864"/>
            <a:ext cx="35283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60032" y="2492896"/>
            <a:ext cx="22322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27984" y="3573016"/>
            <a:ext cx="14761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3728" y="2636912"/>
            <a:ext cx="432048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44" y="2700511"/>
            <a:ext cx="39719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67544" y="1660706"/>
            <a:ext cx="79936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026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Markup</a:t>
            </a:r>
            <a:br>
              <a:rPr lang="en-US" dirty="0" smtClean="0"/>
            </a:br>
            <a:r>
              <a:rPr lang="en-US" sz="2200" dirty="0" err="1" smtClean="0"/>
              <a:t>Markup</a:t>
            </a:r>
            <a:r>
              <a:rPr lang="en-US" sz="2200" dirty="0" smtClean="0"/>
              <a:t> and model binding buried inside unreadable </a:t>
            </a:r>
            <a:r>
              <a:rPr lang="en-US" sz="2200" dirty="0" err="1" smtClean="0"/>
              <a:t>jspx</a:t>
            </a:r>
            <a:r>
              <a:rPr lang="en-US" sz="2200" dirty="0" smtClean="0"/>
              <a:t> source code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144114" cy="23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38"/>
            <a:ext cx="7344816" cy="2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302703"/>
            <a:ext cx="3157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Half #lines for URL Building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Shorter lines (type=…)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Less &lt;script&gt;&lt;/script&gt;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Label + Input is now one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Meta charset omitted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 attributes omitted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and Standalone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jars</a:t>
            </a:r>
          </a:p>
          <a:p>
            <a:pPr lvl="1"/>
            <a:r>
              <a:rPr lang="en-US" dirty="0" err="1" smtClean="0"/>
              <a:t>GjaxTagLibrary</a:t>
            </a:r>
            <a:r>
              <a:rPr lang="en-US" dirty="0" smtClean="0"/>
              <a:t> (JSTL </a:t>
            </a:r>
            <a:r>
              <a:rPr lang="en-US" dirty="0" err="1" smtClean="0"/>
              <a:t>dep</a:t>
            </a:r>
            <a:r>
              <a:rPr lang="en-US" dirty="0" smtClean="0"/>
              <a:t>, to be removed)</a:t>
            </a:r>
          </a:p>
          <a:p>
            <a:pPr lvl="1"/>
            <a:r>
              <a:rPr lang="en-US" dirty="0" err="1" smtClean="0"/>
              <a:t>GjaxTagLibrarySpring</a:t>
            </a:r>
            <a:r>
              <a:rPr lang="en-US" dirty="0" smtClean="0"/>
              <a:t> (Spring Forms extensions)</a:t>
            </a:r>
          </a:p>
          <a:p>
            <a:r>
              <a:rPr lang="en-US" dirty="0" smtClean="0"/>
              <a:t>Use in </a:t>
            </a:r>
          </a:p>
          <a:p>
            <a:pPr lvl="1"/>
            <a:r>
              <a:rPr lang="en-US" dirty="0" smtClean="0"/>
              <a:t>Simple JSP(X) based projects</a:t>
            </a:r>
          </a:p>
          <a:p>
            <a:pPr lvl="1"/>
            <a:r>
              <a:rPr lang="en-US" dirty="0" smtClean="0"/>
              <a:t>Spring based projects</a:t>
            </a:r>
          </a:p>
          <a:p>
            <a:pPr lvl="1"/>
            <a:r>
              <a:rPr lang="en-US" dirty="0" smtClean="0"/>
              <a:t>JSF or any frameworks using </a:t>
            </a:r>
            <a:r>
              <a:rPr lang="en-US" dirty="0"/>
              <a:t>JSP(X) </a:t>
            </a:r>
            <a:r>
              <a:rPr lang="en-US" dirty="0" smtClean="0"/>
              <a:t>view engine</a:t>
            </a:r>
          </a:p>
          <a:p>
            <a:r>
              <a:rPr lang="en-US" dirty="0" smtClean="0"/>
              <a:t>Extend/Combine using includes, tiles or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View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you hate JSP ?</a:t>
            </a:r>
          </a:p>
          <a:p>
            <a:r>
              <a:rPr lang="en-US" dirty="0" smtClean="0"/>
              <a:t>Do you hate other text based view engines ?</a:t>
            </a:r>
          </a:p>
          <a:p>
            <a:r>
              <a:rPr lang="en-US" dirty="0" smtClean="0"/>
              <a:t>Love Java ? Refactoring ? Type Safety ?</a:t>
            </a:r>
          </a:p>
          <a:p>
            <a:r>
              <a:rPr lang="en-US" dirty="0" smtClean="0"/>
              <a:t>Then have a look at our “HTML poetry” in Java: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8671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HTML5DSL</a:t>
            </a:r>
          </a:p>
          <a:p>
            <a:r>
              <a:rPr lang="en-US" sz="2200" dirty="0" smtClean="0">
                <a:solidFill>
                  <a:prstClr val="black">
                    <a:tint val="75000"/>
                  </a:prstClr>
                </a:solidFill>
              </a:rPr>
              <a:t>Writing markup with Java code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sk-S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392488" cy="489654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DOCTYPE_()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.HEAD("HTML5DSL")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.STYLE()._()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BODY()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.HEADER()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.H1().text("Header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.NAV()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.UL()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.LI().HREF_("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info.html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	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.FOOTER()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.text("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._();</a:t>
            </a:r>
            <a:endParaRPr lang="sk-SK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3027" y="1336830"/>
            <a:ext cx="4373469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&lt;TITLE&gt;HTML5DSL&lt;/TITLE&gt;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&lt;STYLE&gt;&lt;/STYLE&gt;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&lt;HEADER&gt;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&lt;H1&gt;Header section&lt;/H1&gt;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&lt;NAV&gt;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="index.html"&gt;Home&lt;/A&gt;&lt;/LI&gt;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it-IT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 href="info.html"&gt;Info&lt;/A&gt;&lt;/LI&gt;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="about.html"&gt;About&lt;/A&gt;&lt;/LI&gt;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="help.html"&gt;Help&lt;/A&gt;&lt;/LI&gt;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&lt;/UL&gt;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&lt;/NAV&gt;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&lt;FOOTER&gt;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Footer section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&lt;/FOOTER&gt;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sk-SK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 markup in java </a:t>
            </a:r>
            <a:r>
              <a:rPr lang="en-US" dirty="0" smtClean="0"/>
              <a:t>code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en-US" dirty="0"/>
              <a:t>Functions named by tags</a:t>
            </a:r>
          </a:p>
          <a:p>
            <a:r>
              <a:rPr lang="en-US" dirty="0" smtClean="0"/>
              <a:t>Method chaining</a:t>
            </a:r>
            <a:endParaRPr lang="en-US" dirty="0"/>
          </a:p>
          <a:p>
            <a:r>
              <a:rPr lang="en-US" dirty="0" smtClean="0"/>
              <a:t>Code Formatting</a:t>
            </a:r>
            <a:endParaRPr lang="en-US" dirty="0"/>
          </a:p>
          <a:p>
            <a:endParaRPr lang="sk-SK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3968" y="1556792"/>
            <a:ext cx="439248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DOCTYPE_()</a:t>
            </a:r>
            <a:endParaRPr lang="en-US" sz="12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.HEAD("HTML5DSL")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.STYLE()._()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BODY()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.HEADER()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.H1().text("Header </a:t>
            </a:r>
            <a:r>
              <a:rPr lang="sk-SK" sz="12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.NAV()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.UL()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.LI().HREF_("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index.html 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.LI().HREF_("</a:t>
            </a:r>
            <a:r>
              <a:rPr lang="it-IT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info.html 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about.html 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About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help.html 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	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.FOOTER()</a:t>
            </a:r>
            <a:endParaRPr lang="en-US" sz="12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.text("</a:t>
            </a:r>
            <a:r>
              <a:rPr lang="sk-SK" sz="12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2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sz="12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._();</a:t>
            </a:r>
            <a:endParaRPr lang="sk-SK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42952" y="1772816"/>
            <a:ext cx="402401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7984" y="2024988"/>
            <a:ext cx="432048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27984" y="2664095"/>
            <a:ext cx="432048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25629" y="2898049"/>
            <a:ext cx="595901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93842" y="3780075"/>
            <a:ext cx="234915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57625" y="1786961"/>
            <a:ext cx="112222" cy="111108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usability, accessibility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the web site (to “register for conference”): </a:t>
            </a:r>
          </a:p>
          <a:p>
            <a:pPr lvl="1"/>
            <a:r>
              <a:rPr lang="en-US" dirty="0" smtClean="0"/>
              <a:t>Without mouse</a:t>
            </a:r>
          </a:p>
          <a:p>
            <a:pPr lvl="1"/>
            <a:r>
              <a:rPr lang="en-US" dirty="0" smtClean="0"/>
              <a:t>With CSS disabled</a:t>
            </a:r>
          </a:p>
          <a:p>
            <a:pPr lvl="1"/>
            <a:r>
              <a:rPr lang="en-US" dirty="0" smtClean="0"/>
              <a:t>With JavaScript disabled</a:t>
            </a:r>
          </a:p>
          <a:p>
            <a:pPr lvl="1"/>
            <a:r>
              <a:rPr lang="en-US" dirty="0" smtClean="0"/>
              <a:t>With small screen</a:t>
            </a:r>
          </a:p>
          <a:p>
            <a:pPr lvl="1"/>
            <a:r>
              <a:rPr lang="en-US" dirty="0" smtClean="0"/>
              <a:t>With slow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sk-SK" sz="2000" dirty="0" err="1"/>
              <a:t>Best</a:t>
            </a:r>
            <a:r>
              <a:rPr lang="sk-SK" sz="2000" dirty="0"/>
              <a:t> </a:t>
            </a:r>
            <a:r>
              <a:rPr lang="sk-SK" sz="2000" dirty="0" err="1"/>
              <a:t>of</a:t>
            </a:r>
            <a:r>
              <a:rPr lang="sk-SK" sz="2000" dirty="0"/>
              <a:t> </a:t>
            </a:r>
            <a:r>
              <a:rPr lang="sk-SK" sz="2000" dirty="0" err="1"/>
              <a:t>Both</a:t>
            </a:r>
            <a:r>
              <a:rPr lang="sk-SK" sz="2000" dirty="0"/>
              <a:t> </a:t>
            </a:r>
            <a:r>
              <a:rPr lang="sk-SK" sz="2000" dirty="0" err="1"/>
              <a:t>Worlds</a:t>
            </a:r>
            <a:r>
              <a:rPr lang="sk-SK" sz="2000" dirty="0"/>
              <a:t> </a:t>
            </a:r>
            <a:r>
              <a:rPr lang="en-US" sz="2000" dirty="0"/>
              <a:t>(</a:t>
            </a:r>
            <a:r>
              <a:rPr lang="sk-SK" sz="2000" dirty="0" smtClean="0"/>
              <a:t>HTML</a:t>
            </a:r>
            <a:r>
              <a:rPr lang="en-US" sz="2000" dirty="0" smtClean="0"/>
              <a:t>, Java) – Feature List</a:t>
            </a:r>
            <a:endParaRPr lang="sk-SK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Readable HTML markup in java code (DSL for HTML)</a:t>
            </a:r>
          </a:p>
          <a:p>
            <a:pPr lvl="1"/>
            <a:r>
              <a:rPr lang="en-US" sz="4200" dirty="0" smtClean="0"/>
              <a:t>Functions named by tags, method chaining, code indentation</a:t>
            </a:r>
          </a:p>
          <a:p>
            <a:r>
              <a:rPr lang="en-US" sz="4200" dirty="0"/>
              <a:t>Object oriented</a:t>
            </a:r>
          </a:p>
          <a:p>
            <a:pPr lvl="1"/>
            <a:r>
              <a:rPr lang="en-US" sz="4200" dirty="0"/>
              <a:t>Inheritance, Polymorphism, Template pattern, Aggregation, Adapters,…</a:t>
            </a:r>
          </a:p>
          <a:p>
            <a:r>
              <a:rPr lang="en-US" sz="4200" dirty="0"/>
              <a:t>Strongly typed views</a:t>
            </a:r>
          </a:p>
          <a:p>
            <a:r>
              <a:rPr lang="en-US" sz="4200" dirty="0" smtClean="0"/>
              <a:t>Pure java code - Easy </a:t>
            </a:r>
            <a:r>
              <a:rPr lang="en-US" sz="4200" dirty="0"/>
              <a:t>to write and </a:t>
            </a:r>
            <a:r>
              <a:rPr lang="en-US" sz="4200" dirty="0" smtClean="0"/>
              <a:t>maintain, IDE Support</a:t>
            </a:r>
            <a:endParaRPr lang="en-US" sz="4200" dirty="0"/>
          </a:p>
          <a:p>
            <a:pPr lvl="1"/>
            <a:r>
              <a:rPr lang="en-US" sz="4200" dirty="0" smtClean="0"/>
              <a:t>Code Assist, Refactoring, Searching usage, Debugging</a:t>
            </a:r>
          </a:p>
          <a:p>
            <a:r>
              <a:rPr lang="en-US" sz="4200" dirty="0" smtClean="0"/>
              <a:t>Compile time checks (required attributes, types, …)</a:t>
            </a:r>
          </a:p>
          <a:p>
            <a:r>
              <a:rPr lang="en-US" sz="4200" dirty="0" smtClean="0"/>
              <a:t>No JEE Web dependencies – usable in JSE</a:t>
            </a:r>
          </a:p>
          <a:p>
            <a:r>
              <a:rPr lang="en-US" sz="4200" dirty="0" smtClean="0"/>
              <a:t>Integration with other frameworks</a:t>
            </a:r>
          </a:p>
          <a:p>
            <a:pPr lvl="1"/>
            <a:r>
              <a:rPr lang="en-US" sz="4200" dirty="0" smtClean="0"/>
              <a:t>Spring MVC</a:t>
            </a:r>
          </a:p>
          <a:p>
            <a:pPr lvl="1"/>
            <a:r>
              <a:rPr lang="en-US" sz="4200" dirty="0" smtClean="0"/>
              <a:t>Tiles2</a:t>
            </a:r>
          </a:p>
          <a:p>
            <a:r>
              <a:rPr lang="en-US" sz="4600" dirty="0"/>
              <a:t>Markup improvements and simplification (see HTML5TagLib</a:t>
            </a:r>
            <a:r>
              <a:rPr lang="en-US" sz="4600" dirty="0" smtClean="0"/>
              <a:t>)</a:t>
            </a:r>
            <a:endParaRPr lang="en-US" sz="4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basic usage, standalone java (main method snipped)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465004"/>
            <a:ext cx="244875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HtmlBuilderImpl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628800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HtmlBuilder</a:t>
            </a:r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1600" b="1" dirty="0" err="1">
                <a:solidFill>
                  <a:prstClr val="black"/>
                </a:solidFill>
              </a:rPr>
              <a:t>Appendable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H1,ARTICLE,NAV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922204"/>
            <a:ext cx="0" cy="4774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140968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99664"/>
            <a:ext cx="2448752" cy="548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HTML5Ext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1556792"/>
            <a:ext cx="4733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HTML5Ext h5=new HTML5Ext();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h5.setOut(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="This is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Heading";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text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="This is Text";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h5.DOCTYPE_()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.HEAD("Minimal sample")._()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.BODY()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.ARTICLE()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.H1().text(heading)._()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.P().text(text)._()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._()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96053" y="1597149"/>
            <a:ext cx="1368236" cy="24384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03923" y="1904512"/>
            <a:ext cx="1368278" cy="22167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0966" y="4271122"/>
            <a:ext cx="2736304" cy="80598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51920" y="4359036"/>
            <a:ext cx="3672408" cy="108618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75856" y="3140968"/>
            <a:ext cx="4896543" cy="294013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 animBg="1"/>
      <p:bldP spid="30" grpId="0" animBg="1"/>
      <p:bldP spid="31" grpId="0" animBg="1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refactoring – extract method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465004"/>
            <a:ext cx="244875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HtmlBuilderImpl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628800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HtmlBuilder</a:t>
            </a:r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1600" b="1" dirty="0" err="1">
                <a:solidFill>
                  <a:prstClr val="black"/>
                </a:solidFill>
              </a:rPr>
              <a:t>Appendable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H1,ARTICLE,NAV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922204"/>
            <a:ext cx="0" cy="470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140968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92264"/>
            <a:ext cx="2448751" cy="90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HTML5Ext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ARTICLE(</a:t>
            </a:r>
            <a:r>
              <a:rPr lang="en-US" dirty="0" err="1" smtClean="0">
                <a:solidFill>
                  <a:prstClr val="black"/>
                </a:solidFill>
              </a:rPr>
              <a:t>h,txt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556792"/>
            <a:ext cx="47339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HTML5Ext h5=new HTML5Ext();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h5.setOut(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heading="This is Heading";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text="This is Text";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h5.DOCTYPE_()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.HEAD("Minimal sample")._()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.BODY()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ARTICLE(</a:t>
            </a:r>
            <a:r>
              <a:rPr lang="en-US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heading,text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)._()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._()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1427" y="4869933"/>
            <a:ext cx="1528325" cy="35189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23928" y="4311950"/>
            <a:ext cx="3744416" cy="35189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/>
              <a:t>refactoring – extract </a:t>
            </a:r>
            <a:r>
              <a:rPr lang="en-US" sz="2200" dirty="0" smtClean="0"/>
              <a:t>method,  </a:t>
            </a:r>
            <a:r>
              <a:rPr lang="en-US" sz="2200" dirty="0"/>
              <a:t>new </a:t>
            </a:r>
            <a:r>
              <a:rPr lang="en-US" sz="2200" dirty="0" smtClean="0"/>
              <a:t>ARTICLE </a:t>
            </a:r>
            <a:r>
              <a:rPr lang="en-US" sz="2200" dirty="0"/>
              <a:t>method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63917"/>
            <a:ext cx="80425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HTML5Ext extends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HtmlBuilderImpl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&lt;HTML5Ext&gt; {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public HTML5Ext ARTICLE(String heading, String text) {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.H1().text(heading)._()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.P().text(text)._()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._();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808" y="2179202"/>
            <a:ext cx="4968552" cy="24035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6" y="2482061"/>
            <a:ext cx="720080" cy="19863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7584" y="2477017"/>
            <a:ext cx="936104" cy="19863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HTML5DSL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Template pattern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58326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600" b="1" dirty="0" smtClean="0">
                <a:solidFill>
                  <a:prstClr val="black"/>
                </a:solidFill>
                <a:cs typeface="Courier New" pitchFamily="49" charset="0"/>
              </a:rPr>
              <a:t>Parent class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abstract class Template extends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HtmlView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protected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write(Map&lt;String, Object&gt; model)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.DOCTYPE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_().HTML();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._();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.HEAD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")._();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body();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4437112"/>
            <a:ext cx="48965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600" b="1" dirty="0" smtClean="0">
                <a:solidFill>
                  <a:prstClr val="black"/>
                </a:solidFill>
                <a:cs typeface="Courier New" pitchFamily="49" charset="0"/>
              </a:rPr>
              <a:t>Child class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TemplatePage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Template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endParaRPr lang="sk-SK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body()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.BODY()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.H1().text("Hello, 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.")._()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069" y="2924944"/>
            <a:ext cx="31743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  <a:tab pos="717550" algn="l"/>
              </a:tabLst>
            </a:pPr>
            <a:r>
              <a:rPr lang="sk-SK" dirty="0">
                <a:solidFill>
                  <a:prstClr val="black"/>
                </a:solidFill>
              </a:rPr>
              <a:t>&lt;!DOCTYPE html&gt;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&lt;HTML&gt;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&lt;HEAD&gt;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	&lt;TITLE&gt;Title&lt;/TITLE&gt;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&lt;/HEAD&gt;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&lt;BODY&gt;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	&lt;H1&gt;Hello, world.&lt;/H1&gt;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	&lt;/BODY&gt;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7850" y="2343856"/>
            <a:ext cx="194421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20018" y="2982436"/>
            <a:ext cx="1772181" cy="50405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59921" y="2982436"/>
            <a:ext cx="485838" cy="22328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28983" y="5183943"/>
            <a:ext cx="962163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77562" y="3611511"/>
            <a:ext cx="1939246" cy="22911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81984" y="3527484"/>
            <a:ext cx="2402994" cy="83761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040" y="5321591"/>
            <a:ext cx="3707344" cy="69969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90357" y="4393454"/>
            <a:ext cx="2697668" cy="762353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07704" y="1700808"/>
            <a:ext cx="158417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91680" y="4065100"/>
            <a:ext cx="2160240" cy="17213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7664" y="4760379"/>
            <a:ext cx="3240360" cy="17213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1778" y="4969417"/>
            <a:ext cx="1080120" cy="18638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400" dirty="0"/>
              <a:t>Other possible usage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392996"/>
            <a:ext cx="244875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HtmlBuilderImpl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556792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HtmlBuilder</a:t>
            </a:r>
            <a:endParaRPr lang="en-US" sz="2800" b="1" dirty="0" smtClean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850196"/>
            <a:ext cx="0" cy="470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068960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20256"/>
            <a:ext cx="2448751" cy="90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HTML5Ext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ARTICLE(</a:t>
            </a:r>
            <a:r>
              <a:rPr lang="en-US" dirty="0" err="1" smtClean="0">
                <a:solidFill>
                  <a:prstClr val="black"/>
                </a:solidFill>
              </a:rPr>
              <a:t>h,txt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40" y="1556792"/>
            <a:ext cx="5640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New Tag Signatures</a:t>
            </a:r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New </a:t>
            </a:r>
            <a:r>
              <a:rPr lang="en-US" sz="3600" dirty="0" smtClean="0">
                <a:solidFill>
                  <a:prstClr val="black"/>
                </a:solidFill>
              </a:rPr>
              <a:t>Tags and compounds</a:t>
            </a:r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Template Pattern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Override</a:t>
            </a:r>
            <a:endParaRPr lang="sk-SK" sz="3600" dirty="0" smtClean="0">
              <a:solidFill>
                <a:prstClr val="black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Model Adapters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4502" y="5538639"/>
            <a:ext cx="2448752" cy="105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HTML5Layouts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iPad,iPhone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x1024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09" y="5462662"/>
            <a:ext cx="7334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26" y="5462662"/>
            <a:ext cx="71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6" y="5472957"/>
            <a:ext cx="76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stCxn id="11" idx="0"/>
            <a:endCxn id="9" idx="2"/>
          </p:cNvCxnSpPr>
          <p:nvPr/>
        </p:nvCxnSpPr>
        <p:spPr>
          <a:xfrm flipV="1">
            <a:off x="1748878" y="5229200"/>
            <a:ext cx="0" cy="309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HTML5DSL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Compile time constraints enforcement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US" dirty="0"/>
              <a:t>Required tag attributes enforced by method signature </a:t>
            </a:r>
          </a:p>
          <a:p>
            <a:pPr marL="0" indent="0">
              <a:buNone/>
            </a:pP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T IMG(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alt);</a:t>
            </a:r>
          </a:p>
          <a:p>
            <a:pPr marL="0" indent="-400050"/>
            <a:r>
              <a:rPr lang="en-US" dirty="0"/>
              <a:t>Opposed to:</a:t>
            </a:r>
          </a:p>
          <a:p>
            <a:pPr marL="800100" lvl="2" indent="-400050"/>
            <a:r>
              <a:rPr lang="en-US" dirty="0"/>
              <a:t>HTML – no enforcement</a:t>
            </a:r>
          </a:p>
          <a:p>
            <a:pPr marL="800100" lvl="2" indent="-400050"/>
            <a:r>
              <a:rPr lang="en-US" dirty="0"/>
              <a:t>JSPX – TLD</a:t>
            </a:r>
          </a:p>
          <a:p>
            <a:pPr marL="800100" lvl="2" indent="-400050"/>
            <a:r>
              <a:rPr lang="en-US" dirty="0"/>
              <a:t>HTML5TagLib – runtime validation</a:t>
            </a:r>
          </a:p>
          <a:p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5526034" y="2719648"/>
            <a:ext cx="2232248" cy="34931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Spring integration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982" y="3251557"/>
            <a:ext cx="244827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HtmlBuilderImpl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415353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HtmlBuilder</a:t>
            </a:r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1600" b="1" dirty="0" err="1">
                <a:solidFill>
                  <a:prstClr val="black"/>
                </a:solidFill>
              </a:rPr>
              <a:t>Appendable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H1,ARTICLE,NAV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749118" y="2927521"/>
            <a:ext cx="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982" y="4005064"/>
            <a:ext cx="2447791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prstClr val="black"/>
                </a:solidFill>
              </a:rPr>
              <a:t>ViewBuilder</a:t>
            </a:r>
            <a:endParaRPr lang="sk-SK" sz="2400" b="1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V="1">
            <a:off x="1748878" y="3708757"/>
            <a:ext cx="240" cy="29630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1807" y="2423465"/>
            <a:ext cx="2618892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prstClr val="black"/>
                </a:solidFill>
              </a:rPr>
              <a:t>AbstractView</a:t>
            </a:r>
            <a:endParaRPr lang="sk-SK" sz="280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1227" y="3898377"/>
            <a:ext cx="2619471" cy="7174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HTML5DSLView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write</a:t>
            </a:r>
            <a:endParaRPr lang="sk-SK" i="1" dirty="0">
              <a:solidFill>
                <a:prstClr val="black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  <a:endCxn id="7" idx="3"/>
          </p:cNvCxnSpPr>
          <p:nvPr/>
        </p:nvCxnSpPr>
        <p:spPr>
          <a:xfrm flipH="1" flipV="1">
            <a:off x="2972773" y="4257092"/>
            <a:ext cx="36845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0"/>
            <a:endCxn id="18" idx="2"/>
          </p:cNvCxnSpPr>
          <p:nvPr/>
        </p:nvCxnSpPr>
        <p:spPr>
          <a:xfrm flipV="1">
            <a:off x="4650963" y="2927521"/>
            <a:ext cx="290" cy="9708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41227" y="5177178"/>
            <a:ext cx="2618893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HCardView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write</a:t>
            </a:r>
            <a:endParaRPr lang="sk-SK" dirty="0">
              <a:solidFill>
                <a:prstClr val="black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19" idx="2"/>
          </p:cNvCxnSpPr>
          <p:nvPr/>
        </p:nvCxnSpPr>
        <p:spPr>
          <a:xfrm flipV="1">
            <a:off x="4650674" y="4615808"/>
            <a:ext cx="289" cy="56137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60232" y="5177178"/>
            <a:ext cx="2035931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handleRequest</a:t>
            </a:r>
            <a:endParaRPr lang="sk-SK" dirty="0">
              <a:solidFill>
                <a:prstClr val="black"/>
              </a:solidFill>
            </a:endParaRPr>
          </a:p>
        </p:txBody>
      </p:sp>
      <p:cxnSp>
        <p:nvCxnSpPr>
          <p:cNvPr id="97" name="Straight Arrow Connector 96"/>
          <p:cNvCxnSpPr>
            <a:stCxn id="96" idx="1"/>
            <a:endCxn id="45" idx="3"/>
          </p:cNvCxnSpPr>
          <p:nvPr/>
        </p:nvCxnSpPr>
        <p:spPr>
          <a:xfrm flipH="1">
            <a:off x="5960120" y="5539099"/>
            <a:ext cx="700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45" grpId="0" animBg="1"/>
      <p:bldP spid="9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HTML5DSL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Spring Controller Code With HTML5DSL </a:t>
            </a:r>
            <a:r>
              <a:rPr lang="en-US" sz="2400" dirty="0" smtClean="0"/>
              <a:t>(sample of loose coupling)</a:t>
            </a:r>
            <a:endParaRPr lang="sk-SK" sz="2400" dirty="0"/>
          </a:p>
        </p:txBody>
      </p:sp>
      <p:sp>
        <p:nvSpPr>
          <p:cNvPr id="7" name="Rectangle 6"/>
          <p:cNvSpPr/>
          <p:nvPr/>
        </p:nvSpPr>
        <p:spPr>
          <a:xfrm>
            <a:off x="272607" y="3140968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						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1227" y="5177178"/>
            <a:ext cx="2618893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HCardView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write</a:t>
            </a:r>
            <a:endParaRPr lang="sk-SK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232" y="5177178"/>
            <a:ext cx="2035931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handleRequest</a:t>
            </a:r>
            <a:endParaRPr lang="sk-SK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5960120" y="5539099"/>
            <a:ext cx="700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79467" y="3395779"/>
            <a:ext cx="1368154" cy="19863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0587" y="4014029"/>
            <a:ext cx="5256584" cy="24035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607" y="2339007"/>
            <a:ext cx="77557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beans:bean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com.gratex.samples.haiku.HCardView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19672" y="2356937"/>
            <a:ext cx="5904656" cy="22589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1" grpId="0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HTML5DSL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Spring Controller Code With HTML5DSL (sample of typed view)</a:t>
            </a:r>
            <a:endParaRPr lang="sk-SK" sz="2400" dirty="0"/>
          </a:p>
        </p:txBody>
      </p:sp>
      <p:sp>
        <p:nvSpPr>
          <p:cNvPr id="8" name="Rectangle 7"/>
          <p:cNvSpPr/>
          <p:nvPr/>
        </p:nvSpPr>
        <p:spPr>
          <a:xfrm>
            <a:off x="3341227" y="5177178"/>
            <a:ext cx="2618893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HCardView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write</a:t>
            </a:r>
            <a:endParaRPr lang="sk-SK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232" y="5177178"/>
            <a:ext cx="2035931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handleRequest</a:t>
            </a:r>
            <a:endParaRPr lang="sk-SK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5960120" y="5539099"/>
            <a:ext cx="700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3986" y="3140968"/>
            <a:ext cx="6909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ModelMap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model) 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					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95440" y="3411070"/>
            <a:ext cx="482192" cy="18057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5667" y="4040924"/>
            <a:ext cx="3013542" cy="22366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random code review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86600" cy="493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522579" y="1884802"/>
            <a:ext cx="68580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1676400"/>
            <a:ext cx="30480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1028" y="3229807"/>
            <a:ext cx="100408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442506"/>
            <a:ext cx="1336431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40128" y="3744494"/>
            <a:ext cx="1214937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60480" y="4058658"/>
            <a:ext cx="38711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2200" y="4876800"/>
            <a:ext cx="1778789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84564" y="1884802"/>
            <a:ext cx="73963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46930" y="2514600"/>
            <a:ext cx="38711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74091" y="3442506"/>
            <a:ext cx="1617083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2831" y="3861890"/>
            <a:ext cx="202789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000" dirty="0" smtClean="0"/>
              <a:t>Strongly typed views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Views can </a:t>
            </a:r>
            <a:r>
              <a:rPr lang="en-US" b="1" dirty="0"/>
              <a:t>enforce type </a:t>
            </a:r>
            <a:r>
              <a:rPr lang="en-US" dirty="0"/>
              <a:t>of required model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i="1" dirty="0"/>
              <a:t>correct usage: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						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717" y="3700770"/>
            <a:ext cx="6909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ModelMap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model) 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					"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3" y="5445224"/>
            <a:ext cx="2486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3524" y="3158898"/>
            <a:ext cx="4500644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5656" y="2755261"/>
            <a:ext cx="230425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75656" y="4149080"/>
            <a:ext cx="230425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74914" y="4599058"/>
            <a:ext cx="2982662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3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000" dirty="0" smtClean="0"/>
              <a:t>Strongly typed views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Views can </a:t>
            </a:r>
            <a:r>
              <a:rPr lang="en-US" b="1" dirty="0"/>
              <a:t>enforce type </a:t>
            </a:r>
            <a:r>
              <a:rPr lang="en-US" dirty="0"/>
              <a:t>of required model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i="1" dirty="0" smtClean="0"/>
              <a:t>incorrect </a:t>
            </a:r>
            <a:r>
              <a:rPr lang="en-US" i="1" dirty="0"/>
              <a:t>usage: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69127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“John Smith”;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379" y="4365104"/>
            <a:ext cx="69096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ModelMap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model) 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“John Smith”;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HCardView</a:t>
            </a:r>
            <a:r>
              <a:rPr lang="sk-SK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hCard</a:t>
            </a: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401" y="2737816"/>
            <a:ext cx="3096344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8891" y="4828691"/>
            <a:ext cx="3035334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74558" y="2953938"/>
            <a:ext cx="4509609" cy="2156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0437" y="5044554"/>
            <a:ext cx="3028961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349" y="3451486"/>
            <a:ext cx="346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ClassCastException</a:t>
            </a:r>
            <a:r>
              <a:rPr lang="en-US" sz="2400" dirty="0" smtClean="0">
                <a:solidFill>
                  <a:prstClr val="black"/>
                </a:solidFill>
              </a:rPr>
              <a:t> =&gt; 500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349" y="5589240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Compile error</a:t>
            </a:r>
            <a:endParaRPr lang="sk-SK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Packaging (compared, sample structure)</a:t>
            </a:r>
            <a:endParaRPr lang="sk-SK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8794"/>
            <a:ext cx="4040188" cy="1002093"/>
          </a:xfrm>
        </p:spPr>
        <p:txBody>
          <a:bodyPr anchor="t" anchorCtr="0">
            <a:noAutofit/>
          </a:bodyPr>
          <a:lstStyle/>
          <a:p>
            <a:r>
              <a:rPr lang="en-US" sz="1800" dirty="0" smtClean="0"/>
              <a:t>Mixed artifact types, scattered folder structure (typical MVC with tiles),</a:t>
            </a:r>
          </a:p>
          <a:p>
            <a:endParaRPr lang="en-US" sz="1800" dirty="0" smtClean="0"/>
          </a:p>
          <a:p>
            <a:r>
              <a:rPr lang="en-US" sz="1800" dirty="0" smtClean="0"/>
              <a:t>Difficult packaging and distribution</a:t>
            </a:r>
          </a:p>
          <a:p>
            <a:endParaRPr lang="sk-SK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7544" y="2919566"/>
            <a:ext cx="4040188" cy="1805578"/>
          </a:xfrm>
        </p:spPr>
        <p:txBody>
          <a:bodyPr>
            <a:normAutofit/>
          </a:bodyPr>
          <a:lstStyle/>
          <a:p>
            <a:pPr lvl="1"/>
            <a:endParaRPr lang="en-US" sz="2100" dirty="0" smtClean="0"/>
          </a:p>
          <a:p>
            <a:endParaRPr lang="en-US" sz="2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1412776"/>
            <a:ext cx="4041775" cy="884067"/>
          </a:xfrm>
        </p:spPr>
        <p:txBody>
          <a:bodyPr anchor="t" anchorCtr="0">
            <a:noAutofit/>
          </a:bodyPr>
          <a:lstStyle/>
          <a:p>
            <a:r>
              <a:rPr lang="en-US" sz="1800" dirty="0" smtClean="0"/>
              <a:t>Only Java artifacts, single route structure,</a:t>
            </a:r>
          </a:p>
          <a:p>
            <a:endParaRPr lang="en-US" sz="1800" dirty="0" smtClean="0"/>
          </a:p>
          <a:p>
            <a:r>
              <a:rPr lang="en-US" sz="1800" dirty="0" smtClean="0"/>
              <a:t>Easier packaging and distribution</a:t>
            </a:r>
            <a:endParaRPr lang="sk-SK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008" y="2900712"/>
            <a:ext cx="4041775" cy="3018317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87057" y="4967009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prstClr val="black"/>
                </a:solidFill>
              </a:rPr>
              <a:t>src</a:t>
            </a:r>
            <a:r>
              <a:rPr lang="en-US" sz="1600" dirty="0" smtClean="0">
                <a:solidFill>
                  <a:prstClr val="black"/>
                </a:solidFill>
              </a:rPr>
              <a:t>/main/java/</a:t>
            </a:r>
            <a:r>
              <a:rPr lang="en-US" sz="1600" dirty="0" err="1" smtClean="0">
                <a:solidFill>
                  <a:prstClr val="black"/>
                </a:solidFill>
              </a:rPr>
              <a:t>hCard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/model/HCard.java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/views/HCard.java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40" y="501317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/main/java/</a:t>
            </a:r>
            <a:r>
              <a:rPr lang="en-US" sz="1600" dirty="0" err="1">
                <a:solidFill>
                  <a:prstClr val="black"/>
                </a:solidFill>
              </a:rPr>
              <a:t>hCard</a:t>
            </a:r>
            <a:r>
              <a:rPr lang="en-US" sz="1600" dirty="0">
                <a:solidFill>
                  <a:prstClr val="black"/>
                </a:solidFill>
              </a:rPr>
              <a:t>/model/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HCard.java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</a:t>
            </a:r>
            <a:r>
              <a:rPr lang="en-US" sz="1600" dirty="0" err="1">
                <a:solidFill>
                  <a:prstClr val="black"/>
                </a:solidFill>
              </a:rPr>
              <a:t>webapp</a:t>
            </a:r>
            <a:r>
              <a:rPr lang="en-US" sz="1600" dirty="0">
                <a:solidFill>
                  <a:prstClr val="black"/>
                </a:solidFill>
              </a:rPr>
              <a:t>/WEB-INF/views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hCard.jspx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</a:t>
            </a:r>
            <a:r>
              <a:rPr lang="en-US" sz="1600" dirty="0" err="1">
                <a:solidFill>
                  <a:prstClr val="black"/>
                </a:solidFill>
              </a:rPr>
              <a:t>webapp</a:t>
            </a:r>
            <a:r>
              <a:rPr lang="en-US" sz="1600" dirty="0">
                <a:solidFill>
                  <a:prstClr val="black"/>
                </a:solidFill>
              </a:rPr>
              <a:t>/WEB-INF/tags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hCard.tagx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040" y="28529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Controller.java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</a:t>
            </a:r>
            <a:r>
              <a:rPr lang="en-US" sz="1600" dirty="0" err="1">
                <a:solidFill>
                  <a:prstClr val="black"/>
                </a:solidFill>
              </a:rPr>
              <a:t>webapp</a:t>
            </a:r>
            <a:r>
              <a:rPr lang="en-US" sz="1600" dirty="0">
                <a:solidFill>
                  <a:prstClr val="black"/>
                </a:solidFill>
              </a:rPr>
              <a:t>/WEB-INF/views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Person.jspx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</a:t>
            </a:r>
            <a:r>
              <a:rPr lang="en-US" sz="1600" dirty="0" err="1">
                <a:solidFill>
                  <a:prstClr val="black"/>
                </a:solidFill>
              </a:rPr>
              <a:t>webapp</a:t>
            </a:r>
            <a:r>
              <a:rPr lang="en-US" sz="1600" dirty="0">
                <a:solidFill>
                  <a:prstClr val="black"/>
                </a:solidFill>
              </a:rPr>
              <a:t>/WEB-INF/tiles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layout.xml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057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src</a:t>
            </a:r>
            <a:r>
              <a:rPr lang="en-US" sz="1600" dirty="0">
                <a:solidFill>
                  <a:prstClr val="black"/>
                </a:solidFill>
              </a:rPr>
              <a:t>/main/java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Controller.java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/views/Person.java</a:t>
            </a:r>
          </a:p>
        </p:txBody>
      </p:sp>
    </p:spTree>
    <p:extLst>
      <p:ext uri="{BB962C8B-B14F-4D97-AF65-F5344CB8AC3E}">
        <p14:creationId xmlns:p14="http://schemas.microsoft.com/office/powerpoint/2010/main" val="13649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Credits to my </a:t>
            </a:r>
            <a:r>
              <a:rPr lang="en-US" dirty="0" smtClean="0"/>
              <a:t>university </a:t>
            </a:r>
            <a:r>
              <a:rPr lang="en-US" dirty="0" smtClean="0"/>
              <a:t>(FIIT) students and colleagues</a:t>
            </a:r>
          </a:p>
          <a:p>
            <a:pPr marL="457200" lvl="1" indent="0">
              <a:buNone/>
            </a:pPr>
            <a:r>
              <a:rPr lang="en-US" sz="6000" dirty="0" err="1" smtClean="0"/>
              <a:t>Adri</a:t>
            </a:r>
            <a:r>
              <a:rPr lang="sk-SK" sz="6000" dirty="0" smtClean="0"/>
              <a:t>á</a:t>
            </a:r>
            <a:r>
              <a:rPr lang="en-US" sz="6000" dirty="0" smtClean="0"/>
              <a:t>n </a:t>
            </a:r>
            <a:r>
              <a:rPr lang="en-US" sz="6000" dirty="0" err="1" smtClean="0"/>
              <a:t>Rakovsk</a:t>
            </a:r>
            <a:r>
              <a:rPr lang="sk-SK" sz="6000" dirty="0" smtClean="0"/>
              <a:t>ý</a:t>
            </a:r>
            <a:endParaRPr lang="sk-SK" sz="6000" dirty="0" smtClean="0"/>
          </a:p>
          <a:p>
            <a:pPr marL="457200" lvl="1" indent="0">
              <a:buNone/>
            </a:pPr>
            <a:r>
              <a:rPr lang="sk-SK" sz="6000" dirty="0" smtClean="0"/>
              <a:t>Zboroň Lukáš</a:t>
            </a:r>
            <a:endParaRPr lang="en-US" sz="6000" dirty="0" smtClean="0"/>
          </a:p>
          <a:p>
            <a:r>
              <a:rPr lang="en-US" dirty="0" err="1" smtClean="0"/>
              <a:t>Thanx</a:t>
            </a:r>
            <a:r>
              <a:rPr lang="en-US" dirty="0" smtClean="0"/>
              <a:t> to </a:t>
            </a:r>
          </a:p>
          <a:p>
            <a:pPr lvl="1"/>
            <a:r>
              <a:rPr lang="en-US" b="1" dirty="0" smtClean="0"/>
              <a:t>Oracle</a:t>
            </a:r>
            <a:r>
              <a:rPr lang="en-US" dirty="0" smtClean="0"/>
              <a:t> – for invitation to this conference</a:t>
            </a:r>
          </a:p>
          <a:p>
            <a:pPr lvl="1"/>
            <a:r>
              <a:rPr lang="en-US" b="1" dirty="0" err="1" smtClean="0"/>
              <a:t>Gratex</a:t>
            </a:r>
            <a:r>
              <a:rPr lang="en-US" b="1" dirty="0" smtClean="0"/>
              <a:t> International </a:t>
            </a:r>
            <a:r>
              <a:rPr lang="en-US" b="1" dirty="0" err="1" smtClean="0"/>
              <a:t>a.s</a:t>
            </a:r>
            <a:r>
              <a:rPr lang="en-US" dirty="0" smtClean="0"/>
              <a:t> – for allowing us to experiment and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 smtClean="0">
                <a:solidFill>
                  <a:prstClr val="black">
                    <a:tint val="75000"/>
                  </a:prstClr>
                </a:solidFill>
              </a:rPr>
              <a:t>Year 2011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We Can Finally 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Write HTML 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and 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Output HTML 4, XHTML 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from </a:t>
            </a:r>
          </a:p>
          <a:p>
            <a:r>
              <a:rPr lang="en-US" sz="4300" dirty="0" smtClean="0">
                <a:solidFill>
                  <a:prstClr val="black">
                    <a:tint val="75000"/>
                  </a:prstClr>
                </a:solidFill>
              </a:rPr>
              <a:t>JSPX and Java</a:t>
            </a:r>
          </a:p>
          <a:p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sz="8600" dirty="0" smtClean="0">
                <a:solidFill>
                  <a:prstClr val="black">
                    <a:tint val="75000"/>
                  </a:prstClr>
                </a:solidFill>
              </a:rPr>
              <a:t>What Next ?</a:t>
            </a:r>
            <a:endParaRPr lang="en-US" sz="86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Layer</a:t>
            </a:r>
            <a:br>
              <a:rPr lang="en-US" dirty="0"/>
            </a:br>
            <a:r>
              <a:rPr lang="en-US" dirty="0"/>
              <a:t>Next Evolution Steps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Form/Validation support</a:t>
            </a:r>
            <a:endParaRPr lang="en-US" dirty="0"/>
          </a:p>
          <a:p>
            <a:r>
              <a:rPr lang="en-US" dirty="0" smtClean="0"/>
              <a:t>Accessibility Support</a:t>
            </a:r>
          </a:p>
          <a:p>
            <a:r>
              <a:rPr lang="en-US" dirty="0" smtClean="0"/>
              <a:t>Create more Correct and Semantic Compounds</a:t>
            </a:r>
          </a:p>
          <a:p>
            <a:r>
              <a:rPr lang="en-US" dirty="0" smtClean="0"/>
              <a:t>Support ideas/integrate other good web frameworks</a:t>
            </a:r>
          </a:p>
          <a:p>
            <a:pPr lvl="1"/>
            <a:r>
              <a:rPr lang="en-US" dirty="0" smtClean="0"/>
              <a:t>html5boilderplate, Compass, Sass, </a:t>
            </a:r>
            <a:r>
              <a:rPr lang="en-US" dirty="0" err="1" smtClean="0"/>
              <a:t>Blueaprint</a:t>
            </a:r>
            <a:endParaRPr lang="en-US" dirty="0" smtClean="0"/>
          </a:p>
          <a:p>
            <a:r>
              <a:rPr lang="en-US" dirty="0" smtClean="0"/>
              <a:t>Semantic HTML markup for REST services</a:t>
            </a:r>
          </a:p>
          <a:p>
            <a:pPr lvl="1"/>
            <a:r>
              <a:rPr lang="en-US" dirty="0" smtClean="0"/>
              <a:t>Support POSH, </a:t>
            </a:r>
            <a:r>
              <a:rPr lang="en-US" dirty="0" err="1" smtClean="0"/>
              <a:t>microformats</a:t>
            </a:r>
            <a:r>
              <a:rPr lang="en-US" dirty="0" smtClean="0"/>
              <a:t>, </a:t>
            </a:r>
            <a:r>
              <a:rPr lang="en-US" dirty="0" err="1" smtClean="0"/>
              <a:t>microdata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Model and Controller Patterns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horror</a:t>
            </a:r>
            <a:br>
              <a:rPr lang="en-US" dirty="0" smtClean="0"/>
            </a:br>
            <a:r>
              <a:rPr lang="en-US" sz="2200" dirty="0" smtClean="0"/>
              <a:t>very raw statistics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Bad (mix from MS, Oracle, IBM, Apple)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Size calculated from serialized DOM is: 139406</a:t>
            </a:r>
          </a:p>
          <a:p>
            <a:r>
              <a:rPr lang="en-US" dirty="0"/>
              <a:t>Deepest Nesting Level 24</a:t>
            </a:r>
          </a:p>
          <a:p>
            <a:r>
              <a:rPr lang="en-US" dirty="0" smtClean="0"/>
              <a:t>63</a:t>
            </a:r>
            <a:r>
              <a:rPr lang="en-US" dirty="0"/>
              <a:t>% of elements (1074/1726) has </a:t>
            </a:r>
            <a:r>
              <a:rPr lang="en-US" dirty="0" err="1"/>
              <a:t>css</a:t>
            </a:r>
            <a:r>
              <a:rPr lang="en-US" dirty="0"/>
              <a:t> class specified (29385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24% of elements (240/1025) has ID specified (4710 bytes overhead) </a:t>
            </a:r>
          </a:p>
          <a:p>
            <a:r>
              <a:rPr lang="en-US" dirty="0" smtClean="0"/>
              <a:t>39</a:t>
            </a:r>
            <a:r>
              <a:rPr lang="en-US" dirty="0"/>
              <a:t>% of elements (666/1726) are DIVs and SPANs (10392 bytes overhead)</a:t>
            </a:r>
          </a:p>
          <a:p>
            <a:r>
              <a:rPr lang="en-US" dirty="0" smtClean="0"/>
              <a:t>61 </a:t>
            </a:r>
            <a:r>
              <a:rPr lang="en-US" dirty="0"/>
              <a:t>images (61/73) without alt </a:t>
            </a:r>
            <a:r>
              <a:rPr lang="en-US" dirty="0" smtClean="0"/>
              <a:t>found</a:t>
            </a:r>
          </a:p>
          <a:p>
            <a:r>
              <a:rPr lang="en-US" dirty="0"/>
              <a:t>174 comments found (4167 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Duplicate </a:t>
            </a:r>
            <a:r>
              <a:rPr lang="en-US" dirty="0"/>
              <a:t>IDs on the </a:t>
            </a:r>
            <a:r>
              <a:rPr lang="en-US" dirty="0" smtClean="0"/>
              <a:t>page</a:t>
            </a:r>
          </a:p>
          <a:p>
            <a:r>
              <a:rPr lang="en-US" dirty="0"/>
              <a:t>36% of elements (595/1665) has Inline Event Handler (40072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16 inline scripts found (12969 bytes of code is inline in the page)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37702" y="2170577"/>
            <a:ext cx="4416751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Lot of info ? NO just bad markup 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5171" y="2408435"/>
            <a:ext cx="1110343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25596" y="2522935"/>
            <a:ext cx="4437404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Really bad markup, crashes VS 2010 ;-)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856" y="2671458"/>
            <a:ext cx="266344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25596" y="2900459"/>
            <a:ext cx="4437404" cy="39331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Learn some CSS please 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8200" y="2900459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25596" y="3382567"/>
            <a:ext cx="4437404" cy="45657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So many scriptable elements? id based CSS?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200" y="3382567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343400" y="3917703"/>
            <a:ext cx="4419600" cy="31879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Better than tables, try also old &lt;P&gt;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3926" y="3859241"/>
            <a:ext cx="457200" cy="21786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43400" y="4306741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Content or decoration ? CSS background 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51017" y="4294897"/>
            <a:ext cx="329559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589178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prstClr val="black"/>
                </a:solidFill>
              </a:rPr>
              <a:t>Thanx</a:t>
            </a:r>
            <a:r>
              <a:rPr lang="en-US" dirty="0" smtClean="0">
                <a:solidFill>
                  <a:prstClr val="black"/>
                </a:solidFill>
              </a:rPr>
              <a:t> for waste and hacking hints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5480" y="4555474"/>
            <a:ext cx="305072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343400" y="4873882"/>
            <a:ext cx="4419600" cy="2399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Super-long ids and still have duplicates 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018" y="4840142"/>
            <a:ext cx="28237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343400" y="5167940"/>
            <a:ext cx="4419600" cy="327006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DHTML Lower or bad components 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8228" y="5105400"/>
            <a:ext cx="479989" cy="215353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22165" y="5296244"/>
            <a:ext cx="589142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43400" y="5556821"/>
            <a:ext cx="4419600" cy="33225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12K of code unique per page/request 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28229" y="5556821"/>
            <a:ext cx="2676971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23" grpId="0" animBg="1"/>
      <p:bldP spid="25" grpId="0" animBg="1"/>
      <p:bldP spid="34" grpId="0" animBg="1"/>
      <p:bldP spid="36" grpId="0" animBg="1"/>
      <p:bldP spid="40" grpId="0" animBg="1"/>
      <p:bldP spid="42" grpId="0" animBg="1"/>
      <p:bldP spid="50" grpId="0" animBg="1"/>
      <p:bldP spid="52" grpId="0" animBg="1"/>
      <p:bldP spid="57" grpId="0" animBg="1"/>
      <p:bldP spid="59" grpId="0" animBg="1"/>
      <p:bldP spid="62" grpId="0" animBg="1"/>
      <p:bldP spid="64" grpId="0" animBg="1"/>
      <p:bldP spid="71" grpId="0" animBg="1"/>
      <p:bldP spid="73" grpId="0" animBg="1"/>
      <p:bldP spid="75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Web Developers</a:t>
            </a:r>
            <a:br>
              <a:rPr lang="en-US" dirty="0"/>
            </a:br>
            <a:r>
              <a:rPr lang="en-US" dirty="0"/>
              <a:t> Enemies Of Web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this horror is “supported” by most of the “commercial Java Web Development Frameworks” abstracting away from </a:t>
            </a:r>
          </a:p>
          <a:p>
            <a:pPr lvl="1"/>
            <a:r>
              <a:rPr lang="en-US" dirty="0" smtClean="0"/>
              <a:t>HTML, HTTP, URI, CSS, JavaScript and other Web Technologies</a:t>
            </a:r>
          </a:p>
          <a:p>
            <a:r>
              <a:rPr lang="en-US" dirty="0" smtClean="0"/>
              <a:t>Created and used by </a:t>
            </a:r>
          </a:p>
          <a:p>
            <a:pPr lvl="1"/>
            <a:r>
              <a:rPr lang="en-US" dirty="0" smtClean="0"/>
              <a:t>Coders hopefully educated in Java and OO but </a:t>
            </a:r>
          </a:p>
          <a:p>
            <a:pPr lvl="1"/>
            <a:r>
              <a:rPr lang="en-US" dirty="0" smtClean="0"/>
              <a:t>But almost surely uneducated in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TI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stuf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GTI_final</Template>
  <TotalTime>1615</TotalTime>
  <Words>5673</Words>
  <Application>Microsoft Office PowerPoint</Application>
  <PresentationFormat>On-screen Show (4:3)</PresentationFormat>
  <Paragraphs>1338</Paragraphs>
  <Slides>76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GTI_final</vt:lpstr>
      <vt:lpstr>mystuff</vt:lpstr>
      <vt:lpstr>Office Theme</vt:lpstr>
      <vt:lpstr>GTI_Theme</vt:lpstr>
      <vt:lpstr>1_Office Theme</vt:lpstr>
      <vt:lpstr>Theme1</vt:lpstr>
      <vt:lpstr>2_Office Theme</vt:lpstr>
      <vt:lpstr>3_Office Theme</vt:lpstr>
      <vt:lpstr>PowerPoint Presentation</vt:lpstr>
      <vt:lpstr>Demo Oracle Java Developer Conference – nice page ? </vt:lpstr>
      <vt:lpstr>Demo Oracle Java Developer Conference – just errors, don’t want to see warnings ! </vt:lpstr>
      <vt:lpstr>Demo Oracle Java Developer Conference – resources, network </vt:lpstr>
      <vt:lpstr>Demo Oracle Java Developer Conference – various raw markers</vt:lpstr>
      <vt:lpstr>Demo Oracle Java Developer Conference – usability, accessibility </vt:lpstr>
      <vt:lpstr>Demo Oracle Java Developer Conference – random code review </vt:lpstr>
      <vt:lpstr>More horror very raw statistics</vt:lpstr>
      <vt:lpstr>Java Web Developers  Enemies Of Web</vt:lpstr>
      <vt:lpstr>Personal Findings:</vt:lpstr>
      <vt:lpstr>Java Web Developers  Enemies Of Web</vt:lpstr>
      <vt:lpstr>Personal Findings</vt:lpstr>
      <vt:lpstr>Can We Find Common Language ? Java Web Developers vs. Web Developers</vt:lpstr>
      <vt:lpstr>Solution Starts With:</vt:lpstr>
      <vt:lpstr>What is HTML ?</vt:lpstr>
      <vt:lpstr>PowerPoint Presentation</vt:lpstr>
      <vt:lpstr>PowerPoint Presentation</vt:lpstr>
      <vt:lpstr>PowerPoint Presentation</vt:lpstr>
      <vt:lpstr>Feature List</vt:lpstr>
      <vt:lpstr>Feature List</vt:lpstr>
      <vt:lpstr>Feature List</vt:lpstr>
      <vt:lpstr>Feature List</vt:lpstr>
      <vt:lpstr>Feature List</vt:lpstr>
      <vt:lpstr>Feature List</vt:lpstr>
      <vt:lpstr>PowerPoint Presentation</vt:lpstr>
      <vt:lpstr>JSPX producing XHTML/HTML and HTML  Typical JSPX Source Code (buggy)</vt:lpstr>
      <vt:lpstr>JSPX producing XHTML/HTML and HTML  Typical JSPX output (buggy)</vt:lpstr>
      <vt:lpstr>JSPX producing XHTML/HTML and HTML  Our JSPX Source Code…..Easy</vt:lpstr>
      <vt:lpstr>JSPX producing XHTML/HTML and HTML  Our JSPX XHTML Output…..Correct</vt:lpstr>
      <vt:lpstr>JSPX producing XHTML/HTML and HTML  Our JSPX HTML Output…..Correct</vt:lpstr>
      <vt:lpstr>JSPX producing XHTML/HTML and HTML  Fix problems without taglibrary</vt:lpstr>
      <vt:lpstr>Content-Type, Charset, Consistency Choice is yours… source code </vt:lpstr>
      <vt:lpstr>Content-Type, Charset, Consitency Choice is yours… or web config</vt:lpstr>
      <vt:lpstr>HTML5 Source – HTML 5/4 Output Demo for simplification and backward compatibility</vt:lpstr>
      <vt:lpstr>HTML5 Source – HTML 5/4 Output Demo for simplification and backward compatibility</vt:lpstr>
      <vt:lpstr>HTML5 Tags – TIME We generate localized text content and add typed support</vt:lpstr>
      <vt:lpstr>XML/HTML Escaping</vt:lpstr>
      <vt:lpstr>XML/HTML Escaping</vt:lpstr>
      <vt:lpstr>XML/HTML Escaping</vt:lpstr>
      <vt:lpstr>Client Side HTML Comments</vt:lpstr>
      <vt:lpstr>Client Side HTML Comments horror samples from reality</vt:lpstr>
      <vt:lpstr>Removable HTML Comments Funny tag &lt;_&gt;, same syntax in .jsp and .jspx, turn them all on/off</vt:lpstr>
      <vt:lpstr>URI Reference Building Support</vt:lpstr>
      <vt:lpstr>Server Side CSS classes avoid new attributes, reuse css classes, generate semantics</vt:lpstr>
      <vt:lpstr>Custom Tags – Extending &amp; Fixing Spring Spring tags generate only XHTML, but we love their functionality…</vt:lpstr>
      <vt:lpstr>Custom Tags – Extending &amp; Fixing Spring Our library wraps spring tags and generates also HTML</vt:lpstr>
      <vt:lpstr>Custom Tags – Tag Files With solid markup base, you can now create HTML compounds</vt:lpstr>
      <vt:lpstr>Custom Tags – Tag Files</vt:lpstr>
      <vt:lpstr>Script Deferring Most of the components output inline handlers or scattered JavaScript blocks, …..both is wrong</vt:lpstr>
      <vt:lpstr>Script Deferring Most of the components output inline handlers or scattered JavaScript blocks, out tags output smart snippets,  deferred to script block before &lt;/BODY&gt;</vt:lpstr>
      <vt:lpstr>Script Deferring HTML 5 Forms source</vt:lpstr>
      <vt:lpstr>Script Deferring producing HTML 4 + unobtrusive and compact JS Code</vt:lpstr>
      <vt:lpstr>Script Deferring producing HTML 5 + optional JS Code</vt:lpstr>
      <vt:lpstr>Reducing Markup Markup and model binding buried inside unreadable jspx source code</vt:lpstr>
      <vt:lpstr>Lightweight and Standalone</vt:lpstr>
      <vt:lpstr>Alternative View Technology</vt:lpstr>
      <vt:lpstr>PowerPoint Presentation</vt:lpstr>
      <vt:lpstr>Intro</vt:lpstr>
      <vt:lpstr>Readable markup in java code</vt:lpstr>
      <vt:lpstr>HTML5DSL Best of Both Worlds (HTML, Java) – Feature List</vt:lpstr>
      <vt:lpstr>HTML5DSL basic usage, standalone java (main method snipped)</vt:lpstr>
      <vt:lpstr>HTML5DSL refactoring – extract method</vt:lpstr>
      <vt:lpstr>HTML5DSL refactoring – extract method,  new ARTICLE method </vt:lpstr>
      <vt:lpstr>HTML5DSL Template pattern</vt:lpstr>
      <vt:lpstr>HTML5DSL Other possible usage</vt:lpstr>
      <vt:lpstr>HTML5DSL Compile time constraints enforcement</vt:lpstr>
      <vt:lpstr>HTML5DSL Spring integration</vt:lpstr>
      <vt:lpstr>HTML5DSL Spring Controller Code With HTML5DSL (sample of loose coupling)</vt:lpstr>
      <vt:lpstr>HTML5DSL Spring Controller Code With HTML5DSL (sample of typed view)</vt:lpstr>
      <vt:lpstr>HTML5DSL Strongly typed views</vt:lpstr>
      <vt:lpstr>HTML5DSL Strongly typed views</vt:lpstr>
      <vt:lpstr>HTML5DSL Packaging (compared, sample structure)</vt:lpstr>
      <vt:lpstr>Credits</vt:lpstr>
      <vt:lpstr>Questions ?</vt:lpstr>
      <vt:lpstr>PowerPoint Presentation</vt:lpstr>
      <vt:lpstr>Java Web Layer Next Evolution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Martin</dc:creator>
  <cp:lastModifiedBy>Marko Martin</cp:lastModifiedBy>
  <cp:revision>483</cp:revision>
  <cp:lastPrinted>2011-05-03T13:10:24Z</cp:lastPrinted>
  <dcterms:created xsi:type="dcterms:W3CDTF">2011-05-03T13:05:30Z</dcterms:created>
  <dcterms:modified xsi:type="dcterms:W3CDTF">2011-05-24T11:54:59Z</dcterms:modified>
</cp:coreProperties>
</file>