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65" r:id="rId6"/>
    <p:sldId id="266" r:id="rId7"/>
    <p:sldId id="259" r:id="rId8"/>
    <p:sldId id="267" r:id="rId9"/>
    <p:sldId id="268" r:id="rId10"/>
    <p:sldId id="258" r:id="rId11"/>
    <p:sldId id="269" r:id="rId12"/>
    <p:sldId id="272" r:id="rId13"/>
    <p:sldId id="274" r:id="rId14"/>
    <p:sldId id="273" r:id="rId15"/>
    <p:sldId id="275" r:id="rId16"/>
    <p:sldId id="270" r:id="rId17"/>
    <p:sldId id="271" r:id="rId18"/>
    <p:sldId id="276" r:id="rId19"/>
    <p:sldId id="27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Linux-work\BigData\2023\dl_serialization\doc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Linux-work\BigData\2023\dl_serialization\doc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DELL Precision 5570, Intel i7 GPU RTX A200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DELL'!$B$36</c:f>
              <c:strCache>
                <c:ptCount val="1"/>
                <c:pt idx="0">
                  <c:v>N128      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DELL'!$B$37:$B$39,'results DELL'!$B$45,'results DELL'!$B$47,'results DELL'!$B$49,'results DELL'!$B$54,'results DELL'!$B$56:$B$57,'results DELL'!$B$59)</c:f>
              <c:numCache>
                <c:formatCode>0.000000000E+00</c:formatCode>
                <c:ptCount val="10"/>
                <c:pt idx="0" formatCode="General">
                  <c:v>2.1000000000000001E-2</c:v>
                </c:pt>
                <c:pt idx="1">
                  <c:v>0.13869999999999999</c:v>
                </c:pt>
                <c:pt idx="2" formatCode="General">
                  <c:v>0.49270000000000003</c:v>
                </c:pt>
                <c:pt idx="3" formatCode="0.00E+00">
                  <c:v>7.7165900000000006E-5</c:v>
                </c:pt>
                <c:pt idx="4" formatCode="General">
                  <c:v>2.11669E-4</c:v>
                </c:pt>
                <c:pt idx="5" formatCode="General">
                  <c:v>4.8746100000000001E-4</c:v>
                </c:pt>
                <c:pt idx="6" formatCode="General">
                  <c:v>3.4667200000000002E-4</c:v>
                </c:pt>
                <c:pt idx="7" formatCode="General">
                  <c:v>2.8884100000000002E-4</c:v>
                </c:pt>
                <c:pt idx="8" formatCode="General">
                  <c:v>6.9659099999999999E-4</c:v>
                </c:pt>
                <c:pt idx="9" formatCode="General">
                  <c:v>1.0381100000000001E-3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2-4621-973E-48FD326E50B2}"/>
            </c:ext>
          </c:extLst>
        </c:ser>
        <c:ser>
          <c:idx val="1"/>
          <c:order val="1"/>
          <c:tx>
            <c:strRef>
              <c:f>'results DELL'!$C$36</c:f>
              <c:strCache>
                <c:ptCount val="1"/>
                <c:pt idx="0">
                  <c:v>N256     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DELL'!$C$37:$C$39,'results DELL'!$C$45,'results DELL'!$C$47,'results DELL'!$C$49,'results DELL'!$C$54,'results DELL'!$C$56:$C$57,'results DELL'!$C$59)</c:f>
              <c:numCache>
                <c:formatCode>General</c:formatCode>
                <c:ptCount val="10"/>
                <c:pt idx="0">
                  <c:v>4.07E-2</c:v>
                </c:pt>
                <c:pt idx="1">
                  <c:v>0.1741</c:v>
                </c:pt>
                <c:pt idx="2">
                  <c:v>5.2004999999999999</c:v>
                </c:pt>
                <c:pt idx="3">
                  <c:v>9.55013E-4</c:v>
                </c:pt>
                <c:pt idx="4">
                  <c:v>1.4076099999999999E-4</c:v>
                </c:pt>
                <c:pt idx="5">
                  <c:v>3.53243E-3</c:v>
                </c:pt>
                <c:pt idx="6">
                  <c:v>1.8050200000000001E-3</c:v>
                </c:pt>
                <c:pt idx="7">
                  <c:v>7.7610999999999999E-4</c:v>
                </c:pt>
                <c:pt idx="8">
                  <c:v>7.0652200000000001E-4</c:v>
                </c:pt>
                <c:pt idx="9">
                  <c:v>1.03951E-3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2-4621-973E-48FD326E50B2}"/>
            </c:ext>
          </c:extLst>
        </c:ser>
        <c:ser>
          <c:idx val="2"/>
          <c:order val="2"/>
          <c:tx>
            <c:strRef>
              <c:f>'results DELL'!$D$36</c:f>
              <c:strCache>
                <c:ptCount val="1"/>
                <c:pt idx="0">
                  <c:v>N512   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DELL'!$D$37:$D$39,'results DELL'!$D$45,'results DELL'!$D$47,'results DELL'!$D$49,'results DELL'!$D$54,'results DELL'!$D$56:$D$57,'results DELL'!$D$59)</c:f>
              <c:numCache>
                <c:formatCode>General</c:formatCode>
                <c:ptCount val="10"/>
                <c:pt idx="0">
                  <c:v>9.7100000000000006E-2</c:v>
                </c:pt>
                <c:pt idx="1">
                  <c:v>0.1762</c:v>
                </c:pt>
                <c:pt idx="2">
                  <c:v>0.5978</c:v>
                </c:pt>
                <c:pt idx="3">
                  <c:v>5.1413700000000001E-4</c:v>
                </c:pt>
                <c:pt idx="4">
                  <c:v>1.57221E-4</c:v>
                </c:pt>
                <c:pt idx="5">
                  <c:v>3.6761200000000002E-3</c:v>
                </c:pt>
                <c:pt idx="6">
                  <c:v>1.4341200000000001E-3</c:v>
                </c:pt>
                <c:pt idx="7">
                  <c:v>1.38792E-3</c:v>
                </c:pt>
                <c:pt idx="8">
                  <c:v>4.87123E-4</c:v>
                </c:pt>
                <c:pt idx="9">
                  <c:v>2.1359500000000002E-3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2-4621-973E-48FD326E50B2}"/>
            </c:ext>
          </c:extLst>
        </c:ser>
        <c:ser>
          <c:idx val="3"/>
          <c:order val="3"/>
          <c:tx>
            <c:strRef>
              <c:f>'results DELL'!$E$36</c:f>
              <c:strCache>
                <c:ptCount val="1"/>
                <c:pt idx="0">
                  <c:v>N1024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DELL'!$E$37:$E$39,'results DELL'!$E$45,'results DELL'!$E$47,'results DELL'!$E$49,'results DELL'!$E$54,'results DELL'!$E$56:$E$57,'results DELL'!$E$59)</c:f>
              <c:numCache>
                <c:formatCode>General</c:formatCode>
                <c:ptCount val="10"/>
                <c:pt idx="0">
                  <c:v>0.23400000000000001</c:v>
                </c:pt>
                <c:pt idx="1">
                  <c:v>0.24079999999999999</c:v>
                </c:pt>
                <c:pt idx="2">
                  <c:v>0.75319999999999998</c:v>
                </c:pt>
                <c:pt idx="3">
                  <c:v>2.7157599999999999E-4</c:v>
                </c:pt>
                <c:pt idx="4">
                  <c:v>2.0069700000000001E-4</c:v>
                </c:pt>
                <c:pt idx="5">
                  <c:v>3.9183200000000003E-3</c:v>
                </c:pt>
                <c:pt idx="6">
                  <c:v>1.85794E-3</c:v>
                </c:pt>
                <c:pt idx="7">
                  <c:v>2.7074600000000001E-3</c:v>
                </c:pt>
                <c:pt idx="8">
                  <c:v>6.2585600000000005E-4</c:v>
                </c:pt>
                <c:pt idx="9">
                  <c:v>1.1291599999999999E-3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72-4621-973E-48FD326E50B2}"/>
            </c:ext>
          </c:extLst>
        </c:ser>
        <c:ser>
          <c:idx val="4"/>
          <c:order val="4"/>
          <c:tx>
            <c:strRef>
              <c:f>'results DELL'!$F$36</c:f>
              <c:strCache>
                <c:ptCount val="1"/>
                <c:pt idx="0">
                  <c:v>N2048     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DELL'!$F$37:$F$39,'results DELL'!$F$45,'results DELL'!$F$47,'results DELL'!$F$49,'results DELL'!$F$54,'results DELL'!$F$56:$F$57,'results DELL'!$F$59)</c:f>
              <c:numCache>
                <c:formatCode>General</c:formatCode>
                <c:ptCount val="10"/>
                <c:pt idx="0">
                  <c:v>0.34470000000000001</c:v>
                </c:pt>
                <c:pt idx="1">
                  <c:v>0.39190000000000003</c:v>
                </c:pt>
                <c:pt idx="2">
                  <c:v>0.89259999999999995</c:v>
                </c:pt>
                <c:pt idx="3">
                  <c:v>2.98848E-4</c:v>
                </c:pt>
                <c:pt idx="4">
                  <c:v>2.5541799999999999E-4</c:v>
                </c:pt>
                <c:pt idx="5">
                  <c:v>3.8017300000000001E-3</c:v>
                </c:pt>
                <c:pt idx="6">
                  <c:v>1.7298299999999999E-3</c:v>
                </c:pt>
                <c:pt idx="7">
                  <c:v>5.2784399999999997E-3</c:v>
                </c:pt>
                <c:pt idx="8">
                  <c:v>9.3210099999999996E-4</c:v>
                </c:pt>
                <c:pt idx="9">
                  <c:v>1.5002100000000001E-3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2-4621-973E-48FD326E50B2}"/>
            </c:ext>
          </c:extLst>
        </c:ser>
        <c:ser>
          <c:idx val="5"/>
          <c:order val="5"/>
          <c:tx>
            <c:strRef>
              <c:f>'results DELL'!$G$36</c:f>
              <c:strCache>
                <c:ptCount val="1"/>
                <c:pt idx="0">
                  <c:v>N4096      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DELL'!$G$37:$G$39,'results DELL'!$G$45,'results DELL'!$G$47,'results DELL'!$G$49,'results DELL'!$G$54,'results DELL'!$G$56:$G$57,'results DELL'!$G$59)</c:f>
              <c:numCache>
                <c:formatCode>General</c:formatCode>
                <c:ptCount val="10"/>
                <c:pt idx="0">
                  <c:v>0.98099999999999998</c:v>
                </c:pt>
                <c:pt idx="1">
                  <c:v>0.38500000000000001</c:v>
                </c:pt>
                <c:pt idx="2">
                  <c:v>0.70199999999999996</c:v>
                </c:pt>
                <c:pt idx="3">
                  <c:v>6.5630899999999999E-4</c:v>
                </c:pt>
                <c:pt idx="4">
                  <c:v>4.46179E-4</c:v>
                </c:pt>
                <c:pt idx="5">
                  <c:v>4.2007800000000003E-3</c:v>
                </c:pt>
                <c:pt idx="6">
                  <c:v>4.7846399999999997E-3</c:v>
                </c:pt>
                <c:pt idx="7">
                  <c:v>2.0647700000000001E-2</c:v>
                </c:pt>
                <c:pt idx="8">
                  <c:v>3.0450299999999998E-3</c:v>
                </c:pt>
                <c:pt idx="9">
                  <c:v>1.6116699999999999E-3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2-4621-973E-48FD326E50B2}"/>
            </c:ext>
          </c:extLst>
        </c:ser>
        <c:ser>
          <c:idx val="6"/>
          <c:order val="6"/>
          <c:tx>
            <c:strRef>
              <c:f>'results DELL'!$H$36</c:f>
              <c:strCache>
                <c:ptCount val="1"/>
                <c:pt idx="0">
                  <c:v>N8192     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DELL'!$H$37:$H$39,'results DELL'!$H$45,'results DELL'!$H$47,'results DELL'!$H$49,'results DELL'!$H$54,'results DELL'!$H$56:$H$57,'results DELL'!$H$59)</c:f>
              <c:numCache>
                <c:formatCode>0.000000000E+00</c:formatCode>
                <c:ptCount val="10"/>
                <c:pt idx="0">
                  <c:v>2.0318999999999998</c:v>
                </c:pt>
                <c:pt idx="1">
                  <c:v>3.1156000000000001</c:v>
                </c:pt>
                <c:pt idx="2" formatCode="General">
                  <c:v>7.9367000000000001</c:v>
                </c:pt>
                <c:pt idx="3" formatCode="General">
                  <c:v>9.7521999999999995E-4</c:v>
                </c:pt>
                <c:pt idx="4" formatCode="General">
                  <c:v>1.16566E-3</c:v>
                </c:pt>
                <c:pt idx="5" formatCode="General">
                  <c:v>4.7756600000000001E-3</c:v>
                </c:pt>
                <c:pt idx="6" formatCode="General">
                  <c:v>6.4373E-3</c:v>
                </c:pt>
                <c:pt idx="7" formatCode="General">
                  <c:v>1.9386899999999999E-2</c:v>
                </c:pt>
                <c:pt idx="8" formatCode="General">
                  <c:v>3.1328800000000002E-3</c:v>
                </c:pt>
                <c:pt idx="9" formatCode="General">
                  <c:v>3.2278799999999998E-3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72-4621-973E-48FD326E50B2}"/>
            </c:ext>
          </c:extLst>
        </c:ser>
        <c:ser>
          <c:idx val="7"/>
          <c:order val="7"/>
          <c:tx>
            <c:strRef>
              <c:f>'results DELL'!$I$36</c:f>
              <c:strCache>
                <c:ptCount val="1"/>
                <c:pt idx="0">
                  <c:v>N16384    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DELL'!$I$37:$I$39,'results DELL'!$I$45,'results DELL'!$I$47,'results DELL'!$I$49,'results DELL'!$I$54,'results DELL'!$I$56:$I$57,'results DELL'!$I$59)</c:f>
              <c:numCache>
                <c:formatCode>General</c:formatCode>
                <c:ptCount val="10"/>
                <c:pt idx="0">
                  <c:v>3.9451999999999998</c:v>
                </c:pt>
                <c:pt idx="1">
                  <c:v>0.90849999999999997</c:v>
                </c:pt>
                <c:pt idx="2">
                  <c:v>1.31701</c:v>
                </c:pt>
                <c:pt idx="3">
                  <c:v>1.6571800000000001E-3</c:v>
                </c:pt>
                <c:pt idx="4">
                  <c:v>1.3635100000000001E-3</c:v>
                </c:pt>
                <c:pt idx="5">
                  <c:v>7.5292099999999997E-3</c:v>
                </c:pt>
                <c:pt idx="6">
                  <c:v>1.3655E-2</c:v>
                </c:pt>
                <c:pt idx="7">
                  <c:v>3.6763999999999998E-2</c:v>
                </c:pt>
                <c:pt idx="8">
                  <c:v>6.1184899999999999E-3</c:v>
                </c:pt>
                <c:pt idx="9">
                  <c:v>3.6867200000000001E-3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72-4621-973E-48FD326E50B2}"/>
            </c:ext>
          </c:extLst>
        </c:ser>
        <c:ser>
          <c:idx val="8"/>
          <c:order val="8"/>
          <c:tx>
            <c:strRef>
              <c:f>'results DELL'!$J$36</c:f>
              <c:strCache>
                <c:ptCount val="1"/>
                <c:pt idx="0">
                  <c:v>N32768    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DELL'!$J$37:$J$39,'results DELL'!$J$45,'results DELL'!$J$47,'results DELL'!$J$49,'results DELL'!$J$54,'results DELL'!$J$56:$J$57,'results DELL'!$J$59)</c:f>
              <c:numCache>
                <c:formatCode>General</c:formatCode>
                <c:ptCount val="10"/>
                <c:pt idx="0">
                  <c:v>7.4394299999999998</c:v>
                </c:pt>
                <c:pt idx="1">
                  <c:v>1.6789400000000001</c:v>
                </c:pt>
                <c:pt idx="2">
                  <c:v>6.6276099999999998</c:v>
                </c:pt>
                <c:pt idx="3">
                  <c:v>8.4853800000000007E-3</c:v>
                </c:pt>
                <c:pt idx="4">
                  <c:v>2.5746800000000002E-3</c:v>
                </c:pt>
                <c:pt idx="5">
                  <c:v>9.1983399999999993E-3</c:v>
                </c:pt>
                <c:pt idx="6">
                  <c:v>2.0270400000000001E-2</c:v>
                </c:pt>
                <c:pt idx="7">
                  <c:v>7.6618699999999998E-2</c:v>
                </c:pt>
                <c:pt idx="8">
                  <c:v>1.3210400000000001E-2</c:v>
                </c:pt>
                <c:pt idx="9">
                  <c:v>5.6387E-3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72-4621-973E-48FD326E50B2}"/>
            </c:ext>
          </c:extLst>
        </c:ser>
        <c:ser>
          <c:idx val="9"/>
          <c:order val="9"/>
          <c:tx>
            <c:strRef>
              <c:f>'results DELL'!$K$36</c:f>
              <c:strCache>
                <c:ptCount val="1"/>
                <c:pt idx="0">
                  <c:v>N65536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DELL'!$K$37:$K$39,'results DELL'!$K$45,'results DELL'!$K$47,'results DELL'!$K$49,'results DELL'!$K$54,'results DELL'!$K$56:$K$57,'results DELL'!$K$59)</c:f>
              <c:numCache>
                <c:formatCode>General</c:formatCode>
                <c:ptCount val="10"/>
                <c:pt idx="0">
                  <c:v>27.606300000000001</c:v>
                </c:pt>
                <c:pt idx="1">
                  <c:v>2.1997300000000002</c:v>
                </c:pt>
                <c:pt idx="2">
                  <c:v>3.2865700000000002</c:v>
                </c:pt>
                <c:pt idx="3">
                  <c:v>6.4869100000000002E-3</c:v>
                </c:pt>
                <c:pt idx="4">
                  <c:v>5.0638899999999997E-3</c:v>
                </c:pt>
                <c:pt idx="5">
                  <c:v>1.4136599999999999E-2</c:v>
                </c:pt>
                <c:pt idx="6">
                  <c:v>7.4267100000000003E-2</c:v>
                </c:pt>
                <c:pt idx="7">
                  <c:v>0.15174799999999999</c:v>
                </c:pt>
                <c:pt idx="8">
                  <c:v>2.3631300000000001E-2</c:v>
                </c:pt>
                <c:pt idx="9">
                  <c:v>1.0796699999999999E-2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C72-4621-973E-48FD326E50B2}"/>
            </c:ext>
          </c:extLst>
        </c:ser>
        <c:ser>
          <c:idx val="10"/>
          <c:order val="10"/>
          <c:tx>
            <c:strRef>
              <c:f>'results DELL'!$L$36</c:f>
              <c:strCache>
                <c:ptCount val="1"/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DELL'!$L$37:$L$39,'results DELL'!$L$45,'results DELL'!$L$47,'results DELL'!$L$49,'results DELL'!$L$54,'results DELL'!$L$56:$L$57,'results DELL'!$L$59)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A-2C72-4621-973E-48FD326E50B2}"/>
            </c:ext>
          </c:extLst>
        </c:ser>
        <c:ser>
          <c:idx val="11"/>
          <c:order val="11"/>
          <c:tx>
            <c:strRef>
              <c:f>'results DELL'!$M$36</c:f>
              <c:strCache>
                <c:ptCount val="1"/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DELL'!$M$37:$M$39,'results DELL'!$M$45,'results DELL'!$M$47,'results DELL'!$M$49,'results DELL'!$M$54,'results DELL'!$M$56:$M$57,'results DELL'!$M$59)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B-2C72-4621-973E-48FD326E50B2}"/>
            </c:ext>
          </c:extLst>
        </c:ser>
        <c:ser>
          <c:idx val="12"/>
          <c:order val="12"/>
          <c:tx>
            <c:strRef>
              <c:f>'results DELL'!$N$36</c:f>
              <c:strCache>
                <c:ptCount val="1"/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DELL'!$N$37:$N$39,'results DELL'!$N$45,'results DELL'!$N$47,'results DELL'!$N$49,'results DELL'!$N$54,'results DELL'!$N$56:$N$57,'results DELL'!$N$59)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C-2C72-4621-973E-48FD326E50B2}"/>
            </c:ext>
          </c:extLst>
        </c:ser>
        <c:ser>
          <c:idx val="13"/>
          <c:order val="13"/>
          <c:tx>
            <c:strRef>
              <c:f>'results DELL'!$O$36</c:f>
              <c:strCache>
                <c:ptCount val="1"/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DELL'!$O$37:$O$39,'results DELL'!$O$45,'results DELL'!$O$47,'results DELL'!$O$49,'results DELL'!$O$54,'results DELL'!$O$56:$O$57,'results DELL'!$O$59)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D-2C72-4621-973E-48FD326E50B2}"/>
            </c:ext>
          </c:extLst>
        </c:ser>
        <c:ser>
          <c:idx val="14"/>
          <c:order val="14"/>
          <c:tx>
            <c:strRef>
              <c:f>'results DELL'!$P$36</c:f>
              <c:strCache>
                <c:ptCount val="1"/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DELL'!$P$37:$P$39,'results DELL'!$P$45,'results DELL'!$P$47,'results DELL'!$P$49,'results DELL'!$P$54,'results DELL'!$P$56:$P$57,'results DELL'!$P$59)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E-2C72-4621-973E-48FD326E50B2}"/>
            </c:ext>
          </c:extLst>
        </c:ser>
        <c:ser>
          <c:idx val="15"/>
          <c:order val="15"/>
          <c:tx>
            <c:strRef>
              <c:f>'results DELL'!$Q$36</c:f>
              <c:strCache>
                <c:ptCount val="1"/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DELL'!$Q$37:$Q$39,'results DELL'!$Q$45,'results DELL'!$Q$47,'results DELL'!$Q$49,'results DELL'!$Q$54,'results DELL'!$Q$56:$Q$57,'results DELL'!$Q$59)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F-2C72-4621-973E-48FD326E50B2}"/>
            </c:ext>
          </c:extLst>
        </c:ser>
        <c:ser>
          <c:idx val="16"/>
          <c:order val="16"/>
          <c:tx>
            <c:strRef>
              <c:f>'results DELL'!$R$36</c:f>
              <c:strCache>
                <c:ptCount val="1"/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 DELL'!$A$37:$A$39,'results DELL'!$A$45,'results DELL'!$A$47,'results DELL'!$A$49,'results DELL'!$A$54,'results DELL'!$A$56:$A$57,'results DELL'!$A$59)</c:f>
              <c:strCache>
                <c:ptCount val="10"/>
                <c:pt idx="0">
                  <c:v>CARNOT CPP V107          </c:v>
                </c:pt>
                <c:pt idx="1">
                  <c:v>PTFlash SJIT CPP CPU     </c:v>
                </c:pt>
                <c:pt idx="2">
                  <c:v>PTFlash SJIT CPP CUDA    </c:v>
                </c:pt>
                <c:pt idx="3">
                  <c:v>Classifier X32 SJIT2 CPU </c:v>
                </c:pt>
                <c:pt idx="4">
                  <c:v>Classifier X32 SJIT1 CUDA</c:v>
                </c:pt>
                <c:pt idx="5">
                  <c:v>Classifier X32 TRT CUDA  </c:v>
                </c:pt>
                <c:pt idx="6">
                  <c:v>ClassInit X32 SJIT1 CPU  </c:v>
                </c:pt>
                <c:pt idx="7">
                  <c:v>ClassInit X32 ONNX CPU   </c:v>
                </c:pt>
                <c:pt idx="8">
                  <c:v>ClassInit X32 SJIT1 CUDA </c:v>
                </c:pt>
                <c:pt idx="9">
                  <c:v>ClassInit X32 TRT CUDA   </c:v>
                </c:pt>
              </c:strCache>
            </c:strRef>
          </c:cat>
          <c:val>
            <c:numRef>
              <c:f>('results DELL'!$R$37:$R$39,'results DELL'!$R$45,'results DELL'!$R$47,'results DELL'!$R$49,'results DELL'!$R$54,'results DELL'!$R$56:$R$57,'results DELL'!$R$59)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10-2C72-4621-973E-48FD326E5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40808"/>
        <c:axId val="802648728"/>
      </c:barChart>
      <c:catAx>
        <c:axId val="80264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2648728"/>
        <c:crossesAt val="1.0000000000000004E-5"/>
        <c:auto val="1"/>
        <c:lblAlgn val="ctr"/>
        <c:lblOffset val="100"/>
        <c:noMultiLvlLbl val="0"/>
      </c:catAx>
      <c:valAx>
        <c:axId val="802648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264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Clusteur</a:t>
            </a:r>
            <a:r>
              <a:rPr lang="fr-FR" baseline="0"/>
              <a:t> Jean-Zay Intel Cascale Lake GPGPU V100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'results-idris'!$B$38</c:f>
              <c:strCache>
                <c:ptCount val="1"/>
                <c:pt idx="0">
                  <c:v>N128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('results-idris'!$B$39,'results-idris'!$B$40,'results-idris'!$B$42,'results-idris'!$B$49,'results-idris'!$B$51,'results-idris'!$B$52,'results-idris'!$B$54,'results-idris'!$B$60,'results-idris'!$B$62,'results-idris'!$B$63,'results-idris'!$B$65)</c:f>
              <c:numCache>
                <c:formatCode>General</c:formatCode>
                <c:ptCount val="11"/>
                <c:pt idx="0">
                  <c:v>3.0763700000000001E-2</c:v>
                </c:pt>
                <c:pt idx="1">
                  <c:v>0.20746600000000001</c:v>
                </c:pt>
                <c:pt idx="2">
                  <c:v>0.73962899999999998</c:v>
                </c:pt>
                <c:pt idx="3" formatCode="0.00E+00">
                  <c:v>9.2932799999999999E-5</c:v>
                </c:pt>
                <c:pt idx="4">
                  <c:v>5.0485899999999997E-4</c:v>
                </c:pt>
                <c:pt idx="5">
                  <c:v>2.26073E-4</c:v>
                </c:pt>
                <c:pt idx="6">
                  <c:v>7.2057099999999997E-3</c:v>
                </c:pt>
                <c:pt idx="7">
                  <c:v>4.4163200000000002E-4</c:v>
                </c:pt>
                <c:pt idx="8">
                  <c:v>6.1885399999999995E-4</c:v>
                </c:pt>
                <c:pt idx="9">
                  <c:v>5.8795600000000005E-4</c:v>
                </c:pt>
                <c:pt idx="10">
                  <c:v>3.5106099999999999E-3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E-4523-B00F-FABF41CD2BF4}"/>
            </c:ext>
          </c:extLst>
        </c:ser>
        <c:ser>
          <c:idx val="1"/>
          <c:order val="1"/>
          <c:tx>
            <c:strRef>
              <c:f>'results-idris'!$C$38</c:f>
              <c:strCache>
                <c:ptCount val="1"/>
                <c:pt idx="0">
                  <c:v>N256       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('results-idris'!$C$39,'results-idris'!$C$40,'results-idris'!$C$42,'results-idris'!$C$49,'results-idris'!$C$51,'results-idris'!$C$52,'results-idris'!$C$54,'results-idris'!$C$60,'results-idris'!$C$62,'results-idris'!$C$63,'results-idris'!$C$65)</c:f>
              <c:numCache>
                <c:formatCode>General</c:formatCode>
                <c:ptCount val="11"/>
                <c:pt idx="0">
                  <c:v>6.0459100000000002E-2</c:v>
                </c:pt>
                <c:pt idx="1">
                  <c:v>0.29718800000000001</c:v>
                </c:pt>
                <c:pt idx="2">
                  <c:v>0.62821000000000005</c:v>
                </c:pt>
                <c:pt idx="3">
                  <c:v>1.54475E-4</c:v>
                </c:pt>
                <c:pt idx="4">
                  <c:v>3.8811199999999997E-4</c:v>
                </c:pt>
                <c:pt idx="5">
                  <c:v>2.2622500000000001E-4</c:v>
                </c:pt>
                <c:pt idx="6">
                  <c:v>2.0305599999999998E-3</c:v>
                </c:pt>
                <c:pt idx="7">
                  <c:v>6.3025600000000005E-4</c:v>
                </c:pt>
                <c:pt idx="8">
                  <c:v>9.2395699999999999E-4</c:v>
                </c:pt>
                <c:pt idx="9">
                  <c:v>6.12811E-4</c:v>
                </c:pt>
                <c:pt idx="10">
                  <c:v>3.5173600000000002E-3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E-4523-B00F-FABF41CD2BF4}"/>
            </c:ext>
          </c:extLst>
        </c:ser>
        <c:ser>
          <c:idx val="2"/>
          <c:order val="2"/>
          <c:tx>
            <c:strRef>
              <c:f>'results-idris'!$D$38</c:f>
              <c:strCache>
                <c:ptCount val="1"/>
                <c:pt idx="0">
                  <c:v>N512      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('results-idris'!$D$39,'results-idris'!$D$40,'results-idris'!$D$42,'results-idris'!$D$49,'results-idris'!$D$51,'results-idris'!$D$52,'results-idris'!$D$54,'results-idris'!$D$60,'results-idris'!$D$62,'results-idris'!$D$63,'results-idris'!$D$65)</c:f>
              <c:numCache>
                <c:formatCode>General</c:formatCode>
                <c:ptCount val="11"/>
                <c:pt idx="0">
                  <c:v>0.14135800000000001</c:v>
                </c:pt>
                <c:pt idx="1">
                  <c:v>0.29810900000000001</c:v>
                </c:pt>
                <c:pt idx="2">
                  <c:v>0.88568400000000003</c:v>
                </c:pt>
                <c:pt idx="3">
                  <c:v>2.2594600000000001E-4</c:v>
                </c:pt>
                <c:pt idx="4">
                  <c:v>5.7928000000000005E-4</c:v>
                </c:pt>
                <c:pt idx="5">
                  <c:v>2.4380100000000001E-4</c:v>
                </c:pt>
                <c:pt idx="6">
                  <c:v>1.97679E-3</c:v>
                </c:pt>
                <c:pt idx="7">
                  <c:v>1.07453E-3</c:v>
                </c:pt>
                <c:pt idx="8">
                  <c:v>1.5887799999999999E-3</c:v>
                </c:pt>
                <c:pt idx="9">
                  <c:v>6.3197399999999999E-4</c:v>
                </c:pt>
                <c:pt idx="10">
                  <c:v>3.3916200000000001E-3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CE-4523-B00F-FABF41CD2BF4}"/>
            </c:ext>
          </c:extLst>
        </c:ser>
        <c:ser>
          <c:idx val="3"/>
          <c:order val="3"/>
          <c:tx>
            <c:strRef>
              <c:f>'results-idris'!$E$38</c:f>
              <c:strCache>
                <c:ptCount val="1"/>
                <c:pt idx="0">
                  <c:v>N1024      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('results-idris'!$E$39,'results-idris'!$E$40,'results-idris'!$E$42,'results-idris'!$E$49,'results-idris'!$E$51,'results-idris'!$E$52,'results-idris'!$E$54,'results-idris'!$E$60,'results-idris'!$E$62,'results-idris'!$E$63,'results-idris'!$E$65)</c:f>
              <c:numCache>
                <c:formatCode>General</c:formatCode>
                <c:ptCount val="11"/>
                <c:pt idx="0">
                  <c:v>0.33402199999999999</c:v>
                </c:pt>
                <c:pt idx="1">
                  <c:v>0.385851</c:v>
                </c:pt>
                <c:pt idx="2">
                  <c:v>1.1148800000000001</c:v>
                </c:pt>
                <c:pt idx="3">
                  <c:v>3.9344599999999999E-4</c:v>
                </c:pt>
                <c:pt idx="4">
                  <c:v>9.2645900000000003E-4</c:v>
                </c:pt>
                <c:pt idx="5">
                  <c:v>2.5974199999999998E-4</c:v>
                </c:pt>
                <c:pt idx="6">
                  <c:v>2.0347400000000002E-3</c:v>
                </c:pt>
                <c:pt idx="7">
                  <c:v>2.2883299999999999E-3</c:v>
                </c:pt>
                <c:pt idx="8">
                  <c:v>2.8624200000000001E-3</c:v>
                </c:pt>
                <c:pt idx="9">
                  <c:v>7.0237299999999995E-4</c:v>
                </c:pt>
                <c:pt idx="10">
                  <c:v>3.4651E-3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CE-4523-B00F-FABF41CD2BF4}"/>
            </c:ext>
          </c:extLst>
        </c:ser>
        <c:ser>
          <c:idx val="4"/>
          <c:order val="4"/>
          <c:tx>
            <c:strRef>
              <c:f>'results-idris'!$F$38</c:f>
              <c:strCache>
                <c:ptCount val="1"/>
                <c:pt idx="0">
                  <c:v>N2048      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('results-idris'!$F$39,'results-idris'!$F$40,'results-idris'!$F$42,'results-idris'!$F$49,'results-idris'!$F$51,'results-idris'!$F$52,'results-idris'!$F$54,'results-idris'!$F$60,'results-idris'!$F$62,'results-idris'!$F$63,'results-idris'!$F$65)</c:f>
              <c:numCache>
                <c:formatCode>General</c:formatCode>
                <c:ptCount val="11"/>
                <c:pt idx="0">
                  <c:v>0.51208799999999999</c:v>
                </c:pt>
                <c:pt idx="1">
                  <c:v>0.46041700000000002</c:v>
                </c:pt>
                <c:pt idx="2">
                  <c:v>0.86524400000000001</c:v>
                </c:pt>
                <c:pt idx="3">
                  <c:v>5.2155799999999998E-4</c:v>
                </c:pt>
                <c:pt idx="4">
                  <c:v>1.62736E-3</c:v>
                </c:pt>
                <c:pt idx="5">
                  <c:v>3.09143E-4</c:v>
                </c:pt>
                <c:pt idx="6">
                  <c:v>2.2496E-3</c:v>
                </c:pt>
                <c:pt idx="7">
                  <c:v>2.5513900000000002E-3</c:v>
                </c:pt>
                <c:pt idx="8">
                  <c:v>5.6583099999999997E-3</c:v>
                </c:pt>
                <c:pt idx="9">
                  <c:v>8.1939800000000004E-4</c:v>
                </c:pt>
                <c:pt idx="10">
                  <c:v>4.0310600000000004E-3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CE-4523-B00F-FABF41CD2BF4}"/>
            </c:ext>
          </c:extLst>
        </c:ser>
        <c:ser>
          <c:idx val="5"/>
          <c:order val="5"/>
          <c:tx>
            <c:strRef>
              <c:f>'results-idris'!$G$38</c:f>
              <c:strCache>
                <c:ptCount val="1"/>
                <c:pt idx="0">
                  <c:v>N4096      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('results-idris'!$G$39,'results-idris'!$G$40,'results-idris'!$G$42,'results-idris'!$G$49,'results-idris'!$G$51,'results-idris'!$G$52,'results-idris'!$G$54,'results-idris'!$G$60,'results-idris'!$G$62,'results-idris'!$G$63,'results-idris'!$G$65)</c:f>
              <c:numCache>
                <c:formatCode>General</c:formatCode>
                <c:ptCount val="11"/>
                <c:pt idx="0">
                  <c:v>1.4026000000000001</c:v>
                </c:pt>
                <c:pt idx="1">
                  <c:v>0.54758899999999999</c:v>
                </c:pt>
                <c:pt idx="2">
                  <c:v>0.89405400000000002</c:v>
                </c:pt>
                <c:pt idx="3">
                  <c:v>1.0690400000000001E-3</c:v>
                </c:pt>
                <c:pt idx="4">
                  <c:v>3.1402499999999998E-3</c:v>
                </c:pt>
                <c:pt idx="5">
                  <c:v>4.15406E-4</c:v>
                </c:pt>
                <c:pt idx="6">
                  <c:v>2.3288699999999998E-3</c:v>
                </c:pt>
                <c:pt idx="7">
                  <c:v>2.30226E-3</c:v>
                </c:pt>
                <c:pt idx="8">
                  <c:v>1.1683799999999999E-2</c:v>
                </c:pt>
                <c:pt idx="9">
                  <c:v>1.07909E-3</c:v>
                </c:pt>
                <c:pt idx="10">
                  <c:v>4.3520800000000004E-3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CE-4523-B00F-FABF41CD2BF4}"/>
            </c:ext>
          </c:extLst>
        </c:ser>
        <c:ser>
          <c:idx val="6"/>
          <c:order val="6"/>
          <c:tx>
            <c:strRef>
              <c:f>'results-idris'!$H$38</c:f>
              <c:strCache>
                <c:ptCount val="1"/>
                <c:pt idx="0">
                  <c:v>N8192     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('results-idris'!$H$39,'results-idris'!$H$40,'results-idris'!$H$42,'results-idris'!$H$49,'results-idris'!$H$51,'results-idris'!$H$52,'results-idris'!$H$54,'results-idris'!$H$60,'results-idris'!$H$62,'results-idris'!$H$63,'results-idris'!$H$65)</c:f>
              <c:numCache>
                <c:formatCode>General</c:formatCode>
                <c:ptCount val="11"/>
                <c:pt idx="0">
                  <c:v>2.8797799999999998</c:v>
                </c:pt>
                <c:pt idx="1">
                  <c:v>4.97281</c:v>
                </c:pt>
                <c:pt idx="2">
                  <c:v>13.5695</c:v>
                </c:pt>
                <c:pt idx="3">
                  <c:v>1.5987200000000001E-3</c:v>
                </c:pt>
                <c:pt idx="4">
                  <c:v>6.0142299999999997E-3</c:v>
                </c:pt>
                <c:pt idx="5">
                  <c:v>5.7067700000000001E-4</c:v>
                </c:pt>
                <c:pt idx="6">
                  <c:v>2.9235799999999998E-3</c:v>
                </c:pt>
                <c:pt idx="7">
                  <c:v>4.4596699999999998E-3</c:v>
                </c:pt>
                <c:pt idx="8">
                  <c:v>2.1699599999999999E-2</c:v>
                </c:pt>
                <c:pt idx="9">
                  <c:v>1.57222E-3</c:v>
                </c:pt>
                <c:pt idx="10">
                  <c:v>5.17659E-3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CE-4523-B00F-FABF41CD2BF4}"/>
            </c:ext>
          </c:extLst>
        </c:ser>
        <c:ser>
          <c:idx val="7"/>
          <c:order val="7"/>
          <c:tx>
            <c:strRef>
              <c:f>'results-idris'!$I$38</c:f>
              <c:strCache>
                <c:ptCount val="1"/>
                <c:pt idx="0">
                  <c:v>N16384      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('results-idris'!$I$39,'results-idris'!$I$40,'results-idris'!$I$42,'results-idris'!$I$49,'results-idris'!$I$51,'results-idris'!$I$52,'results-idris'!$I$54,'results-idris'!$I$60,'results-idris'!$I$62,'results-idris'!$I$63,'results-idris'!$I$65)</c:f>
              <c:numCache>
                <c:formatCode>General</c:formatCode>
                <c:ptCount val="11"/>
                <c:pt idx="0">
                  <c:v>5.6180199999999996</c:v>
                </c:pt>
                <c:pt idx="1">
                  <c:v>1.0379799999999999</c:v>
                </c:pt>
                <c:pt idx="2">
                  <c:v>1.6540699999999999</c:v>
                </c:pt>
                <c:pt idx="3">
                  <c:v>2.3988400000000002E-3</c:v>
                </c:pt>
                <c:pt idx="4">
                  <c:v>1.10998E-2</c:v>
                </c:pt>
                <c:pt idx="5">
                  <c:v>9.35822E-4</c:v>
                </c:pt>
                <c:pt idx="6">
                  <c:v>3.46722E-3</c:v>
                </c:pt>
                <c:pt idx="7">
                  <c:v>5.8559500000000004E-3</c:v>
                </c:pt>
                <c:pt idx="8">
                  <c:v>4.10084E-2</c:v>
                </c:pt>
                <c:pt idx="9">
                  <c:v>2.71171E-3</c:v>
                </c:pt>
                <c:pt idx="10">
                  <c:v>6.4780000000000003E-3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CE-4523-B00F-FABF41CD2BF4}"/>
            </c:ext>
          </c:extLst>
        </c:ser>
        <c:ser>
          <c:idx val="8"/>
          <c:order val="8"/>
          <c:tx>
            <c:strRef>
              <c:f>'results-idris'!$J$38</c:f>
              <c:strCache>
                <c:ptCount val="1"/>
                <c:pt idx="0">
                  <c:v>N32768    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('results-idris'!$J$39,'results-idris'!$J$40,'results-idris'!$J$42,'results-idris'!$J$49,'results-idris'!$J$51,'results-idris'!$J$52,'results-idris'!$J$54,'results-idris'!$J$60,'results-idris'!$J$62,'results-idris'!$J$63,'results-idris'!$J$65)</c:f>
              <c:numCache>
                <c:formatCode>General</c:formatCode>
                <c:ptCount val="11"/>
                <c:pt idx="0">
                  <c:v>10.314500000000001</c:v>
                </c:pt>
                <c:pt idx="1">
                  <c:v>1.5421400000000001</c:v>
                </c:pt>
                <c:pt idx="2">
                  <c:v>1.7172000000000001</c:v>
                </c:pt>
                <c:pt idx="3">
                  <c:v>3.3757399999999999E-3</c:v>
                </c:pt>
                <c:pt idx="4">
                  <c:v>2.1241400000000001E-2</c:v>
                </c:pt>
                <c:pt idx="5">
                  <c:v>1.6144499999999999E-3</c:v>
                </c:pt>
                <c:pt idx="6">
                  <c:v>4.6098099999999998E-3</c:v>
                </c:pt>
                <c:pt idx="7">
                  <c:v>1.06923E-2</c:v>
                </c:pt>
                <c:pt idx="8">
                  <c:v>7.8729499999999994E-2</c:v>
                </c:pt>
                <c:pt idx="9">
                  <c:v>4.9984599999999997E-3</c:v>
                </c:pt>
                <c:pt idx="10">
                  <c:v>8.8517000000000005E-3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CE-4523-B00F-FABF41CD2BF4}"/>
            </c:ext>
          </c:extLst>
        </c:ser>
        <c:ser>
          <c:idx val="9"/>
          <c:order val="9"/>
          <c:tx>
            <c:strRef>
              <c:f>'results-idris'!$K$38</c:f>
              <c:strCache>
                <c:ptCount val="1"/>
                <c:pt idx="0">
                  <c:v>N65536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('results-idris'!$A$39,'results-idris'!$A$40,'results-idris'!$A$42,'results-idris'!$A$49,'results-idris'!$A$51,'results-idris'!$A$52,'results-idris'!$A$54,'results-idris'!$A$60,'results-idris'!$A$62,'results-idris'!$A$63,'results-idris'!$A$65)</c:f>
              <c:strCache>
                <c:ptCount val="11"/>
                <c:pt idx="0">
                  <c:v>CARNOT CPP V107          </c:v>
                </c:pt>
                <c:pt idx="1">
                  <c:v>PTFlash X64 SJIT1 CPU    </c:v>
                </c:pt>
                <c:pt idx="2">
                  <c:v>PTFlash X64 SJIT1 CUDA   </c:v>
                </c:pt>
                <c:pt idx="3">
                  <c:v>Classifier X32 SJIT1 CPU </c:v>
                </c:pt>
                <c:pt idx="4">
                  <c:v>Classifier X32 ONNX CPU  </c:v>
                </c:pt>
                <c:pt idx="5">
                  <c:v>Classifier X32 SJIT1 CUDA</c:v>
                </c:pt>
                <c:pt idx="6">
                  <c:v>Classifier X32 TRT CUDA  </c:v>
                </c:pt>
                <c:pt idx="7">
                  <c:v>ClassInit X32 SJIT1 CPU  </c:v>
                </c:pt>
                <c:pt idx="8">
                  <c:v>ClassInit X32 ONNX CPU   </c:v>
                </c:pt>
                <c:pt idx="9">
                  <c:v>ClassInit X32 SJIT1 CUDA </c:v>
                </c:pt>
                <c:pt idx="10">
                  <c:v>ClassInit X32 TRT CUDA   </c:v>
                </c:pt>
              </c:strCache>
            </c:strRef>
          </c:cat>
          <c:val>
            <c:numRef>
              <c:f>('results-idris'!$K$39,'results-idris'!$K$40,'results-idris'!$K$42,'results-idris'!$K$49,'results-idris'!$K$51,'results-idris'!$K$52,'results-idris'!$K$54,'results-idris'!$K$60,'results-idris'!$K$62,'results-idris'!$K$63,'results-idris'!$K$65)</c:f>
              <c:numCache>
                <c:formatCode>General</c:formatCode>
                <c:ptCount val="11"/>
                <c:pt idx="0">
                  <c:v>23.874199999999998</c:v>
                </c:pt>
                <c:pt idx="1">
                  <c:v>2.4466100000000002</c:v>
                </c:pt>
                <c:pt idx="2">
                  <c:v>2.13089</c:v>
                </c:pt>
                <c:pt idx="3">
                  <c:v>1.00646E-2</c:v>
                </c:pt>
                <c:pt idx="4">
                  <c:v>3.9811600000000003E-2</c:v>
                </c:pt>
                <c:pt idx="5">
                  <c:v>2.9911999999999998E-3</c:v>
                </c:pt>
                <c:pt idx="6">
                  <c:v>7.0433600000000002E-3</c:v>
                </c:pt>
                <c:pt idx="7">
                  <c:v>2.2192099999999999E-2</c:v>
                </c:pt>
                <c:pt idx="8">
                  <c:v>0.1595</c:v>
                </c:pt>
                <c:pt idx="9">
                  <c:v>9.3480100000000003E-3</c:v>
                </c:pt>
                <c:pt idx="10">
                  <c:v>1.42466E-2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6CE-4523-B00F-FABF41CD2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9835952"/>
        <c:axId val="629835232"/>
      </c:barChart>
      <c:catAx>
        <c:axId val="62983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9835232"/>
        <c:crossesAt val="1.0000000000000004E-5"/>
        <c:auto val="1"/>
        <c:lblAlgn val="ctr"/>
        <c:lblOffset val="100"/>
        <c:noMultiLvlLbl val="0"/>
      </c:catAx>
      <c:valAx>
        <c:axId val="6298352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983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E11F2-FAEA-9F22-6EF0-40C84DA7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323EA6-4A1B-28C0-16A5-BE6BE85D9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32925-88A9-4D3F-C38B-BF08D653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8BDED-32C2-DB73-BDE9-D464D720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B7765-3601-C123-9C38-F453CFF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5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B97EB-CD01-C57D-0BD2-3B5E0177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1BC9B0-182D-7321-223E-F71FFA59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4FBCF-DC47-1079-65AB-6E8251F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26261D-B71A-D2CE-2913-C246BBFA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D2665-F151-693D-F080-C2EE8215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51B2DA-7C18-326F-6D3D-94A280507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EFC93-9B38-2E69-8F18-2782ADD7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2CFD5-C547-ABEE-8BC9-AF1BF11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35905-99B2-F494-EC6F-CE5BF7C3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B349B-6DAC-8A6F-3446-EBFDA789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7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1389D-0C2C-201A-1196-3D4575BB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BC2B-CD8B-2552-4F32-1975A251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4786D-F7A3-6B57-E69E-4FB6A1A7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40382-D836-2404-F099-A7739E3D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AC0A7-1D0A-CA21-101F-E8836B1D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2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A6875-7448-8BEC-E05F-2063712E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48CB7-0C94-447E-A9D7-BC4EEDED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F10E-0BF4-93D6-E9B7-771E8D9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4DA8B-04AA-CCDF-2A21-68868769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BF221-08FD-671F-58F3-7CBAFB97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5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6140F-F28F-7895-70C4-C6E6450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3E6BD-E4EA-4E48-7F2D-06DAB667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C08822-FFAB-6A07-29BD-9A92F88C1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379757-3929-D66E-065A-16FB9716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4A7B08-0ABF-110F-44FC-6FE31F47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B3006-D3F6-868B-BC3B-31C4BE2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FBD4C-88C9-EA7D-DEDB-1C7A185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1A5F2-C3EC-D8A5-7FE7-09828E22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29A6E9-2990-4EB9-50A5-D769A2739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D2372D-B30A-35F9-ACF5-D17F6791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7291B3-5B68-AD06-74B8-21F1D3DA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C6C61-965B-7C21-9BA7-161D79DE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075E20-212A-47DD-7D6C-70CC3460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901AA-35CE-BF5E-71B3-16832C44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37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90434-529A-919E-42D3-12CE1AC6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30ECD-E992-135A-A785-3A6BF9C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3AA71-F233-D46E-A489-188C37D3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FEF9A-C97D-B96E-117B-8798C3E3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5D5575-3729-EF96-5872-3FFCEDCB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F37B6-152D-1EEF-5C41-1AADF94E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4A5333-70DA-A727-B897-E49BBF4A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7B7D8-6658-E22E-F86F-F5AAA4A3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EDC44-7C49-0DEF-9F73-5DDCDE8F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F901B-6167-0566-A8C3-D2757E0E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F5D76-FB79-C3EA-0C47-4626BBD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71718F-00FF-2F5A-3FC7-9E6C35E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EBDCE-8F0C-E0B9-2939-03CC60F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7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CD582-7128-1DCD-274B-D5700C4C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9F8A07-BAAD-B761-76A2-1A47910F5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16E153-E631-5257-5A9B-2D703BF3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63ACA-9C95-30C3-FB32-DCA53A8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779213-3C56-BD88-3E36-2328D35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8A4193-40E2-F0BB-758F-30D91E7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5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64C8B8-3391-6118-89E0-F342528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671D3-6BF5-2210-F4F7-675E0038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53DA-FD80-B5BD-2B0C-BD7B9F35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5CA8-D77F-46CA-A7A4-2F4EB67C78F6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BDE3B-F258-9F55-45D0-7E81B989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49F615-8C50-1B6D-84A0-321316116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EEE3-411D-4D6E-9F07-29251979A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597B6B-43A9-53CD-61D8-CF25256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8100" dirty="0"/>
              <a:t>Intégration de </a:t>
            </a:r>
            <a:r>
              <a:rPr lang="fr-FR" sz="8100" dirty="0" err="1"/>
              <a:t>PTFlashML</a:t>
            </a:r>
            <a:r>
              <a:rPr lang="fr-FR" sz="8100" dirty="0"/>
              <a:t> </a:t>
            </a:r>
            <a:br>
              <a:rPr lang="fr-FR" sz="8100" dirty="0"/>
            </a:br>
            <a:r>
              <a:rPr lang="fr-FR" sz="8100" dirty="0"/>
              <a:t>dans </a:t>
            </a:r>
            <a:r>
              <a:rPr lang="fr-FR" sz="8100" dirty="0" err="1"/>
              <a:t>Geoxim</a:t>
            </a:r>
            <a:endParaRPr lang="fr-FR" sz="8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00EBE8-687B-1E9E-21BA-D5B355DD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28/06/2023</a:t>
            </a:r>
          </a:p>
        </p:txBody>
      </p:sp>
    </p:spTree>
    <p:extLst>
      <p:ext uri="{BB962C8B-B14F-4D97-AF65-F5344CB8AC3E}">
        <p14:creationId xmlns:p14="http://schemas.microsoft.com/office/powerpoint/2010/main" val="20444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 err="1"/>
              <a:t>PTFlash</a:t>
            </a:r>
            <a:r>
              <a:rPr lang="fr-FR" dirty="0"/>
              <a:t> Article - 9 Components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8FDC0C-61FB-2E94-E202-46B015BF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4" y="1092870"/>
            <a:ext cx="5704306" cy="2556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5CABE-E8EC-15C7-5746-C41BC595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2844"/>
            <a:ext cx="5704307" cy="2666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81B6511-3277-EF6E-A5FA-FD1E26113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18" y="4010283"/>
            <a:ext cx="2835564" cy="26486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B27BAEF-95CB-527B-0F8B-57B8D155F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52" y="3759569"/>
            <a:ext cx="5952704" cy="277924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B8C4293A-AC91-8E3E-5FEF-54CA10001C4D}"/>
              </a:ext>
            </a:extLst>
          </p:cNvPr>
          <p:cNvSpPr txBox="1"/>
          <p:nvPr/>
        </p:nvSpPr>
        <p:spPr>
          <a:xfrm>
            <a:off x="7782401" y="798178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Sampling of Compositions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2A6F41-574A-080C-124B-5115FB4C6AFB}"/>
              </a:ext>
            </a:extLst>
          </p:cNvPr>
          <p:cNvSpPr txBox="1"/>
          <p:nvPr/>
        </p:nvSpPr>
        <p:spPr>
          <a:xfrm>
            <a:off x="7830334" y="3649544"/>
            <a:ext cx="26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00FFFF"/>
                </a:highlight>
              </a:rPr>
              <a:t>Examples</a:t>
            </a:r>
            <a:r>
              <a:rPr lang="fr-FR" dirty="0">
                <a:highlight>
                  <a:srgbClr val="00FFFF"/>
                </a:highlight>
              </a:rPr>
              <a:t> of Compositions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412981-F7B2-737D-65F1-973602949BAB}"/>
              </a:ext>
            </a:extLst>
          </p:cNvPr>
          <p:cNvSpPr txBox="1"/>
          <p:nvPr/>
        </p:nvSpPr>
        <p:spPr>
          <a:xfrm>
            <a:off x="1537788" y="872114"/>
            <a:ext cx="325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Components Critical </a:t>
            </a:r>
            <a:r>
              <a:rPr lang="fr-FR" dirty="0" err="1">
                <a:highlight>
                  <a:srgbClr val="00FFFF"/>
                </a:highlight>
              </a:rPr>
              <a:t>Parameters</a:t>
            </a:r>
            <a:r>
              <a:rPr lang="fr-FR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9E17A37-60A1-03CF-B45B-A0261EDA7F24}"/>
              </a:ext>
            </a:extLst>
          </p:cNvPr>
          <p:cNvSpPr txBox="1"/>
          <p:nvPr/>
        </p:nvSpPr>
        <p:spPr>
          <a:xfrm>
            <a:off x="1642327" y="3576550"/>
            <a:ext cx="24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00FFFF"/>
                </a:highlight>
              </a:rPr>
              <a:t>Typical</a:t>
            </a:r>
            <a:r>
              <a:rPr lang="fr-FR" dirty="0">
                <a:highlight>
                  <a:srgbClr val="00FFFF"/>
                </a:highlight>
              </a:rPr>
              <a:t> Phase </a:t>
            </a:r>
            <a:r>
              <a:rPr lang="fr-FR" dirty="0" err="1">
                <a:highlight>
                  <a:srgbClr val="00FFFF"/>
                </a:highlight>
              </a:rPr>
              <a:t>Diagrams</a:t>
            </a:r>
            <a:r>
              <a:rPr lang="fr-FR" dirty="0">
                <a:highlight>
                  <a:srgbClr val="00FFFF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3415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Intégration </a:t>
            </a:r>
            <a:r>
              <a:rPr lang="fr-FR" dirty="0" err="1"/>
              <a:t>PTFlashML</a:t>
            </a:r>
            <a:r>
              <a:rPr lang="fr-FR" dirty="0"/>
              <a:t> dans </a:t>
            </a:r>
            <a:r>
              <a:rPr lang="fr-FR" dirty="0" err="1"/>
              <a:t>Geoxim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06524"/>
            <a:ext cx="10388600" cy="499427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Classe </a:t>
            </a:r>
            <a:r>
              <a:rPr lang="fr-FR" dirty="0" err="1"/>
              <a:t>PTFlash</a:t>
            </a:r>
            <a:endParaRPr lang="fr-FR" dirty="0"/>
          </a:p>
          <a:p>
            <a:pPr lvl="1"/>
            <a:r>
              <a:rPr lang="fr-FR" dirty="0"/>
              <a:t>Différents type de Runtime d’inférence </a:t>
            </a:r>
          </a:p>
          <a:p>
            <a:pPr lvl="2"/>
            <a:r>
              <a:rPr lang="fr-FR" dirty="0"/>
              <a:t>ONNX</a:t>
            </a:r>
          </a:p>
          <a:p>
            <a:pPr lvl="2"/>
            <a:r>
              <a:rPr lang="fr-FR" dirty="0" err="1"/>
              <a:t>TensorRT</a:t>
            </a:r>
            <a:endParaRPr lang="fr-FR" dirty="0"/>
          </a:p>
          <a:p>
            <a:pPr lvl="2"/>
            <a:r>
              <a:rPr lang="fr-FR" dirty="0" err="1"/>
              <a:t>Torch</a:t>
            </a:r>
            <a:r>
              <a:rPr lang="fr-FR" dirty="0"/>
              <a:t> SJIT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Différents algorithmes :</a:t>
            </a:r>
          </a:p>
          <a:p>
            <a:pPr lvl="2"/>
            <a:r>
              <a:rPr lang="fr-FR" dirty="0"/>
              <a:t>Carnot (V10.7)</a:t>
            </a:r>
          </a:p>
          <a:p>
            <a:pPr lvl="2"/>
            <a:r>
              <a:rPr lang="fr-FR" dirty="0" err="1"/>
              <a:t>PTNet</a:t>
            </a:r>
            <a:r>
              <a:rPr lang="fr-FR" dirty="0"/>
              <a:t>::Classifier (ONNX, </a:t>
            </a:r>
            <a:r>
              <a:rPr lang="fr-FR" dirty="0" err="1"/>
              <a:t>TensorRT</a:t>
            </a:r>
            <a:r>
              <a:rPr lang="fr-FR" dirty="0"/>
              <a:t>, </a:t>
            </a:r>
            <a:r>
              <a:rPr lang="fr-FR" dirty="0" err="1"/>
              <a:t>Torch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PTNet</a:t>
            </a:r>
            <a:r>
              <a:rPr lang="fr-FR" dirty="0"/>
              <a:t>::</a:t>
            </a:r>
            <a:r>
              <a:rPr lang="fr-FR" dirty="0" err="1"/>
              <a:t>Initializer</a:t>
            </a:r>
            <a:r>
              <a:rPr lang="fr-FR" dirty="0"/>
              <a:t> (</a:t>
            </a:r>
            <a:r>
              <a:rPr lang="fr-FR" dirty="0" err="1"/>
              <a:t>ONNX,TensorRT</a:t>
            </a:r>
            <a:r>
              <a:rPr lang="fr-FR" dirty="0"/>
              <a:t>, </a:t>
            </a:r>
            <a:r>
              <a:rPr lang="fr-FR" dirty="0" err="1"/>
              <a:t>Torch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PTNet</a:t>
            </a:r>
            <a:r>
              <a:rPr lang="fr-FR" dirty="0"/>
              <a:t>::Classifier + </a:t>
            </a:r>
            <a:r>
              <a:rPr lang="fr-FR" dirty="0" err="1"/>
              <a:t>PTNet</a:t>
            </a:r>
            <a:r>
              <a:rPr lang="fr-FR" dirty="0"/>
              <a:t>::</a:t>
            </a:r>
            <a:r>
              <a:rPr lang="fr-FR" dirty="0" err="1"/>
              <a:t>Initializer</a:t>
            </a:r>
            <a:r>
              <a:rPr lang="fr-FR" dirty="0"/>
              <a:t> (</a:t>
            </a:r>
            <a:r>
              <a:rPr lang="fr-FR" dirty="0" err="1"/>
              <a:t>ONNX,TensorRT</a:t>
            </a:r>
            <a:r>
              <a:rPr lang="fr-FR" dirty="0"/>
              <a:t>, </a:t>
            </a:r>
            <a:r>
              <a:rPr lang="fr-FR" dirty="0" err="1"/>
              <a:t>Torch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PTNet</a:t>
            </a:r>
            <a:r>
              <a:rPr lang="fr-FR" dirty="0"/>
              <a:t>::</a:t>
            </a:r>
            <a:r>
              <a:rPr lang="fr-FR" dirty="0" err="1"/>
              <a:t>Classisfier</a:t>
            </a:r>
            <a:r>
              <a:rPr lang="fr-FR" dirty="0"/>
              <a:t> + </a:t>
            </a:r>
            <a:r>
              <a:rPr lang="fr-FR" dirty="0" err="1"/>
              <a:t>PTNet</a:t>
            </a:r>
            <a:r>
              <a:rPr lang="fr-FR" dirty="0"/>
              <a:t>::</a:t>
            </a:r>
            <a:r>
              <a:rPr lang="fr-FR" dirty="0" err="1"/>
              <a:t>Initilializer</a:t>
            </a:r>
            <a:r>
              <a:rPr lang="fr-FR" dirty="0"/>
              <a:t> + </a:t>
            </a:r>
            <a:r>
              <a:rPr lang="fr-FR" dirty="0" err="1"/>
              <a:t>PTNet</a:t>
            </a:r>
            <a:r>
              <a:rPr lang="fr-FR" dirty="0"/>
              <a:t>::</a:t>
            </a:r>
            <a:r>
              <a:rPr lang="fr-FR" dirty="0" err="1"/>
              <a:t>SolverRR</a:t>
            </a:r>
            <a:r>
              <a:rPr lang="fr-FR" dirty="0"/>
              <a:t> (</a:t>
            </a:r>
            <a:r>
              <a:rPr lang="fr-FR" dirty="0" err="1"/>
              <a:t>Torch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55FDACD-141D-BBE6-E006-811347130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30080"/>
              </p:ext>
            </p:extLst>
          </p:nvPr>
        </p:nvGraphicFramePr>
        <p:xfrm>
          <a:off x="4775200" y="2291715"/>
          <a:ext cx="7035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3032009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987623931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724128068"/>
                    </a:ext>
                  </a:extLst>
                </a:gridCol>
                <a:gridCol w="690033">
                  <a:extLst>
                    <a:ext uri="{9D8B030D-6E8A-4147-A177-3AD203B41FA5}">
                      <a16:colId xmlns:a16="http://schemas.microsoft.com/office/drawing/2014/main" val="42826400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7508591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481845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Eval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Scalaire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7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TensorRT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Torch</a:t>
                      </a:r>
                      <a:r>
                        <a:rPr lang="fr-FR" dirty="0"/>
                        <a:t> SJIT/</a:t>
                      </a:r>
                      <a:r>
                        <a:rPr lang="fr-FR" dirty="0" err="1"/>
                        <a:t>SJITopt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3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63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Intégration </a:t>
            </a:r>
            <a:r>
              <a:rPr lang="fr-FR" dirty="0" err="1"/>
              <a:t>PTFlashML</a:t>
            </a:r>
            <a:r>
              <a:rPr lang="fr-FR" dirty="0"/>
              <a:t> dans </a:t>
            </a:r>
            <a:r>
              <a:rPr lang="fr-FR" dirty="0" err="1"/>
              <a:t>Geoxim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06524"/>
            <a:ext cx="10388600" cy="4994276"/>
          </a:xfrm>
        </p:spPr>
        <p:txBody>
          <a:bodyPr>
            <a:normAutofit/>
          </a:bodyPr>
          <a:lstStyle/>
          <a:p>
            <a:r>
              <a:rPr lang="fr-FR" dirty="0"/>
              <a:t>Classe </a:t>
            </a:r>
            <a:r>
              <a:rPr lang="fr-FR" dirty="0" err="1"/>
              <a:t>PTFlash</a:t>
            </a:r>
            <a:endParaRPr lang="fr-FR" dirty="0"/>
          </a:p>
          <a:p>
            <a:pPr lvl="1"/>
            <a:r>
              <a:rPr lang="fr-FR" dirty="0"/>
              <a:t>Performances :portable DELL</a:t>
            </a:r>
          </a:p>
          <a:p>
            <a:pPr marL="914400" lvl="2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09A5D59-265D-6070-FCEC-04A071EE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31928"/>
              </p:ext>
            </p:extLst>
          </p:nvPr>
        </p:nvGraphicFramePr>
        <p:xfrm>
          <a:off x="254000" y="2298700"/>
          <a:ext cx="11353800" cy="4351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271">
                  <a:extLst>
                    <a:ext uri="{9D8B030D-6E8A-4147-A177-3AD203B41FA5}">
                      <a16:colId xmlns:a16="http://schemas.microsoft.com/office/drawing/2014/main" val="519788587"/>
                    </a:ext>
                  </a:extLst>
                </a:gridCol>
                <a:gridCol w="1169255">
                  <a:extLst>
                    <a:ext uri="{9D8B030D-6E8A-4147-A177-3AD203B41FA5}">
                      <a16:colId xmlns:a16="http://schemas.microsoft.com/office/drawing/2014/main" val="935498186"/>
                    </a:ext>
                  </a:extLst>
                </a:gridCol>
                <a:gridCol w="888780">
                  <a:extLst>
                    <a:ext uri="{9D8B030D-6E8A-4147-A177-3AD203B41FA5}">
                      <a16:colId xmlns:a16="http://schemas.microsoft.com/office/drawing/2014/main" val="2935255169"/>
                    </a:ext>
                  </a:extLst>
                </a:gridCol>
                <a:gridCol w="888780">
                  <a:extLst>
                    <a:ext uri="{9D8B030D-6E8A-4147-A177-3AD203B41FA5}">
                      <a16:colId xmlns:a16="http://schemas.microsoft.com/office/drawing/2014/main" val="1549739253"/>
                    </a:ext>
                  </a:extLst>
                </a:gridCol>
                <a:gridCol w="888780">
                  <a:extLst>
                    <a:ext uri="{9D8B030D-6E8A-4147-A177-3AD203B41FA5}">
                      <a16:colId xmlns:a16="http://schemas.microsoft.com/office/drawing/2014/main" val="860393975"/>
                    </a:ext>
                  </a:extLst>
                </a:gridCol>
                <a:gridCol w="888780">
                  <a:extLst>
                    <a:ext uri="{9D8B030D-6E8A-4147-A177-3AD203B41FA5}">
                      <a16:colId xmlns:a16="http://schemas.microsoft.com/office/drawing/2014/main" val="1669979941"/>
                    </a:ext>
                  </a:extLst>
                </a:gridCol>
                <a:gridCol w="888780">
                  <a:extLst>
                    <a:ext uri="{9D8B030D-6E8A-4147-A177-3AD203B41FA5}">
                      <a16:colId xmlns:a16="http://schemas.microsoft.com/office/drawing/2014/main" val="1531690308"/>
                    </a:ext>
                  </a:extLst>
                </a:gridCol>
                <a:gridCol w="1194754">
                  <a:extLst>
                    <a:ext uri="{9D8B030D-6E8A-4147-A177-3AD203B41FA5}">
                      <a16:colId xmlns:a16="http://schemas.microsoft.com/office/drawing/2014/main" val="2869665974"/>
                    </a:ext>
                  </a:extLst>
                </a:gridCol>
                <a:gridCol w="859640">
                  <a:extLst>
                    <a:ext uri="{9D8B030D-6E8A-4147-A177-3AD203B41FA5}">
                      <a16:colId xmlns:a16="http://schemas.microsoft.com/office/drawing/2014/main" val="3122440963"/>
                    </a:ext>
                  </a:extLst>
                </a:gridCol>
                <a:gridCol w="932490">
                  <a:extLst>
                    <a:ext uri="{9D8B030D-6E8A-4147-A177-3AD203B41FA5}">
                      <a16:colId xmlns:a16="http://schemas.microsoft.com/office/drawing/2014/main" val="2594565909"/>
                    </a:ext>
                  </a:extLst>
                </a:gridCol>
                <a:gridCol w="932490">
                  <a:extLst>
                    <a:ext uri="{9D8B030D-6E8A-4147-A177-3AD203B41FA5}">
                      <a16:colId xmlns:a16="http://schemas.microsoft.com/office/drawing/2014/main" val="1786040694"/>
                    </a:ext>
                  </a:extLst>
                </a:gridCol>
              </a:tblGrid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TEST              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N128 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N256 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N512 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1024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2048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4096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8192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16384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32768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65536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731824527"/>
                  </a:ext>
                </a:extLst>
              </a:tr>
              <a:tr h="30741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CARNOT CPP V107     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 0.021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0.0407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0.0971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0.2340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0.3447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 0.981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2.031900000E+00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3.9452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7.43943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27.6063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6442048"/>
                  </a:ext>
                </a:extLst>
              </a:tr>
              <a:tr h="30741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PTFlash SJIT CPP CPU 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1.387000000E-01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0.1741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0.1762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0.2408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0.3919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 0.385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3.115600000E+00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0.9085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1.67894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2.19973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173951170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PTFlash SJIT CPP CUDA 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0.492700000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5.2005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0.5978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0.7532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0.8926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  0.702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 7.9367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1.31701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 6.62761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3.28657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971920422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X64 SJIT1 CPU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0.000142642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0.0015983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0.000828211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0.000670581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0.001193440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0.0021015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0.00273915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0.00606619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0.00651338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0.0132542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3834322258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X64 SJIT2 CPU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0.000212575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0.00137251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0.00127078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0.000469021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0.000662026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0.00198121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0.00216969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0.00733101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0.00881862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0.0176477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202579656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X64 SJIT1 CUDA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0.000175374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0.000172859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0.000211811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0.000565451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0.000560573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0.000998617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0.00181453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0.00343774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0.00668198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0.0158569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425285391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X64 SJIT2 CUDA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0.000147965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0.000164204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0.000197232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0.000315923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0.000545801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0.000986812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0.00186275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0.00362973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0.00662394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0.0147231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182509323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SJIT1 CPU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9.36096e-05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0.00111478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0.000794587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0.000422912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0.000583999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0.000637451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0.00179201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0.00379995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0.00649244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0.0107874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116838747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SJIT2 CPU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7.71659e-05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0.000955013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0.000514137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0.000271576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0.000298848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0.000656309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0.00097522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0.00165718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0.00848538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0.00648691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160346677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ONNX CPU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6.56207e-05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0.000481057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0.000443027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0.000721384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0.001412460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0.002500360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0.00462726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0.00905060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0.01773090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0.0313512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3198353078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SJIT1 CUDA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0.000211669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0.000140761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0.000157221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0.000200697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0.000255418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0.000446179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0.00116566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0.00136351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0.00257468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0.00506389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3061674900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SJIT2 CUDA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0.00013836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0.000147345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0.000151870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0.000187457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0.000259619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0.000446184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0.00089470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0.00125645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0.00239205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0.00581561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3301167089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Classifier X32 TRT CUDA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0.000487461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0.003532430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0.003676120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0.003918320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0.003801730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0.004200780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0.00477566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0.00752921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0.00919834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0.0141366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898414375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X64 SJIT1 CPU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0.000480213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0.002297520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0.001990710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0.005835030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0.005629530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0.005493160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0.00905183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0.02678990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0.04750290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0.0800413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170303951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X64 SJIT2 CPU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0.000889664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0.003069040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0.004388910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0.002620500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0.004611700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0.008462380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0.01758470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0.03476490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0.06298700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0.098806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4274412025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X64 SJIT1 CUDA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0.000594438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0.000680890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0.001027150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0.003376270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0.002998960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0.005745620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0.01128470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0.02439570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0.04304480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0.064237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962099566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X64 SJIT2 CUDA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0.000569530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0.000648964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0.001008880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0.001697900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0.002963350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0.006584500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0.01287520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0.02264090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0.04689080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0.0867652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666148463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SJIT1 CPU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0.000346672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0.001805020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0.001434120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0.001857940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0.001729830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0.004784640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0.00643730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0.01365500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0.02027040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0.0742671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163492319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SJIT2 CPU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0.000280790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0.001576830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0.001210980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0.001154550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0.001726370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0.003063820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0.00586022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0.01443300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0.02418180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0.0434403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882537754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ONNX CPU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0.000288841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0.000776110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0.001387920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0.002707460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0.005278440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0.020647700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0.01938690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0.03676400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0.07661870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0.151748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521488515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SJIT1 CUDA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0.000696591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0.000706522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0.000487123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0.000625856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0.000932101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0.003045030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0.00313288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0.00611849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0.01321040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0.0236313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969723338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SJIT2 CUDA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0.000361183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0.000431816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0.000477958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0.000661721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0.000888199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0.001519670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0.00292695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0.00733469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0.01183210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0.0214236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2300905286"/>
                  </a:ext>
                </a:extLst>
              </a:tr>
              <a:tr h="16984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ClassInit X32 TRT CUDA  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0.001038110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0.001039510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0.002135950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0.001129160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0.001500210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0.001611670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0.00322788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0.00368672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0.00563870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0.0107967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2" marR="8492" marT="8492" marB="0" anchor="b"/>
                </a:tc>
                <a:extLst>
                  <a:ext uri="{0D108BD9-81ED-4DB2-BD59-A6C34878D82A}">
                    <a16:rowId xmlns:a16="http://schemas.microsoft.com/office/drawing/2014/main" val="179076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8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858524"/>
            <a:ext cx="2469624" cy="5208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REX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Intégration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PTFlashML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dans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Geoxim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CCB74A1D-E81A-C8A9-4140-0B88CBF44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739481"/>
              </p:ext>
            </p:extLst>
          </p:nvPr>
        </p:nvGraphicFramePr>
        <p:xfrm>
          <a:off x="454467" y="858524"/>
          <a:ext cx="8173403" cy="5335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228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Intégration </a:t>
            </a:r>
            <a:r>
              <a:rPr lang="fr-FR" dirty="0" err="1"/>
              <a:t>PTFlashML</a:t>
            </a:r>
            <a:r>
              <a:rPr lang="fr-FR" dirty="0"/>
              <a:t> dans </a:t>
            </a:r>
            <a:r>
              <a:rPr lang="fr-FR" dirty="0" err="1"/>
              <a:t>Geoxim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06524"/>
            <a:ext cx="10388600" cy="4994276"/>
          </a:xfrm>
        </p:spPr>
        <p:txBody>
          <a:bodyPr>
            <a:normAutofit/>
          </a:bodyPr>
          <a:lstStyle/>
          <a:p>
            <a:r>
              <a:rPr lang="fr-FR" dirty="0"/>
              <a:t>Performances : cluster Jean Zay (GPU VT100, A100)</a:t>
            </a:r>
          </a:p>
          <a:p>
            <a:pPr marL="914400" lvl="2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487DE09-EAF2-0473-1A67-11EF7520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86807"/>
              </p:ext>
            </p:extLst>
          </p:nvPr>
        </p:nvGraphicFramePr>
        <p:xfrm>
          <a:off x="508000" y="1968500"/>
          <a:ext cx="10566399" cy="461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658">
                  <a:extLst>
                    <a:ext uri="{9D8B030D-6E8A-4147-A177-3AD203B41FA5}">
                      <a16:colId xmlns:a16="http://schemas.microsoft.com/office/drawing/2014/main" val="1789627803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115661092"/>
                    </a:ext>
                  </a:extLst>
                </a:gridCol>
                <a:gridCol w="895940">
                  <a:extLst>
                    <a:ext uri="{9D8B030D-6E8A-4147-A177-3AD203B41FA5}">
                      <a16:colId xmlns:a16="http://schemas.microsoft.com/office/drawing/2014/main" val="323289653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370802435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2966122351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505826828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744537089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1906941149"/>
                    </a:ext>
                  </a:extLst>
                </a:gridCol>
                <a:gridCol w="867497">
                  <a:extLst>
                    <a:ext uri="{9D8B030D-6E8A-4147-A177-3AD203B41FA5}">
                      <a16:colId xmlns:a16="http://schemas.microsoft.com/office/drawing/2014/main" val="148368546"/>
                    </a:ext>
                  </a:extLst>
                </a:gridCol>
                <a:gridCol w="910161">
                  <a:extLst>
                    <a:ext uri="{9D8B030D-6E8A-4147-A177-3AD203B41FA5}">
                      <a16:colId xmlns:a16="http://schemas.microsoft.com/office/drawing/2014/main" val="2745105376"/>
                    </a:ext>
                  </a:extLst>
                </a:gridCol>
                <a:gridCol w="910161">
                  <a:extLst>
                    <a:ext uri="{9D8B030D-6E8A-4147-A177-3AD203B41FA5}">
                      <a16:colId xmlns:a16="http://schemas.microsoft.com/office/drawing/2014/main" val="2147919915"/>
                    </a:ext>
                  </a:extLst>
                </a:gridCol>
              </a:tblGrid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TEST              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N128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N256 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N512 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N1024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N2048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N4096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N8192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N16384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N32768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N65536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6870828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CARNOT CPP V107      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0.0307637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0.0604591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0.141358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0.334022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0.512088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1.4026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2.87978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5.61802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10.3145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23.8742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7910140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PTFlash X64 SJIT1 CPU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0.207466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0.297188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0.298109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0.385851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0.460417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0.547589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4.97281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1.03798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1.54214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2.44661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4211321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PTFlash X64 SJIT2 CPU 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0.205317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0.300152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0.296471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0.381381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0.455019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0.556626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5.00936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1.02909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1.54882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2.29127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47755758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PTFlash X64 SJIT1 CUDA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0.739629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0.62821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0.885684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1.11488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0.865244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0.894054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13.5695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1.65407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1.7172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2.13089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4488639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PTFlash X64 SJIT2 CUDA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0.205317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0.300152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0.296471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0.381381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0.455019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1.54882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0.556626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5.00936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1.02909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2.29127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2713071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X64 SJIT1 CPU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0.00016212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0.000361906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0.00042086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0.00114938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0.00161012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0.00184061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0.00153735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0.00599257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0.0100804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0.0113322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7683107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X64 SJIT2 CPU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0.00038234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0.000696355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0.00134518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0.00048809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0.00105841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0.00154321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0.00292587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0.00575466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0.0113115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0.0229688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8623854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X64 SJIT1 CUDA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0.00023044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0.000235567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0.0002546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0.00029644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0.00036316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0.000531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0.00087296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0.00151881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0.00272267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0.00517835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4596642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X64 SJIT2 CUDA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0.00021303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0.000238226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0.00024617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0.0002866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0.0003504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0.00052679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0.00080168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0.00122599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0.00215769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0.00401206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9764456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X64 TRT CUDA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0.00720571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0.00203056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0.00197679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0.00203474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0.0022496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0.00232887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0.00292358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0.00346722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0.00460981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0.00704336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9352879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SJIT1 CPU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9.29E-05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0.000154475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0.00022595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0.00039345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0.00052156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0.00106904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0.00159872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0.00239884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0.00337574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0.0100646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6401452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SJIT2 CPU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7.29E-05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0.000180669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0.00018508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0.00021109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0.00029908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0.00059104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0.00090974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0.00097673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0.00198407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0.0038828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5451933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ONNX CPU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0.00050486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0.000388112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0.00057928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0.00092646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0.00162736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0.00314025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0.00601423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0.0110998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0.0212414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0.0398116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8248922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SJIT1 CUDA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0.00022607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0.000226225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0.0002438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0.00025974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0.00030914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0.00041541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0.00057068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0.00093582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0.00161445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0.0029912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7737506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SJIT2 CUDA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0.00020748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0.000207238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0.00022073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0.00024366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0.00029465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0.00038502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0.00054991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0.00085526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0.00135458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0.00239829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0003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Classifier X32 TRT CUDA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0.00720571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0.00203056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0.00197679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0.00203474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0.0022496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0.00232887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0.00292358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0.00346722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0.00460981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0.00704336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0596638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X64 SJIT1 CPU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0.00072872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0.00128927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0.00188648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0.00420992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0.00331596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0.00356539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0.00543397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0.0115378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0.0228214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0.0470819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8692427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X64 SJIT2 CPU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0.00161072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0.00308114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0.00669826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0.00347767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0.00588678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0.0121479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0.0229772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0.0428107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0.081122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0.106049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5619318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X64 SJIT1 CUDA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0.00059456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0.000627211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0.0006475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0.00075684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0.00090935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0.00129841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0.00216786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0.00393959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0.00709896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0.0133591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1016673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X64 SJIT2 CUDA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0.00053703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0.00055958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0.00060759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0.00070358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0.00088502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0.00122711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0.00187835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0.00306338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0.00547814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0.0100971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1046086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X64 TRT CUDA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0.00351061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0.00351736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0.00339162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0.0034651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0.00403106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0.00435208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0.00517659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0.006478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0.0088517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0.0142466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951252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SJIT1 CPU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0.00044163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0.000630256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0.00107453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0.00228833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0.00255139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0.00230226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0.00445967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0.00585595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0.0106923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0.0221921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6729306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SJIT2 CPU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0.00033138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0.000518028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0.00084983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0.00118227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0.00156238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0.00230717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0.00448511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0.00710505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0.0175196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0.0263858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4129251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ONNX CPU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0.00061885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0.000923957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0.00158878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0.00286242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0.00565831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0.0116838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0.0216996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0.0410084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0.0787295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0.1595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1917222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SJIT1 CUDA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0.00058796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0.000612811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0.00063197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0.00070237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0.0008194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0.00107909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0.00157222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0.00271171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0.00499846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0.00934801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2361815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SJIT2 CUDA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0.00054506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0.000562236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0.00058911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0.00066266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0.0007774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0.0010419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0.0014317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0.00211534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0.00359755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0.00649793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6350455"/>
                  </a:ext>
                </a:extLst>
              </a:tr>
              <a:tr h="16481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ClassInit X32 TRT CUDA   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0.00351061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0.00351736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0.00339162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0.0034651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0.00403106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0.00435208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0.00517659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0.006478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effectLst/>
                        </a:rPr>
                        <a:t>0.0088517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 dirty="0">
                          <a:effectLst/>
                        </a:rPr>
                        <a:t>0.0142466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51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2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REX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Intégration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PTFlashML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dans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Geoxim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56A09922-EE86-1CFF-F15F-824DB717F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03461"/>
              </p:ext>
            </p:extLst>
          </p:nvPr>
        </p:nvGraphicFramePr>
        <p:xfrm>
          <a:off x="545238" y="1030778"/>
          <a:ext cx="7837467" cy="523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534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REX Intégration PTFlashML dans Geoxim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Rappels environnement Geoxim</a:t>
            </a:r>
          </a:p>
          <a:p>
            <a:r>
              <a:rPr lang="fr-FR" sz="2400"/>
              <a:t>Architecture de PTFlashML issus des travaux de la thèse de Jing Gang</a:t>
            </a:r>
          </a:p>
          <a:p>
            <a:r>
              <a:rPr lang="fr-FR" sz="2400"/>
              <a:t>Point sur les travaux effectués</a:t>
            </a:r>
          </a:p>
          <a:p>
            <a:r>
              <a:rPr lang="fr-FR" sz="2400"/>
              <a:t>REX </a:t>
            </a:r>
          </a:p>
        </p:txBody>
      </p:sp>
    </p:spTree>
    <p:extLst>
      <p:ext uri="{BB962C8B-B14F-4D97-AF65-F5344CB8AC3E}">
        <p14:creationId xmlns:p14="http://schemas.microsoft.com/office/powerpoint/2010/main" val="27584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 dirty="0"/>
              <a:t>REX Intégration </a:t>
            </a:r>
            <a:r>
              <a:rPr lang="fr-FR" sz="5000" dirty="0" err="1"/>
              <a:t>PTFlashML</a:t>
            </a:r>
            <a:r>
              <a:rPr lang="fr-FR" sz="5000" dirty="0"/>
              <a:t> dans </a:t>
            </a:r>
            <a:r>
              <a:rPr lang="fr-FR" sz="5000" dirty="0" err="1"/>
              <a:t>Geoxim</a:t>
            </a:r>
            <a:endParaRPr lang="fr-FR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514781"/>
            <a:ext cx="9820565" cy="3423670"/>
          </a:xfrm>
        </p:spPr>
        <p:txBody>
          <a:bodyPr anchor="t">
            <a:noAutofit/>
          </a:bodyPr>
          <a:lstStyle/>
          <a:p>
            <a:r>
              <a:rPr lang="fr-FR" b="1" dirty="0"/>
              <a:t>Retour d’expérience</a:t>
            </a:r>
          </a:p>
          <a:p>
            <a:pPr lvl="1"/>
            <a:r>
              <a:rPr lang="fr-FR" sz="2000" dirty="0"/>
              <a:t>Nécessité d’utiliser l’API vectoriel des lois</a:t>
            </a:r>
          </a:p>
          <a:p>
            <a:pPr lvl="1"/>
            <a:r>
              <a:rPr lang="fr-FR" sz="2000" dirty="0"/>
              <a:t>Nécessité d’utiliser le mode x32</a:t>
            </a:r>
          </a:p>
          <a:p>
            <a:pPr lvl="2"/>
            <a:r>
              <a:rPr lang="fr-FR" dirty="0"/>
              <a:t>Il faut évaluer l’impacte de la </a:t>
            </a:r>
            <a:r>
              <a:rPr lang="fr-FR" dirty="0" err="1"/>
              <a:t>quantization</a:t>
            </a:r>
            <a:r>
              <a:rPr lang="fr-FR" dirty="0"/>
              <a:t> (réduction de la précision des réels) sur le code </a:t>
            </a:r>
            <a:r>
              <a:rPr lang="fr-FR" dirty="0" err="1"/>
              <a:t>Geoxim</a:t>
            </a:r>
            <a:endParaRPr lang="fr-FR" dirty="0"/>
          </a:p>
          <a:p>
            <a:pPr lvl="1"/>
            <a:r>
              <a:rPr lang="fr-FR" sz="2000" dirty="0"/>
              <a:t>L’algorithme itératif </a:t>
            </a:r>
            <a:r>
              <a:rPr lang="fr-FR" sz="2000" dirty="0" err="1"/>
              <a:t>SolveRR</a:t>
            </a:r>
            <a:endParaRPr lang="fr-FR" sz="2000" dirty="0"/>
          </a:p>
          <a:p>
            <a:pPr lvl="2"/>
            <a:r>
              <a:rPr lang="fr-FR" dirty="0"/>
              <a:t>Version </a:t>
            </a:r>
            <a:r>
              <a:rPr lang="fr-FR" dirty="0" err="1"/>
              <a:t>pytorch</a:t>
            </a:r>
            <a:r>
              <a:rPr lang="fr-FR" dirty="0"/>
              <a:t> vs CPP</a:t>
            </a:r>
          </a:p>
          <a:p>
            <a:pPr lvl="2"/>
            <a:r>
              <a:rPr lang="fr-FR" dirty="0"/>
              <a:t>Faut il développer une version vectorielle dans </a:t>
            </a:r>
            <a:r>
              <a:rPr lang="fr-FR" dirty="0" err="1"/>
              <a:t>Geoxim</a:t>
            </a:r>
            <a:r>
              <a:rPr lang="fr-FR" dirty="0"/>
              <a:t>?</a:t>
            </a:r>
          </a:p>
          <a:p>
            <a:pPr lvl="1"/>
            <a:r>
              <a:rPr lang="fr-FR" sz="2000" dirty="0"/>
              <a:t>Influence de la taille des </a:t>
            </a:r>
            <a:r>
              <a:rPr lang="fr-FR" sz="2000" dirty="0" err="1"/>
              <a:t>batches</a:t>
            </a:r>
            <a:r>
              <a:rPr lang="fr-FR" sz="2000" dirty="0"/>
              <a:t>?</a:t>
            </a:r>
          </a:p>
          <a:p>
            <a:pPr lvl="2"/>
            <a:r>
              <a:rPr lang="fr-FR" dirty="0"/>
              <a:t>Version scalaire, petits </a:t>
            </a:r>
            <a:r>
              <a:rPr lang="fr-FR" dirty="0" err="1"/>
              <a:t>batches</a:t>
            </a:r>
            <a:r>
              <a:rPr lang="fr-FR" dirty="0"/>
              <a:t> sur CPU</a:t>
            </a:r>
          </a:p>
          <a:p>
            <a:pPr lvl="2"/>
            <a:r>
              <a:rPr lang="fr-FR" dirty="0"/>
              <a:t>Version vectorielle, grands </a:t>
            </a:r>
            <a:r>
              <a:rPr lang="fr-FR" dirty="0" err="1"/>
              <a:t>batches</a:t>
            </a:r>
            <a:r>
              <a:rPr lang="fr-FR" dirty="0"/>
              <a:t> sur GPU  </a:t>
            </a:r>
          </a:p>
        </p:txBody>
      </p:sp>
    </p:spTree>
    <p:extLst>
      <p:ext uri="{BB962C8B-B14F-4D97-AF65-F5344CB8AC3E}">
        <p14:creationId xmlns:p14="http://schemas.microsoft.com/office/powerpoint/2010/main" val="193707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REX Intégration PTFlashML dans Geoxim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Rappels environnement Geoxim</a:t>
            </a:r>
          </a:p>
          <a:p>
            <a:r>
              <a:rPr lang="fr-FR" sz="2400"/>
              <a:t>Architecture de PTFlashML issus des travaux de la thèse de Jing Gang</a:t>
            </a:r>
          </a:p>
          <a:p>
            <a:r>
              <a:rPr lang="fr-FR" sz="2400"/>
              <a:t>Point sur les travaux effectués</a:t>
            </a:r>
          </a:p>
          <a:p>
            <a:r>
              <a:rPr lang="fr-FR" sz="2400"/>
              <a:t>REX </a:t>
            </a:r>
          </a:p>
          <a:p>
            <a:r>
              <a:rPr lang="fr-FR" sz="2400"/>
              <a:t>Discussion sur les travaux à effectuer</a:t>
            </a:r>
          </a:p>
        </p:txBody>
      </p:sp>
    </p:spTree>
    <p:extLst>
      <p:ext uri="{BB962C8B-B14F-4D97-AF65-F5344CB8AC3E}">
        <p14:creationId xmlns:p14="http://schemas.microsoft.com/office/powerpoint/2010/main" val="325380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 dirty="0"/>
              <a:t>REX Intégration </a:t>
            </a:r>
            <a:r>
              <a:rPr lang="fr-FR" sz="5000" dirty="0" err="1"/>
              <a:t>PTFlashML</a:t>
            </a:r>
            <a:r>
              <a:rPr lang="fr-FR" sz="5000" dirty="0"/>
              <a:t> dans </a:t>
            </a:r>
            <a:r>
              <a:rPr lang="fr-FR" sz="5000" dirty="0" err="1"/>
              <a:t>Geoxim</a:t>
            </a:r>
            <a:endParaRPr lang="fr-FR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80321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 b="1" dirty="0"/>
              <a:t>Perspectives, travaux à prévoir</a:t>
            </a:r>
          </a:p>
          <a:p>
            <a:pPr lvl="1"/>
            <a:r>
              <a:rPr lang="fr-FR" sz="1800" b="1" dirty="0"/>
              <a:t>Calcul de sensibilité (x32, x64)</a:t>
            </a:r>
          </a:p>
          <a:p>
            <a:pPr lvl="1"/>
            <a:r>
              <a:rPr lang="fr-FR" sz="1800" b="1" dirty="0"/>
              <a:t>Intégration du solveur non-linéaire</a:t>
            </a:r>
          </a:p>
          <a:p>
            <a:pPr lvl="1"/>
            <a:r>
              <a:rPr lang="fr-FR" sz="1800" b="1" dirty="0"/>
              <a:t>Calculs des propriétés </a:t>
            </a:r>
            <a:r>
              <a:rPr lang="fr-FR" sz="1800" b="1" dirty="0" err="1"/>
              <a:t>thermo-dynamique</a:t>
            </a:r>
            <a:endParaRPr lang="fr-FR" sz="1800" b="1" dirty="0"/>
          </a:p>
          <a:p>
            <a:pPr lvl="1"/>
            <a:r>
              <a:rPr lang="fr-FR" sz="1800" b="1" dirty="0"/>
              <a:t>Gestion des dérivées</a:t>
            </a:r>
          </a:p>
          <a:p>
            <a:pPr lvl="1"/>
            <a:r>
              <a:rPr lang="fr-FR" sz="1800" b="1" dirty="0"/>
              <a:t>Extension à des modèles plus liés aux problématiques CO2</a:t>
            </a:r>
          </a:p>
          <a:p>
            <a:pPr lvl="2"/>
            <a:r>
              <a:rPr lang="fr-FR" sz="1400" b="1" dirty="0"/>
              <a:t>EOS Peng Robinson</a:t>
            </a:r>
          </a:p>
          <a:p>
            <a:pPr lvl="2"/>
            <a:r>
              <a:rPr lang="fr-FR" sz="1400" b="1" dirty="0"/>
              <a:t>Fluide 4 composants</a:t>
            </a:r>
          </a:p>
          <a:p>
            <a:pPr lvl="1"/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5088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REX Intégration PTFlashML dans Geoxim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Rappels environnement Geoxim</a:t>
            </a:r>
          </a:p>
          <a:p>
            <a:r>
              <a:rPr lang="fr-FR" sz="2400"/>
              <a:t>Architecture de PTFlashML issus des travaux de la thèse de Jing Gang</a:t>
            </a:r>
          </a:p>
          <a:p>
            <a:r>
              <a:rPr lang="fr-FR" sz="2400"/>
              <a:t>Point sur les travaux effectués</a:t>
            </a:r>
          </a:p>
          <a:p>
            <a:r>
              <a:rPr lang="fr-FR" sz="2400"/>
              <a:t>REX </a:t>
            </a:r>
          </a:p>
          <a:p>
            <a:r>
              <a:rPr lang="fr-FR" sz="2400"/>
              <a:t>Discussion sur les travaux à effectuer</a:t>
            </a:r>
          </a:p>
        </p:txBody>
      </p:sp>
    </p:spTree>
    <p:extLst>
      <p:ext uri="{BB962C8B-B14F-4D97-AF65-F5344CB8AC3E}">
        <p14:creationId xmlns:p14="http://schemas.microsoft.com/office/powerpoint/2010/main" val="34434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REX Intégration PTFlashML dans Geoxim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Rappels environnement Geoxim</a:t>
            </a:r>
          </a:p>
          <a:p>
            <a:pPr lvl="1"/>
            <a:r>
              <a:rPr lang="fr-FR" dirty="0"/>
              <a:t>Environnement </a:t>
            </a:r>
            <a:r>
              <a:rPr lang="fr-FR"/>
              <a:t>ArcGeoSim</a:t>
            </a:r>
            <a:endParaRPr lang="fr-FR" dirty="0"/>
          </a:p>
          <a:p>
            <a:pPr lvl="1"/>
            <a:r>
              <a:rPr lang="fr-FR" dirty="0"/>
              <a:t>Intégration dans le mécanisme de lois</a:t>
            </a:r>
          </a:p>
          <a:p>
            <a:pPr lvl="1"/>
            <a:r>
              <a:rPr lang="fr-FR" dirty="0"/>
              <a:t>Utilisation standard des lois sous forme scalaire</a:t>
            </a:r>
          </a:p>
          <a:p>
            <a:pPr lvl="1"/>
            <a:r>
              <a:rPr lang="fr-FR" dirty="0"/>
              <a:t>Appels vectoriels mis en place pour ONNX</a:t>
            </a:r>
          </a:p>
          <a:p>
            <a:pPr lvl="1"/>
            <a:r>
              <a:rPr lang="fr-FR" dirty="0"/>
              <a:t>Support de mécanisme de dérivées</a:t>
            </a:r>
          </a:p>
        </p:txBody>
      </p:sp>
    </p:spTree>
    <p:extLst>
      <p:ext uri="{BB962C8B-B14F-4D97-AF65-F5344CB8AC3E}">
        <p14:creationId xmlns:p14="http://schemas.microsoft.com/office/powerpoint/2010/main" val="38001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 err="1"/>
              <a:t>PTFlash</a:t>
            </a:r>
            <a:r>
              <a:rPr lang="fr-FR" dirty="0"/>
              <a:t> dans </a:t>
            </a:r>
            <a:r>
              <a:rPr lang="fr-FR" dirty="0" err="1"/>
              <a:t>Geoxim</a:t>
            </a:r>
            <a:r>
              <a:rPr lang="fr-FR" dirty="0"/>
              <a:t> </a:t>
            </a:r>
            <a:r>
              <a:rPr lang="fr-FR" dirty="0" err="1"/>
              <a:t>FlashMultiLaw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5C208-4121-29C9-49FA-714A171FA15D}"/>
              </a:ext>
            </a:extLst>
          </p:cNvPr>
          <p:cNvSpPr/>
          <p:nvPr/>
        </p:nvSpPr>
        <p:spPr>
          <a:xfrm>
            <a:off x="3550865" y="1877076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A14A5-A80A-16E2-5FE2-189F0417FAB4}"/>
              </a:ext>
            </a:extLst>
          </p:cNvPr>
          <p:cNvSpPr/>
          <p:nvPr/>
        </p:nvSpPr>
        <p:spPr>
          <a:xfrm>
            <a:off x="3560447" y="2452040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FD905-9E5E-4ECA-CF9D-54614AD506EC}"/>
              </a:ext>
            </a:extLst>
          </p:cNvPr>
          <p:cNvSpPr/>
          <p:nvPr/>
        </p:nvSpPr>
        <p:spPr>
          <a:xfrm>
            <a:off x="3550865" y="3027004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Zk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739C6-F654-BC7C-FC5B-E70E7542EC35}"/>
              </a:ext>
            </a:extLst>
          </p:cNvPr>
          <p:cNvSpPr/>
          <p:nvPr/>
        </p:nvSpPr>
        <p:spPr>
          <a:xfrm>
            <a:off x="2403201" y="3027004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Nk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D24D603-CD5D-8888-4904-73FCD047B583}"/>
              </a:ext>
            </a:extLst>
          </p:cNvPr>
          <p:cNvSpPr/>
          <p:nvPr/>
        </p:nvSpPr>
        <p:spPr>
          <a:xfrm>
            <a:off x="2989799" y="3148645"/>
            <a:ext cx="400384" cy="2156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2A2B4-5304-C88D-F92E-E98C1E5A2A6B}"/>
              </a:ext>
            </a:extLst>
          </p:cNvPr>
          <p:cNvSpPr/>
          <p:nvPr/>
        </p:nvSpPr>
        <p:spPr>
          <a:xfrm>
            <a:off x="4305536" y="1884546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9B1D7-41E5-7543-F4E1-8DC5A0B38D7D}"/>
              </a:ext>
            </a:extLst>
          </p:cNvPr>
          <p:cNvSpPr/>
          <p:nvPr/>
        </p:nvSpPr>
        <p:spPr>
          <a:xfrm>
            <a:off x="6208187" y="1884546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DC2A0-1C16-523E-003C-A975700BAE51}"/>
              </a:ext>
            </a:extLst>
          </p:cNvPr>
          <p:cNvSpPr/>
          <p:nvPr/>
        </p:nvSpPr>
        <p:spPr>
          <a:xfrm>
            <a:off x="4717630" y="1892452"/>
            <a:ext cx="1452457" cy="1566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Compute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or 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1CA58-617D-EDCC-DBBE-C074E9230933}"/>
              </a:ext>
            </a:extLst>
          </p:cNvPr>
          <p:cNvSpPr/>
          <p:nvPr/>
        </p:nvSpPr>
        <p:spPr>
          <a:xfrm>
            <a:off x="6941737" y="1901798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Symbol" panose="05050102010706020507" pitchFamily="18" charset="2"/>
              </a:rPr>
              <a:t>q</a:t>
            </a:r>
            <a:r>
              <a:rPr lang="fr-FR" dirty="0" err="1"/>
              <a:t>v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EA371-C294-BDCE-5D21-2A4EC27B87F3}"/>
              </a:ext>
            </a:extLst>
          </p:cNvPr>
          <p:cNvSpPr/>
          <p:nvPr/>
        </p:nvSpPr>
        <p:spPr>
          <a:xfrm>
            <a:off x="6941737" y="2457219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Xl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9109A-8E40-E7A7-9AB2-DC13EA659AF6}"/>
              </a:ext>
            </a:extLst>
          </p:cNvPr>
          <p:cNvSpPr/>
          <p:nvPr/>
        </p:nvSpPr>
        <p:spPr>
          <a:xfrm>
            <a:off x="6951669" y="2992500"/>
            <a:ext cx="464522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826B0-E021-A273-B18F-2AF83DDF541C}"/>
              </a:ext>
            </a:extLst>
          </p:cNvPr>
          <p:cNvSpPr/>
          <p:nvPr/>
        </p:nvSpPr>
        <p:spPr>
          <a:xfrm>
            <a:off x="7972112" y="1595888"/>
            <a:ext cx="539635" cy="7621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Symbol" panose="05050102010706020507" pitchFamily="18" charset="2"/>
              </a:rPr>
              <a:t>q</a:t>
            </a:r>
            <a:r>
              <a:rPr lang="fr-FR" dirty="0" err="1"/>
              <a:t>p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F73E80-3D73-0FA9-E49E-2108BD749321}"/>
              </a:ext>
            </a:extLst>
          </p:cNvPr>
          <p:cNvSpPr/>
          <p:nvPr/>
        </p:nvSpPr>
        <p:spPr>
          <a:xfrm>
            <a:off x="7972113" y="2429274"/>
            <a:ext cx="539635" cy="10484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Xkp</a:t>
            </a:r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6112F25-E696-5C31-E8C2-452B392859F0}"/>
              </a:ext>
            </a:extLst>
          </p:cNvPr>
          <p:cNvSpPr/>
          <p:nvPr/>
        </p:nvSpPr>
        <p:spPr>
          <a:xfrm>
            <a:off x="7522234" y="2001331"/>
            <a:ext cx="318038" cy="2070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F9C938D-C735-F8C5-F7D6-87363A759CDF}"/>
              </a:ext>
            </a:extLst>
          </p:cNvPr>
          <p:cNvSpPr/>
          <p:nvPr/>
        </p:nvSpPr>
        <p:spPr>
          <a:xfrm>
            <a:off x="7522233" y="2825152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50B6B4-ECCE-F079-7872-A49DBA0DA3CD}"/>
              </a:ext>
            </a:extLst>
          </p:cNvPr>
          <p:cNvSpPr/>
          <p:nvPr/>
        </p:nvSpPr>
        <p:spPr>
          <a:xfrm>
            <a:off x="9075680" y="2435998"/>
            <a:ext cx="539635" cy="10484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Xj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33695-C777-0A53-8432-D390D2FA5151}"/>
              </a:ext>
            </a:extLst>
          </p:cNvPr>
          <p:cNvSpPr/>
          <p:nvPr/>
        </p:nvSpPr>
        <p:spPr>
          <a:xfrm>
            <a:off x="9077600" y="1595888"/>
            <a:ext cx="539635" cy="7736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Np</a:t>
            </a:r>
            <a:endParaRPr lang="fr-FR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8359FBFF-359C-F7DC-C713-F645E6C4AF43}"/>
              </a:ext>
            </a:extLst>
          </p:cNvPr>
          <p:cNvSpPr/>
          <p:nvPr/>
        </p:nvSpPr>
        <p:spPr>
          <a:xfrm>
            <a:off x="8646283" y="1900331"/>
            <a:ext cx="385735" cy="2407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540FFDD-F5A3-0874-E1AB-949EDCA7B1BA}"/>
              </a:ext>
            </a:extLst>
          </p:cNvPr>
          <p:cNvSpPr/>
          <p:nvPr/>
        </p:nvSpPr>
        <p:spPr>
          <a:xfrm>
            <a:off x="8635127" y="2823030"/>
            <a:ext cx="385735" cy="2298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25703E-44A0-1D07-C415-E048774B37B9}"/>
              </a:ext>
            </a:extLst>
          </p:cNvPr>
          <p:cNvSpPr txBox="1"/>
          <p:nvPr/>
        </p:nvSpPr>
        <p:spPr>
          <a:xfrm>
            <a:off x="24188" y="3058095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AmountCompo</a:t>
            </a:r>
            <a:r>
              <a:rPr lang="fr-FR" dirty="0"/>
              <a:t>[</a:t>
            </a:r>
            <a:r>
              <a:rPr lang="fr-FR" dirty="0" err="1"/>
              <a:t>ic</a:t>
            </a:r>
            <a:r>
              <a:rPr lang="fr-FR" dirty="0"/>
              <a:t>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1CA6723-3FAB-AAB5-E647-19E94D0B1DCE}"/>
              </a:ext>
            </a:extLst>
          </p:cNvPr>
          <p:cNvSpPr txBox="1"/>
          <p:nvPr/>
        </p:nvSpPr>
        <p:spPr>
          <a:xfrm>
            <a:off x="9749075" y="1715665"/>
            <a:ext cx="227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AmountPhase</a:t>
            </a:r>
            <a:r>
              <a:rPr lang="fr-FR" dirty="0"/>
              <a:t>[</a:t>
            </a:r>
            <a:r>
              <a:rPr lang="fr-FR" dirty="0" err="1"/>
              <a:t>ip</a:t>
            </a:r>
            <a:r>
              <a:rPr lang="fr-FR" dirty="0"/>
              <a:t>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10E104F-2205-1CD7-6250-764F8D43A353}"/>
              </a:ext>
            </a:extLst>
          </p:cNvPr>
          <p:cNvSpPr txBox="1"/>
          <p:nvPr/>
        </p:nvSpPr>
        <p:spPr>
          <a:xfrm>
            <a:off x="9788799" y="2758754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MolarFraction</a:t>
            </a:r>
            <a:r>
              <a:rPr lang="fr-FR" dirty="0"/>
              <a:t>[j][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297444F-5215-CE8F-B907-820DF19F5C62}"/>
              </a:ext>
            </a:extLst>
          </p:cNvPr>
          <p:cNvSpPr/>
          <p:nvPr/>
        </p:nvSpPr>
        <p:spPr>
          <a:xfrm>
            <a:off x="473168" y="4812473"/>
            <a:ext cx="385735" cy="2407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18442FA-AFF0-BFF4-D6D4-87B2FF9F5289}"/>
              </a:ext>
            </a:extLst>
          </p:cNvPr>
          <p:cNvSpPr txBox="1"/>
          <p:nvPr/>
        </p:nvSpPr>
        <p:spPr>
          <a:xfrm>
            <a:off x="910659" y="4730945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Scaling</a:t>
            </a:r>
            <a:r>
              <a:rPr lang="fr-FR" dirty="0"/>
              <a:t> factor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F279A65-6E89-AAD7-475C-6A06931EE7C8}"/>
              </a:ext>
            </a:extLst>
          </p:cNvPr>
          <p:cNvSpPr/>
          <p:nvPr/>
        </p:nvSpPr>
        <p:spPr>
          <a:xfrm>
            <a:off x="473167" y="5189160"/>
            <a:ext cx="385735" cy="2407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F27B14F-6BD9-3161-45C1-B9A3F479D61C}"/>
              </a:ext>
            </a:extLst>
          </p:cNvPr>
          <p:cNvSpPr txBox="1"/>
          <p:nvPr/>
        </p:nvSpPr>
        <p:spPr>
          <a:xfrm>
            <a:off x="899945" y="5092935"/>
            <a:ext cx="18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Merge, </a:t>
            </a:r>
            <a:r>
              <a:rPr lang="fr-FR" dirty="0" err="1"/>
              <a:t>reindexing</a:t>
            </a:r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3B607A-77E5-C3EF-7264-382050F94B4A}"/>
              </a:ext>
            </a:extLst>
          </p:cNvPr>
          <p:cNvSpPr/>
          <p:nvPr/>
        </p:nvSpPr>
        <p:spPr>
          <a:xfrm>
            <a:off x="7411953" y="5031332"/>
            <a:ext cx="825220" cy="312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Rhop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1D1036-B90B-A2B1-65B5-76B2FE5B804B}"/>
              </a:ext>
            </a:extLst>
          </p:cNvPr>
          <p:cNvSpPr/>
          <p:nvPr/>
        </p:nvSpPr>
        <p:spPr>
          <a:xfrm>
            <a:off x="7413350" y="6032712"/>
            <a:ext cx="823823" cy="285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Mup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9BBAF6-4B3A-4774-F008-6B8AE6C2D0F1}"/>
              </a:ext>
            </a:extLst>
          </p:cNvPr>
          <p:cNvSpPr/>
          <p:nvPr/>
        </p:nvSpPr>
        <p:spPr>
          <a:xfrm>
            <a:off x="7416191" y="5709680"/>
            <a:ext cx="826157" cy="285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Hp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EA14E-3BF7-831C-3A19-B693AEB8F592}"/>
              </a:ext>
            </a:extLst>
          </p:cNvPr>
          <p:cNvSpPr/>
          <p:nvPr/>
        </p:nvSpPr>
        <p:spPr>
          <a:xfrm>
            <a:off x="7411016" y="5367993"/>
            <a:ext cx="826157" cy="312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Fugaj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57F1DF-68FC-B736-7224-A85FCCA490F9}"/>
              </a:ext>
            </a:extLst>
          </p:cNvPr>
          <p:cNvSpPr/>
          <p:nvPr/>
        </p:nvSpPr>
        <p:spPr>
          <a:xfrm>
            <a:off x="7411016" y="4679652"/>
            <a:ext cx="826157" cy="3129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Mp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C51BA16-1E38-764F-F360-55FF54864E56}"/>
              </a:ext>
            </a:extLst>
          </p:cNvPr>
          <p:cNvSpPr txBox="1"/>
          <p:nvPr/>
        </p:nvSpPr>
        <p:spPr>
          <a:xfrm>
            <a:off x="8917716" y="4202120"/>
            <a:ext cx="12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Derivatives</a:t>
            </a:r>
            <a:r>
              <a:rPr lang="fr-FR" dirty="0"/>
              <a:t>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4A81514-FD70-B372-C75E-5722CCE9DA2A}"/>
              </a:ext>
            </a:extLst>
          </p:cNvPr>
          <p:cNvSpPr txBox="1"/>
          <p:nvPr/>
        </p:nvSpPr>
        <p:spPr>
          <a:xfrm>
            <a:off x="6031087" y="4208316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Physical Laws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4325ED-ED73-14BB-812A-730BC1D1FDA4}"/>
              </a:ext>
            </a:extLst>
          </p:cNvPr>
          <p:cNvSpPr/>
          <p:nvPr/>
        </p:nvSpPr>
        <p:spPr>
          <a:xfrm>
            <a:off x="5814203" y="4166396"/>
            <a:ext cx="2887909" cy="249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4E9BD6-ACB4-5835-F067-B46D196ADF1B}"/>
              </a:ext>
            </a:extLst>
          </p:cNvPr>
          <p:cNvSpPr/>
          <p:nvPr/>
        </p:nvSpPr>
        <p:spPr>
          <a:xfrm>
            <a:off x="8827993" y="4181890"/>
            <a:ext cx="3280019" cy="249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6F6EC-3959-91B0-333B-C7AC098F370D}"/>
              </a:ext>
            </a:extLst>
          </p:cNvPr>
          <p:cNvSpPr/>
          <p:nvPr/>
        </p:nvSpPr>
        <p:spPr>
          <a:xfrm>
            <a:off x="6391828" y="4696904"/>
            <a:ext cx="448575" cy="15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342BBE-8BED-FB19-2E6F-8387E3A42F79}"/>
              </a:ext>
            </a:extLst>
          </p:cNvPr>
          <p:cNvSpPr/>
          <p:nvPr/>
        </p:nvSpPr>
        <p:spPr>
          <a:xfrm>
            <a:off x="9018593" y="5091083"/>
            <a:ext cx="9131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dY_dX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A608EE-D89E-BDFC-7279-573D4F4B9159}"/>
              </a:ext>
            </a:extLst>
          </p:cNvPr>
          <p:cNvSpPr/>
          <p:nvPr/>
        </p:nvSpPr>
        <p:spPr>
          <a:xfrm>
            <a:off x="3963866" y="1346332"/>
            <a:ext cx="2977344" cy="2485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2FBE398-F6F6-7022-6E70-720F2220C510}"/>
              </a:ext>
            </a:extLst>
          </p:cNvPr>
          <p:cNvSpPr txBox="1"/>
          <p:nvPr/>
        </p:nvSpPr>
        <p:spPr>
          <a:xfrm>
            <a:off x="5004851" y="1345586"/>
            <a:ext cx="8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PTFlash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7300812-ADBF-73F8-0043-68E7BBDC354B}"/>
              </a:ext>
            </a:extLst>
          </p:cNvPr>
          <p:cNvSpPr txBox="1"/>
          <p:nvPr/>
        </p:nvSpPr>
        <p:spPr>
          <a:xfrm>
            <a:off x="163061" y="1161667"/>
            <a:ext cx="16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Input Variables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0E6E47-D0BD-DBB2-8DF1-F06A2AE5D49E}"/>
              </a:ext>
            </a:extLst>
          </p:cNvPr>
          <p:cNvSpPr txBox="1"/>
          <p:nvPr/>
        </p:nvSpPr>
        <p:spPr>
          <a:xfrm>
            <a:off x="9749075" y="1131161"/>
            <a:ext cx="18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highlight>
                  <a:srgbClr val="00FFFF"/>
                </a:highlight>
              </a:rPr>
              <a:t>Output Variables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A413557-BFFF-F972-3DF7-4607F3B30433}"/>
              </a:ext>
            </a:extLst>
          </p:cNvPr>
          <p:cNvSpPr txBox="1"/>
          <p:nvPr/>
        </p:nvSpPr>
        <p:spPr>
          <a:xfrm>
            <a:off x="65720" y="1867268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Pressure[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5FFBBD1-0A9A-642E-79F8-BC09836BD04D}"/>
              </a:ext>
            </a:extLst>
          </p:cNvPr>
          <p:cNvSpPr txBox="1"/>
          <p:nvPr/>
        </p:nvSpPr>
        <p:spPr>
          <a:xfrm>
            <a:off x="60437" y="2405617"/>
            <a:ext cx="184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Temperature</a:t>
            </a:r>
            <a:r>
              <a:rPr lang="fr-FR" dirty="0"/>
              <a:t>[</a:t>
            </a:r>
            <a:r>
              <a:rPr lang="fr-FR" dirty="0" err="1"/>
              <a:t>cell</a:t>
            </a:r>
            <a:r>
              <a:rPr lang="fr-FR" dirty="0"/>
              <a:t>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9D2C9A-9671-74DC-8A0E-FCE6D11234F6}"/>
              </a:ext>
            </a:extLst>
          </p:cNvPr>
          <p:cNvSpPr/>
          <p:nvPr/>
        </p:nvSpPr>
        <p:spPr>
          <a:xfrm>
            <a:off x="2426031" y="1862343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23ACAD-FFC4-3580-8D1D-128CAE097791}"/>
              </a:ext>
            </a:extLst>
          </p:cNvPr>
          <p:cNvSpPr/>
          <p:nvPr/>
        </p:nvSpPr>
        <p:spPr>
          <a:xfrm>
            <a:off x="2415886" y="2376482"/>
            <a:ext cx="500331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</a:t>
            </a:r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1CAC18FA-0E32-AC6F-51EC-AF96657DC84F}"/>
              </a:ext>
            </a:extLst>
          </p:cNvPr>
          <p:cNvSpPr/>
          <p:nvPr/>
        </p:nvSpPr>
        <p:spPr>
          <a:xfrm>
            <a:off x="3002870" y="1966949"/>
            <a:ext cx="400384" cy="215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365DBE0F-B2CF-CC27-92B9-56FE005BDC49}"/>
              </a:ext>
            </a:extLst>
          </p:cNvPr>
          <p:cNvSpPr/>
          <p:nvPr/>
        </p:nvSpPr>
        <p:spPr>
          <a:xfrm>
            <a:off x="2999549" y="2495948"/>
            <a:ext cx="400384" cy="215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2E28FCCA-DF09-4F12-4AE0-BF494CA28067}"/>
              </a:ext>
            </a:extLst>
          </p:cNvPr>
          <p:cNvSpPr/>
          <p:nvPr/>
        </p:nvSpPr>
        <p:spPr>
          <a:xfrm>
            <a:off x="484665" y="4367276"/>
            <a:ext cx="371617" cy="2407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ADA8886-BCD4-143E-4BB7-FE86BA8CD402}"/>
              </a:ext>
            </a:extLst>
          </p:cNvPr>
          <p:cNvSpPr txBox="1"/>
          <p:nvPr/>
        </p:nvSpPr>
        <p:spPr>
          <a:xfrm>
            <a:off x="910659" y="4312227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 copy/</a:t>
            </a:r>
            <a:r>
              <a:rPr lang="fr-FR" dirty="0" err="1"/>
              <a:t>reference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DB03B0-D6DE-1269-310F-8C193501605F}"/>
              </a:ext>
            </a:extLst>
          </p:cNvPr>
          <p:cNvSpPr/>
          <p:nvPr/>
        </p:nvSpPr>
        <p:spPr>
          <a:xfrm>
            <a:off x="2915102" y="908094"/>
            <a:ext cx="6160578" cy="3130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0FB8D15-54F6-075B-ABFD-729D76EE8729}"/>
              </a:ext>
            </a:extLst>
          </p:cNvPr>
          <p:cNvSpPr txBox="1"/>
          <p:nvPr/>
        </p:nvSpPr>
        <p:spPr>
          <a:xfrm>
            <a:off x="5105415" y="868595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FlashMultiLaw</a:t>
            </a:r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054AD44-5D40-280A-268B-A443FB231A18}"/>
              </a:ext>
            </a:extLst>
          </p:cNvPr>
          <p:cNvSpPr txBox="1"/>
          <p:nvPr/>
        </p:nvSpPr>
        <p:spPr>
          <a:xfrm>
            <a:off x="4289370" y="4935727"/>
            <a:ext cx="13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Chain Rule</a:t>
            </a:r>
          </a:p>
          <a:p>
            <a:r>
              <a:rPr lang="fr-FR" dirty="0"/>
              <a:t>Calculation 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DC86A3-FE66-8704-1C95-39E0B05EE7EF}"/>
              </a:ext>
            </a:extLst>
          </p:cNvPr>
          <p:cNvSpPr/>
          <p:nvPr/>
        </p:nvSpPr>
        <p:spPr>
          <a:xfrm>
            <a:off x="10455215" y="5046457"/>
            <a:ext cx="1498023" cy="4248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dXOut_dXIn</a:t>
            </a:r>
            <a:endParaRPr lang="fr-FR" dirty="0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784A894E-04B7-5346-2E25-BD9E9D5A491A}"/>
              </a:ext>
            </a:extLst>
          </p:cNvPr>
          <p:cNvSpPr/>
          <p:nvPr/>
        </p:nvSpPr>
        <p:spPr>
          <a:xfrm>
            <a:off x="7038814" y="5410498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 : droite 76">
            <a:extLst>
              <a:ext uri="{FF2B5EF4-FFF2-40B4-BE49-F238E27FC236}">
                <a16:creationId xmlns:a16="http://schemas.microsoft.com/office/drawing/2014/main" id="{70A80B3D-FF79-D1A8-C09E-F6476A1D83EC}"/>
              </a:ext>
            </a:extLst>
          </p:cNvPr>
          <p:cNvSpPr/>
          <p:nvPr/>
        </p:nvSpPr>
        <p:spPr>
          <a:xfrm>
            <a:off x="10002834" y="5115325"/>
            <a:ext cx="326501" cy="2070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47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5100"/>
              <a:t>REX Intégration PTFlashML dans Geoxim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Rappels environnement Geoxim</a:t>
            </a:r>
          </a:p>
          <a:p>
            <a:r>
              <a:rPr lang="fr-FR" sz="2400"/>
              <a:t>Architecture de PTFlashML issus de la thèse de Jing Gang</a:t>
            </a:r>
          </a:p>
        </p:txBody>
      </p:sp>
    </p:spTree>
    <p:extLst>
      <p:ext uri="{BB962C8B-B14F-4D97-AF65-F5344CB8AC3E}">
        <p14:creationId xmlns:p14="http://schemas.microsoft.com/office/powerpoint/2010/main" val="18280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REX Intégration PTFlashML dans Geoxim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1300"/>
              <a:t>Architecture de PTFlashML issus de la thèse de Jing Gang</a:t>
            </a:r>
          </a:p>
          <a:p>
            <a:pPr lvl="1"/>
            <a:r>
              <a:rPr lang="fr-FR" sz="1300"/>
              <a:t>Algorithme de Flash issus de Carnot</a:t>
            </a:r>
          </a:p>
          <a:p>
            <a:pPr lvl="1"/>
            <a:r>
              <a:rPr lang="fr-FR" sz="1300"/>
              <a:t>Modèle SRK</a:t>
            </a:r>
          </a:p>
          <a:p>
            <a:pPr lvl="1"/>
            <a:r>
              <a:rPr lang="fr-FR" sz="1300"/>
              <a:t>PTFlashML développé avec pytorch (Torch::Tensor)</a:t>
            </a:r>
          </a:p>
          <a:p>
            <a:pPr lvl="1"/>
            <a:r>
              <a:rPr lang="fr-FR" sz="1300"/>
              <a:t>3 briques</a:t>
            </a:r>
          </a:p>
          <a:p>
            <a:pPr lvl="2"/>
            <a:r>
              <a:rPr lang="fr-FR" sz="1300"/>
              <a:t>PTNet::Classifier : </a:t>
            </a:r>
          </a:p>
          <a:p>
            <a:pPr lvl="3"/>
            <a:r>
              <a:rPr lang="fr-FR" sz="1300"/>
              <a:t>NeuralNetwork prédisant la stabilité du mélange (état monophasique/ équilibre diphasique)</a:t>
            </a:r>
          </a:p>
          <a:p>
            <a:pPr lvl="2"/>
            <a:r>
              <a:rPr lang="fr-FR" sz="1300"/>
              <a:t>PTNet::Initializer</a:t>
            </a:r>
          </a:p>
          <a:p>
            <a:pPr lvl="3"/>
            <a:r>
              <a:rPr lang="fr-FR" sz="1300"/>
              <a:t>NeuralNetwork prédisant les ki=xli/xvi des constituants en cas d’équilibre</a:t>
            </a:r>
          </a:p>
          <a:p>
            <a:pPr lvl="2"/>
            <a:r>
              <a:rPr lang="fr-FR" sz="1300"/>
              <a:t>PTNet::SolveRR</a:t>
            </a:r>
          </a:p>
          <a:p>
            <a:pPr lvl="3"/>
            <a:r>
              <a:rPr lang="fr-FR" sz="1300"/>
              <a:t>Solveur Non Lineaire calculant theta_v, xli, xvi, composition dans chaque phase</a:t>
            </a:r>
          </a:p>
        </p:txBody>
      </p:sp>
    </p:spTree>
    <p:extLst>
      <p:ext uri="{BB962C8B-B14F-4D97-AF65-F5344CB8AC3E}">
        <p14:creationId xmlns:p14="http://schemas.microsoft.com/office/powerpoint/2010/main" val="307022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A19AD-C9C1-92D5-4CE7-E125B614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09" y="50659"/>
            <a:ext cx="8833120" cy="932185"/>
          </a:xfrm>
        </p:spPr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PTFlashML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5C208-4121-29C9-49FA-714A171FA15D}"/>
              </a:ext>
            </a:extLst>
          </p:cNvPr>
          <p:cNvSpPr/>
          <p:nvPr/>
        </p:nvSpPr>
        <p:spPr>
          <a:xfrm>
            <a:off x="316095" y="2345101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A14A5-A80A-16E2-5FE2-189F0417FAB4}"/>
              </a:ext>
            </a:extLst>
          </p:cNvPr>
          <p:cNvSpPr/>
          <p:nvPr/>
        </p:nvSpPr>
        <p:spPr>
          <a:xfrm>
            <a:off x="325677" y="2920065"/>
            <a:ext cx="406400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FD905-9E5E-4ECA-CF9D-54614AD506EC}"/>
              </a:ext>
            </a:extLst>
          </p:cNvPr>
          <p:cNvSpPr/>
          <p:nvPr/>
        </p:nvSpPr>
        <p:spPr>
          <a:xfrm>
            <a:off x="316095" y="3495029"/>
            <a:ext cx="406400" cy="13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Zi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DC2A0-1C16-523E-003C-A975700BAE51}"/>
              </a:ext>
            </a:extLst>
          </p:cNvPr>
          <p:cNvSpPr/>
          <p:nvPr/>
        </p:nvSpPr>
        <p:spPr>
          <a:xfrm>
            <a:off x="1310065" y="3254323"/>
            <a:ext cx="1084655" cy="1249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PTNet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 err="1">
                <a:solidFill>
                  <a:srgbClr val="FF0000"/>
                </a:solidFill>
              </a:rPr>
              <a:t>Initializer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E1CA58-617D-EDCC-DBBE-C074E9230933}"/>
              </a:ext>
            </a:extLst>
          </p:cNvPr>
          <p:cNvSpPr/>
          <p:nvPr/>
        </p:nvSpPr>
        <p:spPr>
          <a:xfrm>
            <a:off x="6763967" y="3296609"/>
            <a:ext cx="579569" cy="424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fr-FR" dirty="0" err="1">
                <a:solidFill>
                  <a:schemeClr val="tx1"/>
                </a:solidFill>
              </a:rPr>
              <a:t>vx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CEA371-C294-BDCE-5D21-2A4EC27B87F3}"/>
              </a:ext>
            </a:extLst>
          </p:cNvPr>
          <p:cNvSpPr/>
          <p:nvPr/>
        </p:nvSpPr>
        <p:spPr>
          <a:xfrm>
            <a:off x="8824494" y="2917277"/>
            <a:ext cx="724800" cy="932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Xileq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69109A-8E40-E7A7-9AB2-DC13EA659AF6}"/>
              </a:ext>
            </a:extLst>
          </p:cNvPr>
          <p:cNvSpPr/>
          <p:nvPr/>
        </p:nvSpPr>
        <p:spPr>
          <a:xfrm>
            <a:off x="8830665" y="4001117"/>
            <a:ext cx="724800" cy="1016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Xiveq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56275-1E86-A48E-0E60-C2B41182978A}"/>
              </a:ext>
            </a:extLst>
          </p:cNvPr>
          <p:cNvSpPr/>
          <p:nvPr/>
        </p:nvSpPr>
        <p:spPr>
          <a:xfrm>
            <a:off x="2636680" y="3254675"/>
            <a:ext cx="633239" cy="1217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LnKi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50DA8-E306-D3D4-6F5A-3617B68D26AD}"/>
              </a:ext>
            </a:extLst>
          </p:cNvPr>
          <p:cNvSpPr/>
          <p:nvPr/>
        </p:nvSpPr>
        <p:spPr>
          <a:xfrm>
            <a:off x="4403506" y="3269413"/>
            <a:ext cx="464523" cy="1217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9EFA4-873F-71BD-897E-49BAA432994D}"/>
              </a:ext>
            </a:extLst>
          </p:cNvPr>
          <p:cNvSpPr/>
          <p:nvPr/>
        </p:nvSpPr>
        <p:spPr>
          <a:xfrm>
            <a:off x="3517778" y="3570734"/>
            <a:ext cx="5987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exp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FBEF9-0D6D-E4CE-B047-122BA78E1F38}"/>
              </a:ext>
            </a:extLst>
          </p:cNvPr>
          <p:cNvSpPr/>
          <p:nvPr/>
        </p:nvSpPr>
        <p:spPr>
          <a:xfrm>
            <a:off x="5121875" y="3249531"/>
            <a:ext cx="1260497" cy="711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solveRR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B3EA6-BC47-F78B-895D-315A1F5F4FF6}"/>
              </a:ext>
            </a:extLst>
          </p:cNvPr>
          <p:cNvSpPr/>
          <p:nvPr/>
        </p:nvSpPr>
        <p:spPr>
          <a:xfrm>
            <a:off x="7642869" y="3704387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XEquil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C3229C1-F032-5D08-08CC-3A8E2145635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 flipH="1" flipV="1">
            <a:off x="2713809" y="1766598"/>
            <a:ext cx="843800" cy="5232829"/>
          </a:xfrm>
          <a:prstGeom prst="curvedConnector3">
            <a:avLst>
              <a:gd name="adj1" fmla="val -27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0">
            <a:extLst>
              <a:ext uri="{FF2B5EF4-FFF2-40B4-BE49-F238E27FC236}">
                <a16:creationId xmlns:a16="http://schemas.microsoft.com/office/drawing/2014/main" id="{94DCAB11-58D8-F54F-2EE6-6AA070F1220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868029" y="3605322"/>
            <a:ext cx="253846" cy="272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30">
            <a:extLst>
              <a:ext uri="{FF2B5EF4-FFF2-40B4-BE49-F238E27FC236}">
                <a16:creationId xmlns:a16="http://schemas.microsoft.com/office/drawing/2014/main" id="{E70491D7-D922-132C-FAA0-398AB6201F40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7343536" y="3509045"/>
            <a:ext cx="299333" cy="4077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30">
            <a:extLst>
              <a:ext uri="{FF2B5EF4-FFF2-40B4-BE49-F238E27FC236}">
                <a16:creationId xmlns:a16="http://schemas.microsoft.com/office/drawing/2014/main" id="{30F2FDD9-D779-B2FB-2B7C-42D52A8F0EC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269919" y="3783170"/>
            <a:ext cx="247859" cy="802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30">
            <a:extLst>
              <a:ext uri="{FF2B5EF4-FFF2-40B4-BE49-F238E27FC236}">
                <a16:creationId xmlns:a16="http://schemas.microsoft.com/office/drawing/2014/main" id="{B290DF37-E420-B3C2-DE79-A8A263F6D28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116510" y="3783170"/>
            <a:ext cx="286996" cy="949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30">
            <a:extLst>
              <a:ext uri="{FF2B5EF4-FFF2-40B4-BE49-F238E27FC236}">
                <a16:creationId xmlns:a16="http://schemas.microsoft.com/office/drawing/2014/main" id="{E48F42AA-BC33-1882-050E-2BB82A1F02A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2394720" y="3863372"/>
            <a:ext cx="241960" cy="154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30">
            <a:extLst>
              <a:ext uri="{FF2B5EF4-FFF2-40B4-BE49-F238E27FC236}">
                <a16:creationId xmlns:a16="http://schemas.microsoft.com/office/drawing/2014/main" id="{E9D1662C-3B3B-ABE4-FB76-36DFCDDEFFC6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6382372" y="3509045"/>
            <a:ext cx="381595" cy="962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30">
            <a:extLst>
              <a:ext uri="{FF2B5EF4-FFF2-40B4-BE49-F238E27FC236}">
                <a16:creationId xmlns:a16="http://schemas.microsoft.com/office/drawing/2014/main" id="{37D37B35-AFBB-08F9-F74D-94851A7DFD4F}"/>
              </a:ext>
            </a:extLst>
          </p:cNvPr>
          <p:cNvCxnSpPr>
            <a:cxnSpLocks/>
          </p:cNvCxnSpPr>
          <p:nvPr/>
        </p:nvCxnSpPr>
        <p:spPr>
          <a:xfrm flipV="1">
            <a:off x="8474222" y="3704387"/>
            <a:ext cx="373478" cy="16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30">
            <a:extLst>
              <a:ext uri="{FF2B5EF4-FFF2-40B4-BE49-F238E27FC236}">
                <a16:creationId xmlns:a16="http://schemas.microsoft.com/office/drawing/2014/main" id="{E87045D1-062A-215D-9340-B4756C299E10}"/>
              </a:ext>
            </a:extLst>
          </p:cNvPr>
          <p:cNvCxnSpPr>
            <a:cxnSpLocks/>
          </p:cNvCxnSpPr>
          <p:nvPr/>
        </p:nvCxnSpPr>
        <p:spPr>
          <a:xfrm>
            <a:off x="8491687" y="4053128"/>
            <a:ext cx="356443" cy="144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30">
            <a:extLst>
              <a:ext uri="{FF2B5EF4-FFF2-40B4-BE49-F238E27FC236}">
                <a16:creationId xmlns:a16="http://schemas.microsoft.com/office/drawing/2014/main" id="{301E96E5-2E1A-62FD-B690-22B2EC924C8C}"/>
              </a:ext>
            </a:extLst>
          </p:cNvPr>
          <p:cNvCxnSpPr>
            <a:cxnSpLocks/>
            <a:stCxn id="5" idx="2"/>
            <a:endCxn id="14" idx="2"/>
          </p:cNvCxnSpPr>
          <p:nvPr/>
        </p:nvCxnSpPr>
        <p:spPr>
          <a:xfrm rot="5400000" flipH="1" flipV="1">
            <a:off x="3953638" y="694916"/>
            <a:ext cx="675654" cy="7544340"/>
          </a:xfrm>
          <a:prstGeom prst="curvedConnector3">
            <a:avLst>
              <a:gd name="adj1" fmla="val -33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30">
            <a:extLst>
              <a:ext uri="{FF2B5EF4-FFF2-40B4-BE49-F238E27FC236}">
                <a16:creationId xmlns:a16="http://schemas.microsoft.com/office/drawing/2014/main" id="{066716D4-0DC8-F79F-EF85-D71BDA03A8C3}"/>
              </a:ext>
            </a:extLst>
          </p:cNvPr>
          <p:cNvCxnSpPr>
            <a:cxnSpLocks/>
          </p:cNvCxnSpPr>
          <p:nvPr/>
        </p:nvCxnSpPr>
        <p:spPr>
          <a:xfrm flipV="1">
            <a:off x="4868029" y="3941334"/>
            <a:ext cx="2774840" cy="424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5A7B93-BDAD-4304-5F51-BB5C66D1CBE4}"/>
              </a:ext>
            </a:extLst>
          </p:cNvPr>
          <p:cNvSpPr/>
          <p:nvPr/>
        </p:nvSpPr>
        <p:spPr>
          <a:xfrm>
            <a:off x="10925401" y="3987095"/>
            <a:ext cx="587189" cy="103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Xiv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EE86BB-2DB0-A386-C77E-A5CFC48EDAD5}"/>
              </a:ext>
            </a:extLst>
          </p:cNvPr>
          <p:cNvSpPr/>
          <p:nvPr/>
        </p:nvSpPr>
        <p:spPr>
          <a:xfrm>
            <a:off x="9862597" y="3994325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norma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FDB29C-CAB1-AA6B-E80F-6F683C0756C5}"/>
              </a:ext>
            </a:extLst>
          </p:cNvPr>
          <p:cNvSpPr/>
          <p:nvPr/>
        </p:nvSpPr>
        <p:spPr>
          <a:xfrm>
            <a:off x="7642869" y="2355978"/>
            <a:ext cx="935523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project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3902A2-489A-F9A7-CB6B-62048D0095A1}"/>
              </a:ext>
            </a:extLst>
          </p:cNvPr>
          <p:cNvSpPr/>
          <p:nvPr/>
        </p:nvSpPr>
        <p:spPr>
          <a:xfrm>
            <a:off x="9014974" y="1427929"/>
            <a:ext cx="985569" cy="4248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A0F05CF-14ED-7CDA-E390-D0A7C108E1AB}"/>
              </a:ext>
            </a:extLst>
          </p:cNvPr>
          <p:cNvSpPr/>
          <p:nvPr/>
        </p:nvSpPr>
        <p:spPr>
          <a:xfrm>
            <a:off x="10927443" y="2917278"/>
            <a:ext cx="579569" cy="95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Xil</a:t>
            </a:r>
            <a:endParaRPr lang="fr-FR" dirty="0"/>
          </a:p>
        </p:txBody>
      </p:sp>
      <p:cxnSp>
        <p:nvCxnSpPr>
          <p:cNvPr id="143" name="Connecteur droit avec flèche 30">
            <a:extLst>
              <a:ext uri="{FF2B5EF4-FFF2-40B4-BE49-F238E27FC236}">
                <a16:creationId xmlns:a16="http://schemas.microsoft.com/office/drawing/2014/main" id="{931BED0F-F1A3-0204-AD4D-33FDD85B1156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8578392" y="1640365"/>
            <a:ext cx="436582" cy="9280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30">
            <a:extLst>
              <a:ext uri="{FF2B5EF4-FFF2-40B4-BE49-F238E27FC236}">
                <a16:creationId xmlns:a16="http://schemas.microsoft.com/office/drawing/2014/main" id="{ADCAB786-3D79-529C-AA48-B67B25C44ADA}"/>
              </a:ext>
            </a:extLst>
          </p:cNvPr>
          <p:cNvCxnSpPr>
            <a:cxnSpLocks/>
            <a:stCxn id="18" idx="3"/>
            <a:endCxn id="133" idx="1"/>
          </p:cNvCxnSpPr>
          <p:nvPr/>
        </p:nvCxnSpPr>
        <p:spPr>
          <a:xfrm flipV="1">
            <a:off x="7343536" y="2568414"/>
            <a:ext cx="299333" cy="940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9DEA85-EF83-B873-3296-F9BF53062944}"/>
              </a:ext>
            </a:extLst>
          </p:cNvPr>
          <p:cNvSpPr/>
          <p:nvPr/>
        </p:nvSpPr>
        <p:spPr>
          <a:xfrm>
            <a:off x="9853135" y="3358298"/>
            <a:ext cx="841532" cy="424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norma</a:t>
            </a:r>
          </a:p>
        </p:txBody>
      </p:sp>
      <p:cxnSp>
        <p:nvCxnSpPr>
          <p:cNvPr id="162" name="Connecteur droit avec flèche 30">
            <a:extLst>
              <a:ext uri="{FF2B5EF4-FFF2-40B4-BE49-F238E27FC236}">
                <a16:creationId xmlns:a16="http://schemas.microsoft.com/office/drawing/2014/main" id="{41601011-E247-A860-AA80-0ECB4B795CC1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9603264" y="3570734"/>
            <a:ext cx="249871" cy="85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30">
            <a:extLst>
              <a:ext uri="{FF2B5EF4-FFF2-40B4-BE49-F238E27FC236}">
                <a16:creationId xmlns:a16="http://schemas.microsoft.com/office/drawing/2014/main" id="{1DF47344-EE77-DEAE-08D9-C8C7266C6F25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9570402" y="4206761"/>
            <a:ext cx="292195" cy="3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30">
            <a:extLst>
              <a:ext uri="{FF2B5EF4-FFF2-40B4-BE49-F238E27FC236}">
                <a16:creationId xmlns:a16="http://schemas.microsoft.com/office/drawing/2014/main" id="{E0FEBE7E-FF6A-5E00-5DEE-18D096E62E8D}"/>
              </a:ext>
            </a:extLst>
          </p:cNvPr>
          <p:cNvCxnSpPr>
            <a:cxnSpLocks/>
            <a:stCxn id="161" idx="3"/>
            <a:endCxn id="142" idx="1"/>
          </p:cNvCxnSpPr>
          <p:nvPr/>
        </p:nvCxnSpPr>
        <p:spPr>
          <a:xfrm flipV="1">
            <a:off x="10694667" y="3395127"/>
            <a:ext cx="232776" cy="1756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30">
            <a:extLst>
              <a:ext uri="{FF2B5EF4-FFF2-40B4-BE49-F238E27FC236}">
                <a16:creationId xmlns:a16="http://schemas.microsoft.com/office/drawing/2014/main" id="{79CE6C34-19FC-3B0C-9955-EEAECE8A7750}"/>
              </a:ext>
            </a:extLst>
          </p:cNvPr>
          <p:cNvCxnSpPr>
            <a:cxnSpLocks/>
            <a:stCxn id="130" idx="3"/>
            <a:endCxn id="129" idx="1"/>
          </p:cNvCxnSpPr>
          <p:nvPr/>
        </p:nvCxnSpPr>
        <p:spPr>
          <a:xfrm>
            <a:off x="10704129" y="4206761"/>
            <a:ext cx="221272" cy="2954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AB166AA-FBA1-EF53-0D0E-CD4216A95907}"/>
              </a:ext>
            </a:extLst>
          </p:cNvPr>
          <p:cNvSpPr/>
          <p:nvPr/>
        </p:nvSpPr>
        <p:spPr>
          <a:xfrm>
            <a:off x="722874" y="1302589"/>
            <a:ext cx="10195241" cy="412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419FF13-1ED2-2075-B16E-ADA34F83AD56}"/>
              </a:ext>
            </a:extLst>
          </p:cNvPr>
          <p:cNvSpPr/>
          <p:nvPr/>
        </p:nvSpPr>
        <p:spPr>
          <a:xfrm>
            <a:off x="9150709" y="1954089"/>
            <a:ext cx="758507" cy="4248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Ctx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Connecteur droit avec flèche 30">
            <a:extLst>
              <a:ext uri="{FF2B5EF4-FFF2-40B4-BE49-F238E27FC236}">
                <a16:creationId xmlns:a16="http://schemas.microsoft.com/office/drawing/2014/main" id="{851D6A15-D31C-5915-E07D-0124462F5E7B}"/>
              </a:ext>
            </a:extLst>
          </p:cNvPr>
          <p:cNvCxnSpPr>
            <a:cxnSpLocks/>
            <a:stCxn id="133" idx="3"/>
            <a:endCxn id="223" idx="1"/>
          </p:cNvCxnSpPr>
          <p:nvPr/>
        </p:nvCxnSpPr>
        <p:spPr>
          <a:xfrm flipV="1">
            <a:off x="8578392" y="2166525"/>
            <a:ext cx="572317" cy="401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37CE4A6C-E7EA-135A-9F1C-F74BF7BA701D}"/>
              </a:ext>
            </a:extLst>
          </p:cNvPr>
          <p:cNvSpPr txBox="1"/>
          <p:nvPr/>
        </p:nvSpPr>
        <p:spPr>
          <a:xfrm>
            <a:off x="804110" y="1319949"/>
            <a:ext cx="138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PTFlashML</a:t>
            </a:r>
            <a:endParaRPr lang="fr-FR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FB2BD6A-128A-4D77-0865-73BE013D4DBB}"/>
              </a:ext>
            </a:extLst>
          </p:cNvPr>
          <p:cNvSpPr/>
          <p:nvPr/>
        </p:nvSpPr>
        <p:spPr>
          <a:xfrm>
            <a:off x="2730544" y="1505007"/>
            <a:ext cx="1201291" cy="1275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PTNet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>
                <a:solidFill>
                  <a:srgbClr val="FF0000"/>
                </a:solidFill>
              </a:rPr>
              <a:t>Classifier</a:t>
            </a:r>
          </a:p>
        </p:txBody>
      </p:sp>
      <p:cxnSp>
        <p:nvCxnSpPr>
          <p:cNvPr id="233" name="Connecteur droit avec flèche 30">
            <a:extLst>
              <a:ext uri="{FF2B5EF4-FFF2-40B4-BE49-F238E27FC236}">
                <a16:creationId xmlns:a16="http://schemas.microsoft.com/office/drawing/2014/main" id="{F68BDD38-C7C7-42ED-6A85-A2496A883C3D}"/>
              </a:ext>
            </a:extLst>
          </p:cNvPr>
          <p:cNvCxnSpPr>
            <a:cxnSpLocks/>
          </p:cNvCxnSpPr>
          <p:nvPr/>
        </p:nvCxnSpPr>
        <p:spPr>
          <a:xfrm flipV="1">
            <a:off x="760005" y="1844851"/>
            <a:ext cx="1952587" cy="703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30">
            <a:extLst>
              <a:ext uri="{FF2B5EF4-FFF2-40B4-BE49-F238E27FC236}">
                <a16:creationId xmlns:a16="http://schemas.microsoft.com/office/drawing/2014/main" id="{DA11684B-86EC-F118-A20F-EBAC91C1D8DB}"/>
              </a:ext>
            </a:extLst>
          </p:cNvPr>
          <p:cNvCxnSpPr>
            <a:cxnSpLocks/>
          </p:cNvCxnSpPr>
          <p:nvPr/>
        </p:nvCxnSpPr>
        <p:spPr>
          <a:xfrm flipV="1">
            <a:off x="719320" y="2264510"/>
            <a:ext cx="1970941" cy="16635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30">
            <a:extLst>
              <a:ext uri="{FF2B5EF4-FFF2-40B4-BE49-F238E27FC236}">
                <a16:creationId xmlns:a16="http://schemas.microsoft.com/office/drawing/2014/main" id="{C8B3D399-3EF0-69C9-40A2-81CC3D9AD6CA}"/>
              </a:ext>
            </a:extLst>
          </p:cNvPr>
          <p:cNvCxnSpPr>
            <a:cxnSpLocks/>
            <a:stCxn id="232" idx="3"/>
            <a:endCxn id="134" idx="1"/>
          </p:cNvCxnSpPr>
          <p:nvPr/>
        </p:nvCxnSpPr>
        <p:spPr>
          <a:xfrm flipV="1">
            <a:off x="3931835" y="1640365"/>
            <a:ext cx="5083139" cy="502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30">
            <a:extLst>
              <a:ext uri="{FF2B5EF4-FFF2-40B4-BE49-F238E27FC236}">
                <a16:creationId xmlns:a16="http://schemas.microsoft.com/office/drawing/2014/main" id="{5E09D1DA-2F63-5D62-7E79-CEF755FF292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09331" y="3878844"/>
            <a:ext cx="600734" cy="377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30">
            <a:extLst>
              <a:ext uri="{FF2B5EF4-FFF2-40B4-BE49-F238E27FC236}">
                <a16:creationId xmlns:a16="http://schemas.microsoft.com/office/drawing/2014/main" id="{B6DE844B-55CE-EB08-9368-1240611645CF}"/>
              </a:ext>
            </a:extLst>
          </p:cNvPr>
          <p:cNvCxnSpPr>
            <a:cxnSpLocks/>
          </p:cNvCxnSpPr>
          <p:nvPr/>
        </p:nvCxnSpPr>
        <p:spPr>
          <a:xfrm>
            <a:off x="741405" y="3231894"/>
            <a:ext cx="565106" cy="333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30">
            <a:extLst>
              <a:ext uri="{FF2B5EF4-FFF2-40B4-BE49-F238E27FC236}">
                <a16:creationId xmlns:a16="http://schemas.microsoft.com/office/drawing/2014/main" id="{E882957C-6BBE-CC02-08CA-F5F6306E1875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372000" y="2940779"/>
            <a:ext cx="1288462" cy="587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30">
            <a:extLst>
              <a:ext uri="{FF2B5EF4-FFF2-40B4-BE49-F238E27FC236}">
                <a16:creationId xmlns:a16="http://schemas.microsoft.com/office/drawing/2014/main" id="{EBFF2B1C-FA9D-ADC8-8E27-6CE249F7E449}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749650" y="2142929"/>
            <a:ext cx="1980894" cy="1007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6DD1E46-2FDA-E07E-4285-A4D156D39D72}"/>
              </a:ext>
            </a:extLst>
          </p:cNvPr>
          <p:cNvSpPr/>
          <p:nvPr/>
        </p:nvSpPr>
        <p:spPr>
          <a:xfrm>
            <a:off x="10918115" y="2393750"/>
            <a:ext cx="587189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fr-FR" dirty="0" err="1">
                <a:solidFill>
                  <a:schemeClr val="bg1"/>
                </a:solidFill>
              </a:rPr>
              <a:t>v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93" name="Connecteur droit avec flèche 30">
            <a:extLst>
              <a:ext uri="{FF2B5EF4-FFF2-40B4-BE49-F238E27FC236}">
                <a16:creationId xmlns:a16="http://schemas.microsoft.com/office/drawing/2014/main" id="{7A904238-EEB5-DA5B-FC56-09D959A5D3F1}"/>
              </a:ext>
            </a:extLst>
          </p:cNvPr>
          <p:cNvCxnSpPr>
            <a:cxnSpLocks/>
            <a:endCxn id="290" idx="1"/>
          </p:cNvCxnSpPr>
          <p:nvPr/>
        </p:nvCxnSpPr>
        <p:spPr>
          <a:xfrm flipV="1">
            <a:off x="8578392" y="2606186"/>
            <a:ext cx="2339723" cy="142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REX Intégration PTFlashML dans Geoxim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2400"/>
              <a:t>Rappels environnement Geoxim</a:t>
            </a:r>
          </a:p>
          <a:p>
            <a:r>
              <a:rPr lang="fr-FR" sz="2400"/>
              <a:t>Architecture de PTFlashML issus de la thèse de Jing Gang</a:t>
            </a:r>
          </a:p>
          <a:p>
            <a:r>
              <a:rPr lang="fr-FR" sz="2400"/>
              <a:t>Point sur les travaux effectués</a:t>
            </a:r>
          </a:p>
        </p:txBody>
      </p:sp>
    </p:spTree>
    <p:extLst>
      <p:ext uri="{BB962C8B-B14F-4D97-AF65-F5344CB8AC3E}">
        <p14:creationId xmlns:p14="http://schemas.microsoft.com/office/powerpoint/2010/main" val="37877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35C230-B972-B59A-037C-C05186BC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5000"/>
              <a:t>REX Intégration PTFlashML dans Geoxim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60E60-C004-60EC-C167-8A515C62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fr-FR" sz="1000"/>
              <a:t>Point sur les travaux effectués</a:t>
            </a:r>
          </a:p>
          <a:p>
            <a:pPr lvl="1"/>
            <a:r>
              <a:rPr lang="fr-FR" sz="1000"/>
              <a:t>Cas test de validation issus de l’article de Jing Gang</a:t>
            </a:r>
          </a:p>
          <a:p>
            <a:pPr lvl="2"/>
            <a:r>
              <a:rPr lang="fr-FR" sz="1000"/>
              <a:t>9 composants, modèle SRK</a:t>
            </a:r>
          </a:p>
          <a:p>
            <a:pPr lvl="2"/>
            <a:r>
              <a:rPr lang="it-IT" sz="1000"/>
              <a:t>Pmin: 5.0e6, Pmax: 2.5e7, Tmin: 200, Tmax: 600</a:t>
            </a:r>
            <a:endParaRPr lang="fr-FR" sz="1000"/>
          </a:p>
          <a:p>
            <a:pPr lvl="2"/>
            <a:r>
              <a:rPr lang="fr-FR" sz="1000"/>
              <a:t>Hypercube latin de 100000 points</a:t>
            </a:r>
          </a:p>
          <a:p>
            <a:pPr lvl="1"/>
            <a:r>
              <a:rPr lang="fr-FR" sz="1000"/>
              <a:t>Développement de la classe PTFlash </a:t>
            </a:r>
          </a:p>
          <a:p>
            <a:pPr lvl="2"/>
            <a:r>
              <a:rPr lang="fr-FR" sz="1000"/>
              <a:t>Extension de l’API Law pour de l’asynchronisme et une évaluation vectoriel</a:t>
            </a:r>
          </a:p>
          <a:p>
            <a:pPr lvl="2"/>
            <a:r>
              <a:rPr lang="fr-FR" sz="1000"/>
              <a:t>Implémentant la calcul de flash PT dans la loi FlashMultiLaw</a:t>
            </a:r>
          </a:p>
          <a:p>
            <a:pPr lvl="3"/>
            <a:r>
              <a:rPr lang="fr-FR" sz="1000"/>
              <a:t>À partir de la bibliothèque Carnot V10.7</a:t>
            </a:r>
          </a:p>
          <a:p>
            <a:pPr lvl="3"/>
            <a:r>
              <a:rPr lang="fr-FR" sz="1000"/>
              <a:t>A partir des implémentations PyTorch</a:t>
            </a:r>
          </a:p>
          <a:p>
            <a:pPr lvl="3"/>
            <a:r>
              <a:rPr lang="fr-FR" sz="1000"/>
              <a:t>Gestion de multiples runtimes d’inférence</a:t>
            </a:r>
          </a:p>
          <a:p>
            <a:pPr lvl="1"/>
            <a:r>
              <a:rPr lang="fr-FR" sz="1000"/>
              <a:t>Validation des résultats par rapport aux résultats obtenu avec Carnot</a:t>
            </a:r>
          </a:p>
          <a:p>
            <a:pPr lvl="1"/>
            <a:r>
              <a:rPr lang="fr-FR" sz="1000"/>
              <a:t>Tests de performance et comparaison aux performances de Carnot</a:t>
            </a:r>
          </a:p>
          <a:p>
            <a:pPr marL="914400" lvl="2" indent="0">
              <a:buNone/>
            </a:pP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53851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1511</Words>
  <Application>Microsoft Office PowerPoint</Application>
  <PresentationFormat>Grand écran</PresentationFormat>
  <Paragraphs>771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Thème Office</vt:lpstr>
      <vt:lpstr>Intégration de PTFlashML  dans Geoxim</vt:lpstr>
      <vt:lpstr>REX Intégration PTFlashML dans Geoxim</vt:lpstr>
      <vt:lpstr>REX Intégration PTFlashML dans Geoxim</vt:lpstr>
      <vt:lpstr>PTFlash dans Geoxim FlashMultiLaw</vt:lpstr>
      <vt:lpstr>REX Intégration PTFlashML dans Geoxim</vt:lpstr>
      <vt:lpstr>REX Intégration PTFlashML dans Geoxim</vt:lpstr>
      <vt:lpstr>Architecture de PTFlashML</vt:lpstr>
      <vt:lpstr>REX Intégration PTFlashML dans Geoxim</vt:lpstr>
      <vt:lpstr>REX Intégration PTFlashML dans Geoxim</vt:lpstr>
      <vt:lpstr>PTFlash Article - 9 Components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  <vt:lpstr>REX Intégration PTFlashML dans Geoxim</vt:lpstr>
    </vt:vector>
  </TitlesOfParts>
  <Company>IFP Energies Nouvelles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PTFlash to Geoxim FlashMultiLaw</dc:title>
  <dc:creator>MICHEL Anthony</dc:creator>
  <cp:lastModifiedBy>GRATIEN Jean-Marc</cp:lastModifiedBy>
  <cp:revision>16</cp:revision>
  <cp:lastPrinted>2023-06-28T18:04:58Z</cp:lastPrinted>
  <dcterms:created xsi:type="dcterms:W3CDTF">2023-06-26T11:55:27Z</dcterms:created>
  <dcterms:modified xsi:type="dcterms:W3CDTF">2023-10-13T08:58:56Z</dcterms:modified>
</cp:coreProperties>
</file>