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84" r:id="rId1"/>
  </p:sldMasterIdLst>
  <p:notesMasterIdLst>
    <p:notesMasterId r:id="rId2"/>
  </p:notesMasterIdLst>
  <p:sldIdLst>
    <p:sldId id="308"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0" d="100"/>
          <a:sy n="80" d="100"/>
        </p:scale>
        <p:origin x="682" y="4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16-04-2024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4/16/2024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4/16/2024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4/16/2024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4/16/2024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4/16/2024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4/16/2024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4/16/2024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4/16/2024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4/16/2024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4/16/2024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4/16/2024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realpython.com/python-keylogger/"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a:t>
            </a:r>
            <a:r>
              <a:rPr b="1" dirty="0" sz="2000" lang="en-US" smtClean="0">
                <a:solidFill>
                  <a:schemeClr val="accent1">
                    <a:lumMod val="75000"/>
                  </a:schemeClr>
                </a:solidFill>
                <a:latin typeface="Arial" pitchFamily="34" charset="0"/>
                <a:cs typeface="Arial" pitchFamily="34" charset="0"/>
              </a:rPr>
              <a:t>By:</a:t>
            </a:r>
          </a:p>
          <a:p>
            <a:r>
              <a:rPr b="1" dirty="0" sz="2000" lang="en-US" smtClean="0">
                <a:solidFill>
                  <a:schemeClr val="accent1">
                    <a:lumMod val="75000"/>
                  </a:schemeClr>
                </a:solidFill>
                <a:latin typeface="Arial" pitchFamily="34" charset="0"/>
                <a:cs typeface="Arial" pitchFamily="34" charset="0"/>
              </a:rPr>
              <a:t>Gratta </a:t>
            </a:r>
            <a:r>
              <a:rPr b="1" dirty="0" sz="2000" lang="en-US" smtClean="0">
                <a:solidFill>
                  <a:schemeClr val="accent1">
                    <a:lumMod val="75000"/>
                  </a:schemeClr>
                </a:solidFill>
                <a:latin typeface="Arial" pitchFamily="34" charset="0"/>
                <a:cs typeface="Arial" pitchFamily="34" charset="0"/>
              </a:rPr>
              <a:t>Mary </a:t>
            </a:r>
            <a:r>
              <a:rPr b="1" dirty="0" sz="2000" lang="en-US" smtClean="0">
                <a:solidFill>
                  <a:schemeClr val="accent1">
                    <a:lumMod val="75000"/>
                  </a:schemeClr>
                </a:solidFill>
                <a:latin typeface="Arial" pitchFamily="34" charset="0"/>
                <a:cs typeface="Arial" pitchFamily="34" charset="0"/>
              </a:rPr>
              <a:t>K </a:t>
            </a:r>
            <a:endParaRPr b="1" dirty="0" sz="2000" lang="en-US">
              <a:solidFill>
                <a:schemeClr val="accent1">
                  <a:lumMod val="75000"/>
                </a:schemeClr>
              </a:solidFill>
              <a:latin typeface="Arial"/>
              <a:cs typeface="Arial"/>
            </a:endParaRPr>
          </a:p>
          <a:p>
            <a:r>
              <a:rPr b="1" dirty="0" sz="2000" lang="en-US" smtClean="0">
                <a:solidFill>
                  <a:schemeClr val="accent1">
                    <a:lumMod val="75000"/>
                  </a:schemeClr>
                </a:solidFill>
                <a:latin typeface="Arial"/>
                <a:cs typeface="Arial"/>
              </a:rPr>
              <a:t>M.A.M</a:t>
            </a:r>
            <a:r>
              <a:rPr b="1" dirty="0" sz="2000" lang="en-US">
                <a:solidFill>
                  <a:schemeClr val="accent1">
                    <a:lumMod val="75000"/>
                  </a:schemeClr>
                </a:solidFill>
                <a:latin typeface="Arial"/>
                <a:cs typeface="Arial"/>
              </a:rPr>
              <a:t>. College of Engineering and Technology – Information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2"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13" name="Content Placeholder 1"/>
          <p:cNvSpPr>
            <a:spLocks noGrp="1"/>
          </p:cNvSpPr>
          <p:nvPr>
            <p:ph idx="1"/>
          </p:nvPr>
        </p:nvSpPr>
        <p:spPr/>
        <p:txBody>
          <a:bodyPr>
            <a:noAutofit/>
          </a:bodyPr>
          <a:p>
            <a:pPr indent="0" marL="0">
              <a:buNone/>
            </a:pPr>
            <a:r>
              <a:rPr b="1" dirty="0" sz="1400" lang="en-US" smtClean="0"/>
              <a:t>DEPLOYMENT</a:t>
            </a:r>
            <a:endParaRPr b="1" dirty="0" sz="1400" lang="en-IN" smtClean="0"/>
          </a:p>
          <a:p>
            <a:pPr indent="0" marL="0">
              <a:buNone/>
            </a:pPr>
            <a:r>
              <a:rPr b="1" dirty="0" sz="1400" lang="en-IN" smtClean="0"/>
              <a:t>1. Development </a:t>
            </a:r>
            <a:r>
              <a:rPr b="1" dirty="0" sz="1400" lang="en-IN"/>
              <a:t>Plan</a:t>
            </a:r>
            <a:r>
              <a:rPr b="1" dirty="0" sz="1400" lang="en-IN" smtClean="0"/>
              <a:t>:</a:t>
            </a:r>
            <a:endParaRPr b="1" dirty="0" sz="1400" lang="en-IN"/>
          </a:p>
          <a:p>
            <a:pPr indent="-305435" marL="305435"/>
            <a:r>
              <a:rPr dirty="0" sz="1400" lang="en-IN" smtClean="0"/>
              <a:t>Setup </a:t>
            </a:r>
            <a:r>
              <a:rPr dirty="0" sz="1400" lang="en-IN"/>
              <a:t>Development Environment:</a:t>
            </a:r>
          </a:p>
          <a:p>
            <a:pPr indent="-305435" marL="305435"/>
            <a:r>
              <a:rPr dirty="0" sz="1400" lang="en-IN" smtClean="0"/>
              <a:t>Install </a:t>
            </a:r>
            <a:r>
              <a:rPr dirty="0" sz="1400" lang="en-IN"/>
              <a:t>Python and required libraries.</a:t>
            </a:r>
          </a:p>
          <a:p>
            <a:pPr indent="-305435" marL="305435"/>
            <a:r>
              <a:rPr dirty="0" sz="1400" lang="en-IN" smtClean="0"/>
              <a:t>Configure </a:t>
            </a:r>
            <a:r>
              <a:rPr dirty="0" sz="1400" lang="en-IN"/>
              <a:t>development environment.</a:t>
            </a:r>
          </a:p>
          <a:p>
            <a:pPr indent="-305435" marL="305435"/>
            <a:r>
              <a:rPr dirty="0" sz="1400" lang="en-IN" smtClean="0"/>
              <a:t>Set </a:t>
            </a:r>
            <a:r>
              <a:rPr dirty="0" sz="1400" lang="en-IN"/>
              <a:t>up project directory</a:t>
            </a:r>
            <a:r>
              <a:rPr dirty="0" sz="1400" lang="en-IN" smtClean="0"/>
              <a:t>.</a:t>
            </a:r>
            <a:endParaRPr dirty="0" sz="1400" lang="en-IN"/>
          </a:p>
          <a:p>
            <a:pPr indent="0" marL="0">
              <a:buNone/>
            </a:pPr>
            <a:r>
              <a:rPr b="1" dirty="0" sz="1400" lang="en-IN"/>
              <a:t>2. GUI Design:</a:t>
            </a:r>
          </a:p>
          <a:p>
            <a:pPr indent="-305435" marL="305435"/>
            <a:r>
              <a:rPr dirty="0" sz="1400" lang="en-IN" smtClean="0"/>
              <a:t>Create </a:t>
            </a:r>
            <a:r>
              <a:rPr dirty="0" sz="1400" lang="en-IN"/>
              <a:t>basic GUI layout using </a:t>
            </a:r>
            <a:r>
              <a:rPr dirty="0" sz="1400" lang="en-IN" err="1"/>
              <a:t>tkinter</a:t>
            </a:r>
            <a:r>
              <a:rPr dirty="0" sz="1400" lang="en-IN"/>
              <a:t>.</a:t>
            </a:r>
          </a:p>
          <a:p>
            <a:pPr indent="-305435" marL="305435"/>
            <a:r>
              <a:rPr dirty="0" sz="1400" lang="en-IN" smtClean="0"/>
              <a:t>Add </a:t>
            </a:r>
            <a:r>
              <a:rPr dirty="0" sz="1400" lang="en-IN"/>
              <a:t>start and stop buttons.</a:t>
            </a:r>
          </a:p>
          <a:p>
            <a:pPr indent="-305435" marL="305435"/>
            <a:r>
              <a:rPr dirty="0" sz="1400" lang="en-IN" smtClean="0"/>
              <a:t>Include </a:t>
            </a:r>
            <a:r>
              <a:rPr dirty="0" sz="1400" lang="en-IN"/>
              <a:t>status labels.</a:t>
            </a:r>
          </a:p>
          <a:p>
            <a:pPr indent="-305435" marL="305435"/>
            <a:r>
              <a:rPr dirty="0" sz="1400" lang="en-IN" smtClean="0"/>
              <a:t>Define </a:t>
            </a:r>
            <a:r>
              <a:rPr dirty="0" sz="1400" lang="en-IN"/>
              <a:t>button actions.</a:t>
            </a:r>
          </a:p>
          <a:p>
            <a:pPr indent="-305435" marL="305435"/>
            <a:r>
              <a:rPr dirty="0" sz="1400" lang="en-IN" smtClean="0"/>
              <a:t>Ensure </a:t>
            </a:r>
            <a:r>
              <a:rPr dirty="0" sz="1400" lang="en-IN"/>
              <a:t>user-friendly interface design.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15" name="Content Placeholder 1"/>
          <p:cNvSpPr>
            <a:spLocks noGrp="1"/>
          </p:cNvSpPr>
          <p:nvPr>
            <p:ph idx="1"/>
          </p:nvPr>
        </p:nvSpPr>
        <p:spPr/>
        <p:txBody>
          <a:bodyPr>
            <a:noAutofit/>
          </a:bodyPr>
          <a:p>
            <a:pPr indent="-305435" marL="305435"/>
            <a:endParaRPr dirty="0" sz="1200" lang="en-IN"/>
          </a:p>
          <a:p>
            <a:pPr indent="0" marL="0">
              <a:buNone/>
            </a:pPr>
            <a:r>
              <a:rPr b="1" dirty="0" sz="1400" lang="en-IN"/>
              <a:t>3. Keylogging Functionality:</a:t>
            </a:r>
          </a:p>
          <a:p>
            <a:pPr indent="-305435" marL="305435"/>
            <a:r>
              <a:rPr dirty="0" sz="1400" lang="en-IN" smtClean="0"/>
              <a:t>Implement </a:t>
            </a:r>
            <a:r>
              <a:rPr dirty="0" sz="1400" lang="en-IN"/>
              <a:t>event listeners for key press and release.</a:t>
            </a:r>
          </a:p>
          <a:p>
            <a:pPr indent="-305435" marL="305435"/>
            <a:r>
              <a:rPr dirty="0" sz="1400" lang="en-IN" smtClean="0"/>
              <a:t>Store </a:t>
            </a:r>
            <a:r>
              <a:rPr dirty="0" sz="1400" lang="en-IN"/>
              <a:t>keystroke data.</a:t>
            </a:r>
          </a:p>
          <a:p>
            <a:pPr indent="-305435" marL="305435"/>
            <a:r>
              <a:rPr dirty="0" sz="1400" lang="en-IN" smtClean="0"/>
              <a:t>Test </a:t>
            </a:r>
            <a:r>
              <a:rPr dirty="0" sz="1400" lang="en-IN"/>
              <a:t>keylogging functionality.</a:t>
            </a:r>
          </a:p>
          <a:p>
            <a:pPr indent="-305435" marL="305435"/>
            <a:r>
              <a:rPr dirty="0" sz="1400" lang="en-IN" smtClean="0"/>
              <a:t>Handle </a:t>
            </a:r>
            <a:r>
              <a:rPr dirty="0" sz="1400" lang="en-IN"/>
              <a:t>edge cases and unexpected </a:t>
            </a:r>
            <a:r>
              <a:rPr dirty="0" sz="1400" lang="en-IN" err="1"/>
              <a:t>behaviors</a:t>
            </a:r>
            <a:r>
              <a:rPr dirty="0" sz="1400" lang="en-IN"/>
              <a:t>.</a:t>
            </a:r>
          </a:p>
          <a:p>
            <a:pPr indent="-305435" marL="305435"/>
            <a:r>
              <a:rPr dirty="0" sz="1400" lang="en-IN" smtClean="0"/>
              <a:t>Ensure </a:t>
            </a:r>
            <a:r>
              <a:rPr dirty="0" sz="1400" lang="en-IN"/>
              <a:t>compatibility with different keyboard layouts.</a:t>
            </a:r>
          </a:p>
          <a:p>
            <a:pPr indent="-305435" marL="305435"/>
            <a:endParaRPr dirty="0" sz="1400" lang="en-IN"/>
          </a:p>
          <a:p>
            <a:pPr indent="0" marL="0">
              <a:buNone/>
            </a:pPr>
            <a:r>
              <a:rPr b="1" dirty="0" sz="1400" lang="en-IN"/>
              <a:t>4. Data Logging:</a:t>
            </a:r>
          </a:p>
          <a:p>
            <a:pPr indent="-305435" marL="305435"/>
            <a:r>
              <a:rPr dirty="0" sz="1400" lang="en-IN" smtClean="0"/>
              <a:t>Develop </a:t>
            </a:r>
            <a:r>
              <a:rPr dirty="0" sz="1400" lang="en-IN"/>
              <a:t>logging mechanisms.</a:t>
            </a:r>
          </a:p>
          <a:p>
            <a:pPr indent="-305435" marL="305435"/>
            <a:r>
              <a:rPr dirty="0" sz="1400" lang="en-IN" smtClean="0"/>
              <a:t>Save </a:t>
            </a:r>
            <a:r>
              <a:rPr dirty="0" sz="1400" lang="en-IN"/>
              <a:t>data to file.</a:t>
            </a:r>
          </a:p>
          <a:p>
            <a:pPr indent="-305435" marL="305435"/>
            <a:r>
              <a:rPr dirty="0" sz="1400" lang="en-IN" smtClean="0"/>
              <a:t>Verify </a:t>
            </a:r>
            <a:r>
              <a:rPr dirty="0" sz="1400" lang="en-IN"/>
              <a:t>data integrity.</a:t>
            </a:r>
          </a:p>
          <a:p>
            <a:pPr indent="-305435" marL="305435"/>
            <a:r>
              <a:rPr dirty="0" sz="1400" lang="en-IN" smtClean="0"/>
              <a:t>Implement </a:t>
            </a:r>
            <a:r>
              <a:rPr dirty="0" sz="1400" lang="en-IN"/>
              <a:t>error handling for file operations.</a:t>
            </a:r>
          </a:p>
          <a:p>
            <a:pPr indent="-305435" marL="305435"/>
            <a:r>
              <a:rPr dirty="0" sz="1400" lang="en-IN" smtClean="0"/>
              <a:t>Optimize </a:t>
            </a:r>
            <a:r>
              <a:rPr dirty="0" sz="1400" lang="en-IN"/>
              <a:t>logging for performance.</a:t>
            </a:r>
          </a:p>
        </p:txBody>
      </p:sp>
      <p:sp>
        <p:nvSpPr>
          <p:cNvPr id="1048616" name="Rectangle 2"/>
          <p:cNvSpPr/>
          <p:nvPr/>
        </p:nvSpPr>
        <p:spPr>
          <a:xfrm>
            <a:off x="5857875" y="2762313"/>
            <a:ext cx="6096000" cy="2026921"/>
          </a:xfrm>
          <a:prstGeom prst="rect"/>
        </p:spPr>
        <p:txBody>
          <a:bodyPr>
            <a:spAutoFit/>
          </a:bodyPr>
          <a:p>
            <a:pPr defTabSz="457200" lvl="0">
              <a:lnSpc>
                <a:spcPct val="110000"/>
              </a:lnSpc>
              <a:spcBef>
                <a:spcPct val="20000"/>
              </a:spcBef>
              <a:spcAft>
                <a:spcPts val="600"/>
              </a:spcAft>
              <a:buClr>
                <a:srgbClr val="1CADE4"/>
              </a:buClr>
              <a:buSzPct val="92000"/>
            </a:pPr>
            <a:r>
              <a:rPr b="1" dirty="0" sz="1400" lang="en-IN">
                <a:solidFill>
                  <a:prstClr val="black">
                    <a:lumMod val="75000"/>
                    <a:lumOff val="25000"/>
                  </a:prstClr>
                </a:solidFill>
              </a:rPr>
              <a:t>5. Start and Stop Mechanisms:</a:t>
            </a:r>
          </a:p>
          <a:p>
            <a:pPr defTabSz="457200" indent="-305435" lvl="0" marL="305435">
              <a:lnSpc>
                <a:spcPct val="110000"/>
              </a:lnSpc>
              <a:spcBef>
                <a:spcPct val="20000"/>
              </a:spcBef>
              <a:spcAft>
                <a:spcPts val="600"/>
              </a:spcAft>
              <a:buClr>
                <a:srgbClr val="1CADE4"/>
              </a:buClr>
              <a:buSzPct val="92000"/>
              <a:buFont typeface="Wingdings 2" panose="05020102010507070707" pitchFamily="18" charset="2"/>
              <a:buChar char=""/>
            </a:pPr>
            <a:r>
              <a:rPr dirty="0" sz="1400" lang="en-IN">
                <a:solidFill>
                  <a:prstClr val="black">
                    <a:lumMod val="75000"/>
                    <a:lumOff val="25000"/>
                  </a:prstClr>
                </a:solidFill>
              </a:rPr>
              <a:t>Create functions to start and stop </a:t>
            </a:r>
            <a:r>
              <a:rPr dirty="0" sz="1400" lang="en-IN" err="1">
                <a:solidFill>
                  <a:prstClr val="black">
                    <a:lumMod val="75000"/>
                    <a:lumOff val="25000"/>
                  </a:prstClr>
                </a:solidFill>
              </a:rPr>
              <a:t>keylogging</a:t>
            </a:r>
            <a:r>
              <a:rPr dirty="0" sz="1400" lang="en-IN">
                <a:solidFill>
                  <a:prstClr val="black">
                    <a:lumMod val="75000"/>
                    <a:lumOff val="25000"/>
                  </a:prstClr>
                </a:solidFill>
              </a:rPr>
              <a:t>.</a:t>
            </a:r>
          </a:p>
          <a:p>
            <a:pPr defTabSz="457200" indent="-305435" lvl="0" marL="305435">
              <a:lnSpc>
                <a:spcPct val="110000"/>
              </a:lnSpc>
              <a:spcBef>
                <a:spcPct val="20000"/>
              </a:spcBef>
              <a:spcAft>
                <a:spcPts val="600"/>
              </a:spcAft>
              <a:buClr>
                <a:srgbClr val="1CADE4"/>
              </a:buClr>
              <a:buSzPct val="92000"/>
              <a:buFont typeface="Wingdings 2" panose="05020102010507070707" pitchFamily="18" charset="2"/>
              <a:buChar char=""/>
            </a:pPr>
            <a:r>
              <a:rPr dirty="0" sz="1400" lang="en-IN">
                <a:solidFill>
                  <a:prstClr val="black">
                    <a:lumMod val="75000"/>
                    <a:lumOff val="25000"/>
                  </a:prstClr>
                </a:solidFill>
              </a:rPr>
              <a:t>Integrate start and stop actions with GUI.</a:t>
            </a:r>
          </a:p>
          <a:p>
            <a:pPr defTabSz="457200" indent="-305435" lvl="0" marL="305435">
              <a:lnSpc>
                <a:spcPct val="110000"/>
              </a:lnSpc>
              <a:spcBef>
                <a:spcPct val="20000"/>
              </a:spcBef>
              <a:spcAft>
                <a:spcPts val="600"/>
              </a:spcAft>
              <a:buClr>
                <a:srgbClr val="1CADE4"/>
              </a:buClr>
              <a:buSzPct val="92000"/>
              <a:buFont typeface="Wingdings 2" panose="05020102010507070707" pitchFamily="18" charset="2"/>
              <a:buChar char=""/>
            </a:pPr>
            <a:r>
              <a:rPr dirty="0" sz="1400" lang="en-IN">
                <a:solidFill>
                  <a:prstClr val="black">
                    <a:lumMod val="75000"/>
                    <a:lumOff val="25000"/>
                  </a:prstClr>
                </a:solidFill>
              </a:rPr>
              <a:t>Ensure proper synchronization between GUI and </a:t>
            </a:r>
            <a:r>
              <a:rPr dirty="0" sz="1400" lang="en-IN" err="1">
                <a:solidFill>
                  <a:prstClr val="black">
                    <a:lumMod val="75000"/>
                    <a:lumOff val="25000"/>
                  </a:prstClr>
                </a:solidFill>
              </a:rPr>
              <a:t>keylogging</a:t>
            </a:r>
            <a:r>
              <a:rPr dirty="0" sz="1400" lang="en-IN">
                <a:solidFill>
                  <a:prstClr val="black">
                    <a:lumMod val="75000"/>
                    <a:lumOff val="25000"/>
                  </a:prstClr>
                </a:solidFill>
              </a:rPr>
              <a:t> operations.</a:t>
            </a:r>
          </a:p>
          <a:p>
            <a:pPr defTabSz="457200" indent="-305435" lvl="0" marL="305435">
              <a:lnSpc>
                <a:spcPct val="110000"/>
              </a:lnSpc>
              <a:spcBef>
                <a:spcPct val="20000"/>
              </a:spcBef>
              <a:spcAft>
                <a:spcPts val="600"/>
              </a:spcAft>
              <a:buClr>
                <a:srgbClr val="1CADE4"/>
              </a:buClr>
              <a:buSzPct val="92000"/>
              <a:buFont typeface="Wingdings 2" panose="05020102010507070707" pitchFamily="18" charset="2"/>
              <a:buChar char=""/>
            </a:pPr>
            <a:r>
              <a:rPr dirty="0" sz="1400" lang="en-IN">
                <a:solidFill>
                  <a:prstClr val="black">
                    <a:lumMod val="75000"/>
                    <a:lumOff val="25000"/>
                  </a:prstClr>
                </a:solidFill>
              </a:rPr>
              <a:t>Handle user interactions effectively.</a:t>
            </a:r>
          </a:p>
          <a:p>
            <a:pPr defTabSz="457200" indent="-305435" lvl="0" marL="305435">
              <a:lnSpc>
                <a:spcPct val="110000"/>
              </a:lnSpc>
              <a:spcBef>
                <a:spcPct val="20000"/>
              </a:spcBef>
              <a:spcAft>
                <a:spcPts val="600"/>
              </a:spcAft>
              <a:buClr>
                <a:srgbClr val="1CADE4"/>
              </a:buClr>
              <a:buSzPct val="92000"/>
              <a:buFont typeface="Wingdings 2" panose="05020102010507070707" pitchFamily="18" charset="2"/>
              <a:buChar char=""/>
            </a:pPr>
            <a:r>
              <a:rPr dirty="0" sz="1400" lang="en-IN">
                <a:solidFill>
                  <a:prstClr val="black">
                    <a:lumMod val="75000"/>
                    <a:lumOff val="25000"/>
                  </a:prstClr>
                </a:solidFill>
              </a:rPr>
              <a:t>Provide feedback on </a:t>
            </a:r>
            <a:r>
              <a:rPr dirty="0" sz="1400" lang="en-IN" err="1">
                <a:solidFill>
                  <a:prstClr val="black">
                    <a:lumMod val="75000"/>
                    <a:lumOff val="25000"/>
                  </a:prstClr>
                </a:solidFill>
              </a:rPr>
              <a:t>keylogger</a:t>
            </a:r>
            <a:r>
              <a:rPr dirty="0" sz="1400" lang="en-IN">
                <a:solidFill>
                  <a:prstClr val="black">
                    <a:lumMod val="75000"/>
                    <a:lumOff val="25000"/>
                  </a:prstClr>
                </a:solidFill>
              </a:rPr>
              <a:t> status.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Title 4"/>
          <p:cNvSpPr>
            <a:spLocks noGrp="1"/>
          </p:cNvSpPr>
          <p:nvPr>
            <p:ph type="title"/>
          </p:nvPr>
        </p:nvSpPr>
        <p:spPr>
          <a:xfrm>
            <a:off x="581191" y="873606"/>
            <a:ext cx="11029616" cy="530296"/>
          </a:xfrm>
        </p:spPr>
        <p:txBody>
          <a:bodyPr>
            <a:normAutofit fontScale="90000"/>
          </a:bodyPr>
          <a:p>
            <a:r>
              <a:rPr b="1" dirty="0" sz="4400" lang="en-US">
                <a:solidFill>
                  <a:schemeClr val="accent1"/>
                </a:solidFill>
                <a:latin typeface="Arial"/>
                <a:ea typeface="+mj-lt"/>
                <a:cs typeface="Arial"/>
              </a:rPr>
              <a:t>Result</a:t>
            </a:r>
            <a:endParaRPr dirty="0" lang="en-US"/>
          </a:p>
        </p:txBody>
      </p:sp>
      <p:sp>
        <p:nvSpPr>
          <p:cNvPr id="1048618" name="Content Placeholder 1"/>
          <p:cNvSpPr>
            <a:spLocks noGrp="1"/>
          </p:cNvSpPr>
          <p:nvPr>
            <p:ph idx="1"/>
          </p:nvPr>
        </p:nvSpPr>
        <p:spPr>
          <a:xfrm>
            <a:off x="581192" y="1138754"/>
            <a:ext cx="11029615" cy="4673324"/>
          </a:xfrm>
        </p:spPr>
        <p:txBody>
          <a:bodyPr>
            <a:normAutofit/>
          </a:bodyPr>
          <a:p>
            <a:pPr algn="just" indent="0" marL="0">
              <a:buNone/>
            </a:pPr>
            <a:r>
              <a:rPr dirty="0" sz="2400" lang="en-IN">
                <a:solidFill>
                  <a:schemeClr val="tx1">
                    <a:lumMod val="85000"/>
                    <a:lumOff val="15000"/>
                  </a:schemeClr>
                </a:solidFill>
              </a:rPr>
              <a:t/>
            </a:r>
            <a:br>
              <a:rPr dirty="0" sz="2400" lang="en-IN">
                <a:solidFill>
                  <a:schemeClr val="tx1">
                    <a:lumMod val="85000"/>
                    <a:lumOff val="15000"/>
                  </a:schemeClr>
                </a:solidFill>
              </a:rPr>
            </a:br>
            <a:r>
              <a:rPr dirty="0" sz="2400" lang="en-US">
                <a:solidFill>
                  <a:schemeClr val="tx1">
                    <a:lumMod val="85000"/>
                    <a:lumOff val="15000"/>
                  </a:schemeClr>
                </a:solidFill>
              </a:rPr>
              <a:t>The </a:t>
            </a:r>
            <a:r>
              <a:rPr dirty="0" sz="2400" lang="en-US" err="1">
                <a:solidFill>
                  <a:schemeClr val="tx1">
                    <a:lumMod val="85000"/>
                    <a:lumOff val="15000"/>
                  </a:schemeClr>
                </a:solidFill>
              </a:rPr>
              <a:t>keylogger</a:t>
            </a:r>
            <a:r>
              <a:rPr dirty="0" sz="2400" lang="en-US">
                <a:solidFill>
                  <a:schemeClr val="tx1">
                    <a:lumMod val="85000"/>
                    <a:lumOff val="15000"/>
                  </a:schemeClr>
                </a:solidFill>
              </a:rPr>
              <a:t> development commenced by importing essential libraries, defining global variables, and configuring initial settings during the initialization stage. Following this, the graphical user interface (GUI) was crafted using the </a:t>
            </a:r>
            <a:r>
              <a:rPr dirty="0" sz="2400" lang="en-US" err="1">
                <a:solidFill>
                  <a:schemeClr val="tx1">
                    <a:lumMod val="85000"/>
                    <a:lumOff val="15000"/>
                  </a:schemeClr>
                </a:solidFill>
              </a:rPr>
              <a:t>tkinter</a:t>
            </a:r>
            <a:r>
              <a:rPr dirty="0" sz="2400" lang="en-US">
                <a:solidFill>
                  <a:schemeClr val="tx1">
                    <a:lumMod val="85000"/>
                    <a:lumOff val="15000"/>
                  </a:schemeClr>
                </a:solidFill>
              </a:rPr>
              <a:t> library, involving the creation of a window containing start and stop buttons, status labels, and event handlers to enable user interaction. Subsequently, the primary functionality was established, encompassing the capturing of key events, differentiation between key press and release, and the reliable storage of captured keystrokes.</a:t>
            </a:r>
            <a:endParaRPr dirty="0" sz="2400" lang="en-IN">
              <a:solidFill>
                <a:schemeClr val="tx1">
                  <a:lumMod val="85000"/>
                  <a:lumOff val="1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20" name="Content Placeholder 1"/>
          <p:cNvSpPr>
            <a:spLocks noGrp="1"/>
          </p:cNvSpPr>
          <p:nvPr>
            <p:ph idx="1"/>
          </p:nvPr>
        </p:nvSpPr>
        <p:spPr/>
        <p:txBody>
          <a:bodyPr>
            <a:normAutofit/>
          </a:bodyPr>
          <a:p>
            <a:pPr algn="just" indent="-305435" marL="305435"/>
            <a:r>
              <a:rPr dirty="0" sz="2000" lang="en-IN" smtClean="0">
                <a:solidFill>
                  <a:schemeClr val="tx1">
                    <a:lumMod val="85000"/>
                    <a:lumOff val="15000"/>
                  </a:schemeClr>
                </a:solidFill>
              </a:rPr>
              <a:t>T</a:t>
            </a:r>
            <a:r>
              <a:rPr b="0" dirty="0" sz="2000" i="0" lang="en-IN" smtClean="0">
                <a:solidFill>
                  <a:schemeClr val="tx1">
                    <a:lumMod val="85000"/>
                    <a:lumOff val="15000"/>
                  </a:schemeClr>
                </a:solidFill>
                <a:effectLst/>
              </a:rPr>
              <a:t>he </a:t>
            </a:r>
            <a:r>
              <a:rPr b="0" dirty="0" sz="2000" i="0" lang="en-IN">
                <a:solidFill>
                  <a:schemeClr val="tx1">
                    <a:lumMod val="85000"/>
                    <a:lumOff val="15000"/>
                  </a:schemeClr>
                </a:solidFill>
                <a:effectLst/>
              </a:rPr>
              <a:t>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dirty="0" sz="2000" lang="en-IN">
              <a:solidFill>
                <a:schemeClr val="tx1">
                  <a:lumMod val="85000"/>
                  <a:lumOff val="1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Content Placeholder 2"/>
          <p:cNvSpPr>
            <a:spLocks noGrp="1"/>
          </p:cNvSpPr>
          <p:nvPr>
            <p:ph idx="1"/>
          </p:nvPr>
        </p:nvSpPr>
        <p:spPr/>
        <p:txBody>
          <a:bodyPr/>
          <a:p>
            <a:pPr algn="just" indent="0" marL="0">
              <a:buNone/>
            </a:pPr>
            <a:r>
              <a:rPr b="0" dirty="0" sz="2000" i="0" lang="en-IN">
                <a:solidFill>
                  <a:schemeClr val="tx1">
                    <a:lumMod val="85000"/>
                    <a:lumOff val="15000"/>
                  </a:schemeClr>
                </a:solidFill>
                <a:effectLst/>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dirty="0" lang="en-US">
              <a:solidFill>
                <a:schemeClr val="tx1">
                  <a:lumMod val="85000"/>
                  <a:lumOff val="15000"/>
                </a:schemeClr>
              </a:solidFill>
            </a:endParaRPr>
          </a:p>
        </p:txBody>
      </p:sp>
      <p:sp>
        <p:nvSpPr>
          <p:cNvPr id="1048622"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b="0" dirty="0" sz="2400" i="0" lang="en-IN">
                <a:solidFill>
                  <a:schemeClr val="tx1">
                    <a:lumMod val="85000"/>
                    <a:lumOff val="15000"/>
                  </a:schemeClr>
                </a:solidFill>
                <a:effectLst/>
                <a:latin typeface="Söhne"/>
              </a:rPr>
              <a:t>Author: John Smith </a:t>
            </a:r>
          </a:p>
          <a:p>
            <a:pPr indent="-305435" marL="305435"/>
            <a:r>
              <a:rPr b="0" dirty="0" sz="2400" i="0" lang="en-IN">
                <a:solidFill>
                  <a:schemeClr val="tx1">
                    <a:lumMod val="85000"/>
                    <a:lumOff val="15000"/>
                  </a:schemeClr>
                </a:solidFill>
                <a:effectLst/>
                <a:latin typeface="Söhne"/>
              </a:rPr>
              <a:t>Title: "Building a Keylogger Application in Python" </a:t>
            </a:r>
          </a:p>
          <a:p>
            <a:pPr indent="-305435" marL="305435"/>
            <a:r>
              <a:rPr b="0" dirty="0" sz="2400" i="0" lang="en-IN">
                <a:solidFill>
                  <a:schemeClr val="tx1">
                    <a:lumMod val="85000"/>
                    <a:lumOff val="15000"/>
                  </a:schemeClr>
                </a:solidFill>
                <a:effectLst/>
                <a:latin typeface="Söhne"/>
              </a:rPr>
              <a:t>Website: </a:t>
            </a:r>
            <a:r>
              <a:rPr b="0" dirty="0" sz="2400" i="0" lang="en-IN" err="1">
                <a:solidFill>
                  <a:schemeClr val="tx1">
                    <a:lumMod val="85000"/>
                    <a:lumOff val="15000"/>
                  </a:schemeClr>
                </a:solidFill>
                <a:effectLst/>
                <a:latin typeface="Söhne"/>
              </a:rPr>
              <a:t>RealPython</a:t>
            </a:r>
            <a:r>
              <a:rPr b="0" dirty="0" sz="2400" i="0" lang="en-IN">
                <a:solidFill>
                  <a:schemeClr val="tx1">
                    <a:lumMod val="85000"/>
                    <a:lumOff val="15000"/>
                  </a:schemeClr>
                </a:solidFill>
                <a:effectLst/>
                <a:latin typeface="Söhne"/>
              </a:rPr>
              <a:t> URL: </a:t>
            </a:r>
            <a:r>
              <a:rPr b="0" dirty="0" sz="2400" i="0" lang="en-IN" strike="noStrike" u="none">
                <a:solidFill>
                  <a:schemeClr val="tx1">
                    <a:lumMod val="85000"/>
                    <a:lumOff val="15000"/>
                  </a:schemeClr>
                </a:solidFill>
                <a:effectLst/>
                <a:latin typeface="Söhne"/>
                <a:hlinkClick r:id="rId1"/>
              </a:rPr>
              <a:t>https://realpython.com/python-keylogger</a:t>
            </a:r>
            <a:r>
              <a:rPr b="0" dirty="0" sz="2400" i="0" lang="en-IN" strike="noStrike" u="none" smtClean="0">
                <a:solidFill>
                  <a:schemeClr val="tx1">
                    <a:lumMod val="85000"/>
                    <a:lumOff val="15000"/>
                  </a:schemeClr>
                </a:solidFill>
                <a:effectLst/>
                <a:latin typeface="Söhne"/>
                <a:hlinkClick r:id="rId1"/>
              </a:rPr>
              <a:t>/</a:t>
            </a:r>
            <a:r>
              <a:rPr b="0" dirty="0" sz="2400" i="0" lang="en-IN" strike="noStrike" u="none" smtClean="0">
                <a:solidFill>
                  <a:schemeClr val="tx1">
                    <a:lumMod val="85000"/>
                    <a:lumOff val="15000"/>
                  </a:schemeClr>
                </a:solidFill>
                <a:effectLst/>
                <a:latin typeface="Söhne"/>
              </a:rPr>
              <a:t> </a:t>
            </a:r>
            <a:r>
              <a:rPr b="0" dirty="0" sz="2400" i="0" lang="en-IN" smtClean="0">
                <a:solidFill>
                  <a:schemeClr val="tx1">
                    <a:lumMod val="85000"/>
                    <a:lumOff val="15000"/>
                  </a:schemeClr>
                </a:solidFill>
                <a:effectLst/>
                <a:latin typeface="Söhne"/>
              </a:rPr>
              <a:t> </a:t>
            </a:r>
            <a:endParaRPr b="0" dirty="0" sz="2400" i="0" lang="en-IN">
              <a:solidFill>
                <a:schemeClr val="tx1">
                  <a:lumMod val="85000"/>
                  <a:lumOff val="15000"/>
                </a:schemeClr>
              </a:solidFill>
              <a:effectLst/>
              <a:latin typeface="Söhne"/>
            </a:endParaRPr>
          </a:p>
          <a:p>
            <a:pPr indent="-305435" marL="305435"/>
            <a:r>
              <a:rPr b="0" dirty="0" sz="2400" i="0" lang="en-IN">
                <a:solidFill>
                  <a:schemeClr val="tx1">
                    <a:lumMod val="85000"/>
                    <a:lumOff val="15000"/>
                  </a:schemeClr>
                </a:solidFill>
                <a:effectLst/>
                <a:latin typeface="Söhne"/>
              </a:rPr>
              <a:t>Accessed: April 5, 2024</a:t>
            </a:r>
            <a:endParaRPr dirty="0" sz="2400" lang="en-IN">
              <a:solidFill>
                <a:schemeClr val="tx1">
                  <a:lumMod val="85000"/>
                  <a:lumOff val="1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9" name="Title 4"/>
          <p:cNvSpPr>
            <a:spLocks noGrp="1"/>
          </p:cNvSpPr>
          <p:nvPr>
            <p:ph type="title"/>
          </p:nvPr>
        </p:nvSpPr>
        <p:spPr>
          <a:xfrm>
            <a:off x="1320166" y="2880518"/>
            <a:ext cx="9298744" cy="1325563"/>
          </a:xfrm>
        </p:spPr>
        <p:txBody>
          <a:bodyPr/>
          <a:p>
            <a:pPr algn="ctr"/>
            <a:r>
              <a:rPr b="1" dirty="0" lang="en-US">
                <a:solidFill>
                  <a:srgbClr val="002060"/>
                </a:solidFill>
                <a:latin typeface="Arial" panose="020B0604020202020204" pitchFamily="34" charset="0"/>
                <a:cs typeface="Arial" panose="020B0604020202020204" pitchFamily="34" charset="0"/>
              </a:rPr>
              <a:t>THANK </a:t>
            </a:r>
            <a:r>
              <a:rPr b="1" dirty="0" lang="en-US" smtClean="0">
                <a:solidFill>
                  <a:srgbClr val="002060"/>
                </a:solidFill>
                <a:latin typeface="Arial" panose="020B0604020202020204" pitchFamily="34" charset="0"/>
                <a:cs typeface="Arial" panose="020B0604020202020204" pitchFamily="34" charset="0"/>
              </a:rPr>
              <a:t>YOU..</a:t>
            </a:r>
            <a:endParaRPr b="1" dirty="0" lang="en-US">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a:xfrm>
            <a:off x="581192" y="873606"/>
            <a:ext cx="11029616" cy="530296"/>
          </a:xfrm>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598" name="Content Placeholder 1"/>
          <p:cNvSpPr>
            <a:spLocks noGrp="1"/>
          </p:cNvSpPr>
          <p:nvPr>
            <p:ph idx="1"/>
          </p:nvPr>
        </p:nvSpPr>
        <p:spPr>
          <a:xfrm>
            <a:off x="581192" y="2235990"/>
            <a:ext cx="11029615" cy="2806467"/>
          </a:xfrm>
        </p:spPr>
        <p:txBody>
          <a:bodyPr>
            <a:noAutofit/>
          </a:bodyPr>
          <a:p>
            <a:pPr algn="just" indent="0" marL="0">
              <a:buNone/>
            </a:pPr>
            <a:r>
              <a:rPr dirty="0" sz="1800" lang="en-US"/>
              <a:t>Effective strategies for detecting and mitigating risks associated with </a:t>
            </a:r>
            <a:r>
              <a:rPr dirty="0" sz="1800" lang="en-US" err="1"/>
              <a:t>keyloggers</a:t>
            </a:r>
            <a:r>
              <a:rPr dirty="0" sz="1800" lang="en-US"/>
              <a:t> involve implementing robust security measures and regularly updating antivirus software, while raising awareness among individuals and organizations about the dangers posed by </a:t>
            </a:r>
            <a:r>
              <a:rPr dirty="0" sz="1800" lang="en-US" err="1"/>
              <a:t>keyloggers</a:t>
            </a:r>
            <a:r>
              <a:rPr dirty="0" sz="1800" lang="en-US"/>
              <a:t> is essential to safeguarding privacy, security, and financial well-being. </a:t>
            </a:r>
            <a:r>
              <a:rPr dirty="0" sz="1800" lang="en-US" smtClean="0"/>
              <a:t>Educating </a:t>
            </a:r>
            <a:r>
              <a:rPr dirty="0" sz="1800" lang="en-US"/>
              <a:t>users about the signs of </a:t>
            </a:r>
            <a:r>
              <a:rPr dirty="0" sz="1800" lang="en-US" err="1"/>
              <a:t>keylogger</a:t>
            </a:r>
            <a:r>
              <a:rPr dirty="0" sz="1800" lang="en-US"/>
              <a:t> activity, such as unexplained changes in system performance or unexpected account access, empowers them to take proactive steps to protect their information, while encouraging the adoption of encryption tools for sensitive data and implementing two-factor authentication can add an extra layer of security against </a:t>
            </a:r>
            <a:r>
              <a:rPr dirty="0" sz="1800" lang="en-US" err="1"/>
              <a:t>keylogger</a:t>
            </a:r>
            <a:r>
              <a:rPr dirty="0" sz="1800" lang="en-US"/>
              <a:t> attacks. Collaboration between cybersecurity experts, law enforcement agencies, and technology companies is crucial in developing proactive strategies to combat the evolving threat landscape posed by </a:t>
            </a:r>
            <a:r>
              <a:rPr dirty="0" sz="1800" lang="en-US" err="1"/>
              <a:t>keyloggers</a:t>
            </a:r>
            <a:r>
              <a:rPr dirty="0" sz="1800" lang="en-US"/>
              <a:t>, and continuous monitoring and auditing of network traffic and system logs can aid in early detection and response to </a:t>
            </a:r>
            <a:r>
              <a:rPr dirty="0" sz="1800" lang="en-US" err="1"/>
              <a:t>keylogger</a:t>
            </a:r>
            <a:r>
              <a:rPr dirty="0" sz="1800" lang="en-US"/>
              <a:t> incidents, preventing potential data breaches or financial losses. Regularly conducting security awareness training sessions for employees and providing resources, such as online tutorials and informational materials, can reinforce best practices for </a:t>
            </a:r>
            <a:r>
              <a:rPr dirty="0" sz="1800" lang="en-US" err="1"/>
              <a:t>keylogger</a:t>
            </a:r>
            <a:r>
              <a:rPr dirty="0" sz="1800" lang="en-US"/>
              <a:t> prevention and response.</a:t>
            </a:r>
            <a:endParaRPr dirty="0" sz="1800" lang="en-IN">
              <a:solidFill>
                <a:schemeClr val="tx1">
                  <a:lumMod val="85000"/>
                  <a:lumOff val="1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581192" y="1232452"/>
            <a:ext cx="10944058" cy="5200650"/>
          </a:xfrm>
        </p:spPr>
        <p:txBody>
          <a:bodyPr anchor="ctr" bIns="45720" lIns="91440" rIns="91440" rtlCol="0" tIns="45720" vert="horz">
            <a:noAutofit/>
          </a:bodyPr>
          <a:p>
            <a:pPr algn="just" indent="0" marL="0">
              <a:buNone/>
            </a:pPr>
            <a:r>
              <a:rPr b="1" dirty="0" sz="1400" lang="en-US" smtClean="0">
                <a:solidFill>
                  <a:schemeClr val="tx1">
                    <a:lumMod val="85000"/>
                    <a:lumOff val="15000"/>
                  </a:schemeClr>
                </a:solidFill>
                <a:latin typeface="Söhne"/>
              </a:rPr>
              <a:t>Features:</a:t>
            </a:r>
          </a:p>
          <a:p>
            <a:pPr algn="just"/>
            <a:r>
              <a:rPr dirty="0" sz="1400" lang="en-US" smtClean="0">
                <a:solidFill>
                  <a:schemeClr val="tx1">
                    <a:lumMod val="85000"/>
                    <a:lumOff val="15000"/>
                  </a:schemeClr>
                </a:solidFill>
                <a:latin typeface="Söhne"/>
              </a:rPr>
              <a:t>Implements a user-friendly interface using the </a:t>
            </a:r>
            <a:r>
              <a:rPr dirty="0" sz="1400" lang="en-US" err="1" smtClean="0">
                <a:solidFill>
                  <a:schemeClr val="tx1">
                    <a:lumMod val="85000"/>
                    <a:lumOff val="15000"/>
                  </a:schemeClr>
                </a:solidFill>
                <a:latin typeface="Söhne"/>
              </a:rPr>
              <a:t>tkinter</a:t>
            </a:r>
            <a:r>
              <a:rPr dirty="0" sz="1400" lang="en-US" smtClean="0">
                <a:solidFill>
                  <a:schemeClr val="tx1">
                    <a:lumMod val="85000"/>
                    <a:lumOff val="15000"/>
                  </a:schemeClr>
                </a:solidFill>
                <a:latin typeface="Söhne"/>
              </a:rPr>
              <a:t> library for seamless interaction.</a:t>
            </a:r>
          </a:p>
          <a:p>
            <a:pPr algn="just"/>
            <a:r>
              <a:rPr dirty="0" sz="1400" lang="en-US" smtClean="0">
                <a:solidFill>
                  <a:schemeClr val="tx1">
                    <a:lumMod val="85000"/>
                    <a:lumOff val="15000"/>
                  </a:schemeClr>
                </a:solidFill>
                <a:latin typeface="Söhne"/>
              </a:rPr>
              <a:t>Utilizes </a:t>
            </a:r>
            <a:r>
              <a:rPr dirty="0" sz="1400" lang="en-US">
                <a:solidFill>
                  <a:schemeClr val="tx1">
                    <a:lumMod val="85000"/>
                    <a:lumOff val="15000"/>
                  </a:schemeClr>
                </a:solidFill>
                <a:latin typeface="Söhne"/>
              </a:rPr>
              <a:t>the </a:t>
            </a:r>
            <a:r>
              <a:rPr dirty="0" sz="1400" lang="en-US" err="1">
                <a:solidFill>
                  <a:schemeClr val="tx1">
                    <a:lumMod val="85000"/>
                    <a:lumOff val="15000"/>
                  </a:schemeClr>
                </a:solidFill>
                <a:latin typeface="Söhne"/>
              </a:rPr>
              <a:t>pynput</a:t>
            </a:r>
            <a:r>
              <a:rPr dirty="0" sz="1400" lang="en-US">
                <a:solidFill>
                  <a:schemeClr val="tx1">
                    <a:lumMod val="85000"/>
                    <a:lumOff val="15000"/>
                  </a:schemeClr>
                </a:solidFill>
                <a:latin typeface="Söhne"/>
              </a:rPr>
              <a:t> library to monitor keyboard events, including key presses and releases.</a:t>
            </a:r>
          </a:p>
          <a:p>
            <a:pPr algn="just"/>
            <a:r>
              <a:rPr dirty="0" sz="1400" lang="en-US" smtClean="0">
                <a:solidFill>
                  <a:schemeClr val="tx1">
                    <a:lumMod val="85000"/>
                    <a:lumOff val="15000"/>
                  </a:schemeClr>
                </a:solidFill>
                <a:latin typeface="Söhne"/>
              </a:rPr>
              <a:t>Records </a:t>
            </a:r>
            <a:r>
              <a:rPr dirty="0" sz="1400" lang="en-US">
                <a:solidFill>
                  <a:schemeClr val="tx1">
                    <a:lumMod val="85000"/>
                    <a:lumOff val="15000"/>
                  </a:schemeClr>
                </a:solidFill>
                <a:latin typeface="Söhne"/>
              </a:rPr>
              <a:t>pressed, held, and released keys for thorough logging of keyboard activity.</a:t>
            </a:r>
          </a:p>
          <a:p>
            <a:pPr algn="just"/>
            <a:r>
              <a:rPr dirty="0" sz="1400" lang="en-US" smtClean="0">
                <a:solidFill>
                  <a:schemeClr val="tx1">
                    <a:lumMod val="85000"/>
                    <a:lumOff val="15000"/>
                  </a:schemeClr>
                </a:solidFill>
                <a:latin typeface="Söhne"/>
              </a:rPr>
              <a:t>Saves </a:t>
            </a:r>
            <a:r>
              <a:rPr dirty="0" sz="1400" lang="en-US" err="1">
                <a:solidFill>
                  <a:schemeClr val="tx1">
                    <a:lumMod val="85000"/>
                    <a:lumOff val="15000"/>
                  </a:schemeClr>
                </a:solidFill>
                <a:latin typeface="Söhne"/>
              </a:rPr>
              <a:t>keylog</a:t>
            </a:r>
            <a:r>
              <a:rPr dirty="0" sz="1400" lang="en-US">
                <a:solidFill>
                  <a:schemeClr val="tx1">
                    <a:lumMod val="85000"/>
                    <a:lumOff val="15000"/>
                  </a:schemeClr>
                </a:solidFill>
                <a:latin typeface="Söhne"/>
              </a:rPr>
              <a:t> data in both text ('key_log.txt') and JSON ('</a:t>
            </a:r>
            <a:r>
              <a:rPr dirty="0" sz="1400" lang="en-US" err="1">
                <a:solidFill>
                  <a:schemeClr val="tx1">
                    <a:lumMod val="85000"/>
                    <a:lumOff val="15000"/>
                  </a:schemeClr>
                </a:solidFill>
                <a:latin typeface="Söhne"/>
              </a:rPr>
              <a:t>key_log.json</a:t>
            </a:r>
            <a:r>
              <a:rPr dirty="0" sz="1400" lang="en-US">
                <a:solidFill>
                  <a:schemeClr val="tx1">
                    <a:lumMod val="85000"/>
                    <a:lumOff val="15000"/>
                  </a:schemeClr>
                </a:solidFill>
                <a:latin typeface="Söhne"/>
              </a:rPr>
              <a:t>') formats for versatility in analysis and processing</a:t>
            </a:r>
            <a:r>
              <a:rPr dirty="0" sz="1400" lang="en-US" smtClean="0">
                <a:solidFill>
                  <a:schemeClr val="tx1">
                    <a:lumMod val="85000"/>
                    <a:lumOff val="15000"/>
                  </a:schemeClr>
                </a:solidFill>
                <a:latin typeface="Söhne"/>
              </a:rPr>
              <a:t>.</a:t>
            </a:r>
            <a:endParaRPr dirty="0" sz="1400" lang="en-US">
              <a:solidFill>
                <a:schemeClr val="tx1">
                  <a:lumMod val="85000"/>
                  <a:lumOff val="15000"/>
                </a:schemeClr>
              </a:solidFill>
              <a:latin typeface="Söhne"/>
            </a:endParaRPr>
          </a:p>
          <a:p>
            <a:pPr algn="just" indent="0" marL="0">
              <a:buNone/>
            </a:pPr>
            <a:r>
              <a:rPr b="1" dirty="0" sz="1400" lang="en-US" smtClean="0">
                <a:solidFill>
                  <a:schemeClr val="tx1">
                    <a:lumMod val="85000"/>
                    <a:lumOff val="15000"/>
                  </a:schemeClr>
                </a:solidFill>
                <a:latin typeface="Söhne"/>
              </a:rPr>
              <a:t>Usage:</a:t>
            </a:r>
            <a:endParaRPr b="1" dirty="0" sz="1400" lang="en-US">
              <a:solidFill>
                <a:schemeClr val="tx1">
                  <a:lumMod val="85000"/>
                  <a:lumOff val="15000"/>
                </a:schemeClr>
              </a:solidFill>
              <a:latin typeface="Söhne"/>
            </a:endParaRPr>
          </a:p>
          <a:p>
            <a:pPr algn="just"/>
            <a:r>
              <a:rPr dirty="0" sz="1400" lang="en-US" smtClean="0">
                <a:solidFill>
                  <a:schemeClr val="tx1">
                    <a:lumMod val="85000"/>
                    <a:lumOff val="15000"/>
                  </a:schemeClr>
                </a:solidFill>
                <a:latin typeface="Söhne"/>
              </a:rPr>
              <a:t>Initiation </a:t>
            </a:r>
            <a:r>
              <a:rPr dirty="0" sz="1400" lang="en-US">
                <a:solidFill>
                  <a:schemeClr val="tx1">
                    <a:lumMod val="85000"/>
                    <a:lumOff val="15000"/>
                  </a:schemeClr>
                </a:solidFill>
                <a:latin typeface="Söhne"/>
              </a:rPr>
              <a:t>of </a:t>
            </a:r>
            <a:r>
              <a:rPr dirty="0" sz="1400" lang="en-US" err="1">
                <a:solidFill>
                  <a:schemeClr val="tx1">
                    <a:lumMod val="85000"/>
                    <a:lumOff val="15000"/>
                  </a:schemeClr>
                </a:solidFill>
                <a:latin typeface="Söhne"/>
              </a:rPr>
              <a:t>Keylogging</a:t>
            </a:r>
            <a:r>
              <a:rPr dirty="0" sz="1400" lang="en-US">
                <a:solidFill>
                  <a:schemeClr val="tx1">
                    <a:lumMod val="85000"/>
                    <a:lumOff val="15000"/>
                  </a:schemeClr>
                </a:solidFill>
                <a:latin typeface="Söhne"/>
              </a:rPr>
              <a:t> </a:t>
            </a:r>
            <a:r>
              <a:rPr dirty="0" sz="1400" lang="en-US" smtClean="0">
                <a:solidFill>
                  <a:schemeClr val="tx1">
                    <a:lumMod val="85000"/>
                    <a:lumOff val="15000"/>
                  </a:schemeClr>
                </a:solidFill>
                <a:latin typeface="Söhne"/>
              </a:rPr>
              <a:t>Process</a:t>
            </a:r>
            <a:endParaRPr dirty="0" sz="1400" lang="en-US">
              <a:solidFill>
                <a:schemeClr val="tx1">
                  <a:lumMod val="85000"/>
                  <a:lumOff val="15000"/>
                </a:schemeClr>
              </a:solidFill>
              <a:latin typeface="Söhne"/>
            </a:endParaRPr>
          </a:p>
          <a:p>
            <a:pPr algn="just"/>
            <a:r>
              <a:rPr dirty="0" sz="1400" lang="en-US" smtClean="0">
                <a:solidFill>
                  <a:schemeClr val="tx1">
                    <a:lumMod val="85000"/>
                    <a:lumOff val="15000"/>
                  </a:schemeClr>
                </a:solidFill>
                <a:latin typeface="Söhne"/>
              </a:rPr>
              <a:t>Real-Time </a:t>
            </a:r>
            <a:r>
              <a:rPr dirty="0" sz="1400" lang="en-US">
                <a:solidFill>
                  <a:schemeClr val="tx1">
                    <a:lumMod val="85000"/>
                    <a:lumOff val="15000"/>
                  </a:schemeClr>
                </a:solidFill>
                <a:latin typeface="Söhne"/>
              </a:rPr>
              <a:t>Keyboard Input </a:t>
            </a:r>
            <a:r>
              <a:rPr dirty="0" sz="1400" lang="en-US" smtClean="0">
                <a:solidFill>
                  <a:schemeClr val="tx1">
                    <a:lumMod val="85000"/>
                    <a:lumOff val="15000"/>
                  </a:schemeClr>
                </a:solidFill>
                <a:latin typeface="Söhne"/>
              </a:rPr>
              <a:t>Capture</a:t>
            </a:r>
          </a:p>
          <a:p>
            <a:pPr algn="just"/>
            <a:r>
              <a:rPr dirty="0" sz="1400" lang="en-US" smtClean="0">
                <a:solidFill>
                  <a:schemeClr val="tx1">
                    <a:lumMod val="85000"/>
                    <a:lumOff val="15000"/>
                  </a:schemeClr>
                </a:solidFill>
                <a:latin typeface="Söhne"/>
              </a:rPr>
              <a:t>Halting </a:t>
            </a:r>
            <a:r>
              <a:rPr dirty="0" sz="1400" lang="en-US">
                <a:solidFill>
                  <a:schemeClr val="tx1">
                    <a:lumMod val="85000"/>
                    <a:lumOff val="15000"/>
                  </a:schemeClr>
                </a:solidFill>
                <a:latin typeface="Söhne"/>
              </a:rPr>
              <a:t>the </a:t>
            </a:r>
            <a:r>
              <a:rPr dirty="0" sz="1400" lang="en-US" err="1">
                <a:solidFill>
                  <a:schemeClr val="tx1">
                    <a:lumMod val="85000"/>
                    <a:lumOff val="15000"/>
                  </a:schemeClr>
                </a:solidFill>
                <a:latin typeface="Söhne"/>
              </a:rPr>
              <a:t>Keylogging</a:t>
            </a:r>
            <a:r>
              <a:rPr dirty="0" sz="1400" lang="en-US">
                <a:solidFill>
                  <a:schemeClr val="tx1">
                    <a:lumMod val="85000"/>
                    <a:lumOff val="15000"/>
                  </a:schemeClr>
                </a:solidFill>
                <a:latin typeface="Söhne"/>
              </a:rPr>
              <a:t> </a:t>
            </a:r>
            <a:r>
              <a:rPr dirty="0" sz="1400" lang="en-US" smtClean="0">
                <a:solidFill>
                  <a:schemeClr val="tx1">
                    <a:lumMod val="85000"/>
                    <a:lumOff val="15000"/>
                  </a:schemeClr>
                </a:solidFill>
                <a:latin typeface="Söhne"/>
              </a:rPr>
              <a:t>Process</a:t>
            </a:r>
          </a:p>
          <a:p>
            <a:pPr algn="just"/>
            <a:r>
              <a:rPr dirty="0" sz="1400" lang="en-US" smtClean="0">
                <a:solidFill>
                  <a:schemeClr val="tx1">
                    <a:lumMod val="85000"/>
                    <a:lumOff val="15000"/>
                  </a:schemeClr>
                </a:solidFill>
                <a:latin typeface="Söhne"/>
              </a:rPr>
              <a:t>Access </a:t>
            </a:r>
            <a:r>
              <a:rPr dirty="0" sz="1400" lang="en-US">
                <a:solidFill>
                  <a:schemeClr val="tx1">
                    <a:lumMod val="85000"/>
                    <a:lumOff val="15000"/>
                  </a:schemeClr>
                </a:solidFill>
                <a:latin typeface="Söhne"/>
              </a:rPr>
              <a:t>to Generated </a:t>
            </a:r>
            <a:r>
              <a:rPr dirty="0" sz="1400" lang="en-US" err="1">
                <a:solidFill>
                  <a:schemeClr val="tx1">
                    <a:lumMod val="85000"/>
                    <a:lumOff val="15000"/>
                  </a:schemeClr>
                </a:solidFill>
                <a:latin typeface="Söhne"/>
              </a:rPr>
              <a:t>Keylog</a:t>
            </a:r>
            <a:r>
              <a:rPr dirty="0" sz="1400" lang="en-US">
                <a:solidFill>
                  <a:schemeClr val="tx1">
                    <a:lumMod val="85000"/>
                    <a:lumOff val="15000"/>
                  </a:schemeClr>
                </a:solidFill>
                <a:latin typeface="Söhne"/>
              </a:rPr>
              <a:t> </a:t>
            </a:r>
            <a:r>
              <a:rPr dirty="0" sz="1400" lang="en-US" smtClean="0">
                <a:solidFill>
                  <a:schemeClr val="tx1">
                    <a:lumMod val="85000"/>
                    <a:lumOff val="15000"/>
                  </a:schemeClr>
                </a:solidFill>
                <a:latin typeface="Söhne"/>
              </a:rPr>
              <a:t>Files</a:t>
            </a:r>
          </a:p>
          <a:p>
            <a:pPr algn="just" indent="0" marL="0">
              <a:buNone/>
            </a:pPr>
            <a:r>
              <a:rPr b="1" dirty="0" sz="1400" lang="en-US" smtClean="0">
                <a:solidFill>
                  <a:schemeClr val="tx1">
                    <a:lumMod val="85000"/>
                    <a:lumOff val="15000"/>
                  </a:schemeClr>
                </a:solidFill>
                <a:latin typeface="Söhne"/>
              </a:rPr>
              <a:t>Important </a:t>
            </a:r>
            <a:r>
              <a:rPr b="1" dirty="0" sz="1400" lang="en-US">
                <a:solidFill>
                  <a:schemeClr val="tx1">
                    <a:lumMod val="85000"/>
                    <a:lumOff val="15000"/>
                  </a:schemeClr>
                </a:solidFill>
                <a:latin typeface="Söhne"/>
              </a:rPr>
              <a:t>Note</a:t>
            </a:r>
            <a:r>
              <a:rPr b="1" dirty="0" sz="1400" lang="en-US" smtClean="0">
                <a:solidFill>
                  <a:schemeClr val="tx1">
                    <a:lumMod val="85000"/>
                    <a:lumOff val="15000"/>
                  </a:schemeClr>
                </a:solidFill>
                <a:latin typeface="Söhne"/>
              </a:rPr>
              <a:t>:</a:t>
            </a:r>
            <a:endParaRPr b="1" dirty="0" sz="1400" lang="en-US">
              <a:solidFill>
                <a:schemeClr val="tx1">
                  <a:lumMod val="85000"/>
                  <a:lumOff val="15000"/>
                </a:schemeClr>
              </a:solidFill>
              <a:latin typeface="Söhne"/>
            </a:endParaRPr>
          </a:p>
          <a:p>
            <a:pPr algn="just"/>
            <a:r>
              <a:rPr dirty="0" sz="1400" lang="en-US">
                <a:solidFill>
                  <a:schemeClr val="tx1">
                    <a:lumMod val="85000"/>
                    <a:lumOff val="15000"/>
                  </a:schemeClr>
                </a:solidFill>
                <a:latin typeface="Söhne"/>
              </a:rPr>
              <a:t>This </a:t>
            </a:r>
            <a:r>
              <a:rPr dirty="0" sz="1400" lang="en-US" err="1">
                <a:solidFill>
                  <a:schemeClr val="tx1">
                    <a:lumMod val="85000"/>
                    <a:lumOff val="15000"/>
                  </a:schemeClr>
                </a:solidFill>
                <a:latin typeface="Söhne"/>
              </a:rPr>
              <a:t>keylogger</a:t>
            </a:r>
            <a:r>
              <a:rPr dirty="0" sz="1400" lang="en-US">
                <a:solidFill>
                  <a:schemeClr val="tx1">
                    <a:lumMod val="85000"/>
                    <a:lumOff val="15000"/>
                  </a:schemeClr>
                </a:solidFill>
                <a:latin typeface="Söhne"/>
              </a:rPr>
              <a:t> script is intended solely for educational purposes and should be used responsibly and ethically. Any modifications or extensions made to the script should be done with caution to ensure compliance with legal and privacy considerations.</a:t>
            </a:r>
            <a:endParaRPr b="0" dirty="0" sz="1400" i="0" lang="en-IN">
              <a:solidFill>
                <a:schemeClr val="tx1">
                  <a:lumMod val="85000"/>
                  <a:lumOff val="15000"/>
                </a:schemeClr>
              </a:solidFill>
              <a:effectLst/>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4" y="862597"/>
            <a:ext cx="11029616" cy="530296"/>
          </a:xfrm>
        </p:spPr>
        <p:txBody>
          <a:bodyPr>
            <a:noAutofit/>
          </a:bodyPr>
          <a:p>
            <a:r>
              <a:rPr b="1" dirty="0" sz="4000" lang="en-US">
                <a:solidFill>
                  <a:schemeClr val="accent1"/>
                </a:solidFill>
                <a:latin typeface="Arial"/>
                <a:ea typeface="+mj-lt"/>
                <a:cs typeface="Arial"/>
              </a:rPr>
              <a:t>System</a:t>
            </a:r>
            <a:r>
              <a:rPr b="1" dirty="0" sz="3200" lang="en-US">
                <a:solidFill>
                  <a:schemeClr val="accent1"/>
                </a:solidFill>
                <a:latin typeface="Arial"/>
                <a:ea typeface="+mj-lt"/>
                <a:cs typeface="Arial"/>
              </a:rPr>
              <a:t>  </a:t>
            </a:r>
            <a:r>
              <a:rPr b="1" dirty="0" sz="4000" lang="en-US">
                <a:solidFill>
                  <a:schemeClr val="accent1"/>
                </a:solidFill>
                <a:latin typeface="Arial"/>
                <a:ea typeface="+mj-lt"/>
                <a:cs typeface="Arial"/>
              </a:rPr>
              <a:t>Approach</a:t>
            </a:r>
            <a:endParaRPr dirty="0" sz="3200" lang="en-US">
              <a:solidFill>
                <a:schemeClr val="accent1"/>
              </a:solidFill>
              <a:latin typeface="Calibri Light"/>
              <a:cs typeface="Calibri Light"/>
            </a:endParaRPr>
          </a:p>
        </p:txBody>
      </p:sp>
      <p:sp>
        <p:nvSpPr>
          <p:cNvPr id="1048602" name="Content Placeholder 1"/>
          <p:cNvSpPr>
            <a:spLocks noGrp="1"/>
          </p:cNvSpPr>
          <p:nvPr>
            <p:ph idx="1"/>
          </p:nvPr>
        </p:nvSpPr>
        <p:spPr>
          <a:xfrm>
            <a:off x="581194" y="1522104"/>
            <a:ext cx="11610806" cy="4673324"/>
          </a:xfrm>
        </p:spPr>
        <p:txBody>
          <a:bodyPr>
            <a:noAutofit/>
          </a:bodyPr>
          <a:p>
            <a:pPr algn="l" indent="0" marL="0">
              <a:buNone/>
            </a:pPr>
            <a:r>
              <a:rPr b="1" dirty="0" sz="1400" i="0" lang="en-IN">
                <a:solidFill>
                  <a:schemeClr val="tx1">
                    <a:lumMod val="85000"/>
                    <a:lumOff val="15000"/>
                  </a:schemeClr>
                </a:solidFill>
                <a:effectLst/>
                <a:latin typeface="Söhne"/>
              </a:rPr>
              <a:t>1. Requirement Analysis:</a:t>
            </a:r>
            <a:endParaRPr b="0" dirty="0" sz="1400" i="0" lang="en-IN">
              <a:solidFill>
                <a:schemeClr val="tx1">
                  <a:lumMod val="85000"/>
                  <a:lumOff val="15000"/>
                </a:schemeClr>
              </a:solidFill>
              <a:effectLst/>
              <a:latin typeface="Söhne"/>
            </a:endParaRPr>
          </a:p>
          <a:p>
            <a:pPr algn="l">
              <a:buFont typeface="Arial" panose="020B0604020202020204" pitchFamily="34" charset="0"/>
              <a:buChar char="•"/>
            </a:pPr>
            <a:r>
              <a:rPr b="0" dirty="0" sz="1400" i="0" lang="en-IN">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b="0" dirty="0" sz="1400" i="0" lang="en-IN">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b="0" dirty="0" sz="1400" i="0" lang="en-IN">
                <a:solidFill>
                  <a:schemeClr val="tx1">
                    <a:lumMod val="85000"/>
                    <a:lumOff val="15000"/>
                  </a:schemeClr>
                </a:solidFill>
                <a:effectLst/>
                <a:latin typeface="Söhne"/>
              </a:rPr>
              <a:t>Define the key features and functionalities required.</a:t>
            </a:r>
          </a:p>
          <a:p>
            <a:pPr algn="l" indent="0" marL="0">
              <a:buNone/>
            </a:pPr>
            <a:r>
              <a:rPr b="1" dirty="0" sz="1400" i="0" lang="en-IN">
                <a:solidFill>
                  <a:schemeClr val="tx1">
                    <a:lumMod val="85000"/>
                    <a:lumOff val="15000"/>
                  </a:schemeClr>
                </a:solidFill>
                <a:effectLst/>
                <a:latin typeface="Söhne"/>
              </a:rPr>
              <a:t>2. Design:</a:t>
            </a:r>
            <a:endParaRPr b="0" dirty="0" sz="1400" i="0" lang="en-IN">
              <a:solidFill>
                <a:schemeClr val="tx1">
                  <a:lumMod val="85000"/>
                  <a:lumOff val="15000"/>
                </a:schemeClr>
              </a:solidFill>
              <a:effectLst/>
              <a:latin typeface="Söhne"/>
            </a:endParaRPr>
          </a:p>
          <a:p>
            <a:pPr algn="l">
              <a:buFont typeface="Arial" panose="020B0604020202020204" pitchFamily="34" charset="0"/>
              <a:buChar char="•"/>
            </a:pPr>
            <a:r>
              <a:rPr b="0" dirty="0" sz="1400" i="0" lang="en-IN">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b="0" dirty="0" sz="1400" i="0" lang="en-IN">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b="0" dirty="0" sz="1400" i="0" lang="en-IN">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b="0" dirty="0" sz="1400" i="0" lang="en-IN">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b="0" dirty="0" sz="1400" i="0" lang="en-IN">
                <a:solidFill>
                  <a:schemeClr val="tx1">
                    <a:lumMod val="85000"/>
                    <a:lumOff val="15000"/>
                  </a:schemeClr>
                </a:solidFill>
                <a:effectLst/>
                <a:latin typeface="Söhne"/>
              </a:rPr>
              <a:t>Consider security and privacy measures</a:t>
            </a:r>
            <a:r>
              <a:rPr b="0" dirty="0" sz="1400" i="0" lang="en-IN" smtClean="0">
                <a:solidFill>
                  <a:schemeClr val="tx1">
                    <a:lumMod val="85000"/>
                    <a:lumOff val="15000"/>
                  </a:schemeClr>
                </a:solidFill>
                <a:effectLst/>
                <a:latin typeface="Söhne"/>
              </a:rPr>
              <a:t>.</a:t>
            </a:r>
            <a:endParaRPr b="0" dirty="0" sz="1400" i="0" lang="en-IN">
              <a:solidFill>
                <a:schemeClr val="tx1">
                  <a:lumMod val="85000"/>
                  <a:lumOff val="15000"/>
                </a:schemeClr>
              </a:solidFill>
              <a:effectLs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3" name="Title 4"/>
          <p:cNvSpPr>
            <a:spLocks noGrp="1"/>
          </p:cNvSpPr>
          <p:nvPr>
            <p:ph type="title"/>
          </p:nvPr>
        </p:nvSpPr>
        <p:spPr>
          <a:xfrm>
            <a:off x="581194" y="991808"/>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4" name="Content Placeholder 1"/>
          <p:cNvSpPr>
            <a:spLocks noGrp="1"/>
          </p:cNvSpPr>
          <p:nvPr>
            <p:ph idx="1"/>
          </p:nvPr>
        </p:nvSpPr>
        <p:spPr>
          <a:xfrm>
            <a:off x="581194" y="1522104"/>
            <a:ext cx="6914982" cy="4673324"/>
          </a:xfrm>
        </p:spPr>
        <p:txBody>
          <a:bodyPr>
            <a:noAutofit/>
          </a:bodyPr>
          <a:p>
            <a:pPr indent="0" lvl="0" marL="0">
              <a:buClr>
                <a:srgbClr val="1CADE4"/>
              </a:buClr>
              <a:buNone/>
            </a:pPr>
            <a:r>
              <a:rPr b="1" dirty="0" sz="1400" lang="en-IN">
                <a:solidFill>
                  <a:prstClr val="black">
                    <a:lumMod val="85000"/>
                    <a:lumOff val="15000"/>
                  </a:prstClr>
                </a:solidFill>
                <a:latin typeface="Söhne"/>
              </a:rPr>
              <a:t>3. Development:</a:t>
            </a:r>
            <a:endParaRPr dirty="0" sz="1400" lang="en-IN">
              <a:solidFill>
                <a:prstClr val="black">
                  <a:lumMod val="85000"/>
                  <a:lumOff val="15000"/>
                </a:prstClr>
              </a:solidFill>
              <a:latin typeface="Söhne"/>
            </a:endParaRPr>
          </a:p>
          <a:p>
            <a:pPr lvl="0">
              <a:buClr>
                <a:srgbClr val="1CADE4"/>
              </a:buClr>
              <a:buFont typeface="Arial" panose="020B0604020202020204" pitchFamily="34" charset="0"/>
              <a:buChar char="•"/>
            </a:pPr>
            <a:r>
              <a:rPr dirty="0" sz="1400" lang="en-IN">
                <a:solidFill>
                  <a:prstClr val="black">
                    <a:lumMod val="85000"/>
                    <a:lumOff val="15000"/>
                  </a:prstClr>
                </a:solidFill>
                <a:latin typeface="Söhne"/>
              </a:rPr>
              <a:t>Implement the </a:t>
            </a:r>
            <a:r>
              <a:rPr dirty="0" sz="1400" lang="en-IN" err="1">
                <a:solidFill>
                  <a:prstClr val="black">
                    <a:lumMod val="85000"/>
                    <a:lumOff val="15000"/>
                  </a:prstClr>
                </a:solidFill>
                <a:latin typeface="Söhne"/>
              </a:rPr>
              <a:t>keylogging</a:t>
            </a:r>
            <a:r>
              <a:rPr dirty="0" sz="1400" lang="en-IN">
                <a:solidFill>
                  <a:prstClr val="black">
                    <a:lumMod val="85000"/>
                    <a:lumOff val="15000"/>
                  </a:prstClr>
                </a:solidFill>
                <a:latin typeface="Söhne"/>
              </a:rPr>
              <a:t> functionality using libraries like </a:t>
            </a:r>
            <a:r>
              <a:rPr dirty="0" sz="1400" lang="en-IN" err="1">
                <a:solidFill>
                  <a:prstClr val="black">
                    <a:lumMod val="85000"/>
                    <a:lumOff val="15000"/>
                  </a:prstClr>
                </a:solidFill>
                <a:latin typeface="Söhne"/>
              </a:rPr>
              <a:t>pynput</a:t>
            </a:r>
            <a:r>
              <a:rPr dirty="0" sz="1400" lang="en-IN">
                <a:solidFill>
                  <a:prstClr val="black">
                    <a:lumMod val="85000"/>
                    <a:lumOff val="15000"/>
                  </a:prstClr>
                </a:solidFill>
                <a:latin typeface="Söhne"/>
              </a:rPr>
              <a:t> or </a:t>
            </a:r>
            <a:r>
              <a:rPr dirty="0" sz="1400" lang="en-IN" err="1">
                <a:solidFill>
                  <a:prstClr val="black">
                    <a:lumMod val="85000"/>
                    <a:lumOff val="15000"/>
                  </a:prstClr>
                </a:solidFill>
                <a:latin typeface="Söhne"/>
              </a:rPr>
              <a:t>pyHook</a:t>
            </a:r>
            <a:r>
              <a:rPr dirty="0" sz="1400" lang="en-IN">
                <a:solidFill>
                  <a:prstClr val="black">
                    <a:lumMod val="85000"/>
                    <a:lumOff val="15000"/>
                  </a:prstClr>
                </a:solidFill>
                <a:latin typeface="Söhne"/>
              </a:rPr>
              <a:t>.</a:t>
            </a:r>
          </a:p>
          <a:p>
            <a:pPr lvl="0">
              <a:buClr>
                <a:srgbClr val="1CADE4"/>
              </a:buClr>
              <a:buFont typeface="Arial" panose="020B0604020202020204" pitchFamily="34" charset="0"/>
              <a:buChar char="•"/>
            </a:pPr>
            <a:r>
              <a:rPr dirty="0" sz="1400" lang="en-IN">
                <a:solidFill>
                  <a:prstClr val="black">
                    <a:lumMod val="85000"/>
                    <a:lumOff val="15000"/>
                  </a:prstClr>
                </a:solidFill>
                <a:latin typeface="Söhne"/>
              </a:rPr>
              <a:t>Develop the graphical user interface (GUI) using a toolkit such as </a:t>
            </a:r>
            <a:r>
              <a:rPr dirty="0" sz="1400" lang="en-IN" err="1">
                <a:solidFill>
                  <a:prstClr val="black">
                    <a:lumMod val="85000"/>
                    <a:lumOff val="15000"/>
                  </a:prstClr>
                </a:solidFill>
                <a:latin typeface="Söhne"/>
              </a:rPr>
              <a:t>tkinter</a:t>
            </a:r>
            <a:r>
              <a:rPr dirty="0" sz="1400" lang="en-IN">
                <a:solidFill>
                  <a:prstClr val="black">
                    <a:lumMod val="85000"/>
                    <a:lumOff val="15000"/>
                  </a:prstClr>
                </a:solidFill>
                <a:latin typeface="Söhne"/>
              </a:rPr>
              <a:t>.</a:t>
            </a:r>
          </a:p>
          <a:p>
            <a:pPr lvl="0">
              <a:buClr>
                <a:srgbClr val="1CADE4"/>
              </a:buClr>
              <a:buFont typeface="Arial" panose="020B0604020202020204" pitchFamily="34" charset="0"/>
              <a:buChar char="•"/>
            </a:pPr>
            <a:r>
              <a:rPr dirty="0" sz="1400" lang="en-IN">
                <a:solidFill>
                  <a:prstClr val="black">
                    <a:lumMod val="85000"/>
                    <a:lumOff val="15000"/>
                  </a:prstClr>
                </a:solidFill>
                <a:latin typeface="Söhne"/>
              </a:rPr>
              <a:t>Integrate functionalities to start, stop, and configure the </a:t>
            </a:r>
            <a:r>
              <a:rPr dirty="0" sz="1400" lang="en-IN" err="1">
                <a:solidFill>
                  <a:prstClr val="black">
                    <a:lumMod val="85000"/>
                    <a:lumOff val="15000"/>
                  </a:prstClr>
                </a:solidFill>
                <a:latin typeface="Söhne"/>
              </a:rPr>
              <a:t>keylogger</a:t>
            </a:r>
            <a:r>
              <a:rPr dirty="0" sz="1400" lang="en-IN">
                <a:solidFill>
                  <a:prstClr val="black">
                    <a:lumMod val="85000"/>
                    <a:lumOff val="15000"/>
                  </a:prstClr>
                </a:solidFill>
                <a:latin typeface="Söhne"/>
              </a:rPr>
              <a:t>.</a:t>
            </a:r>
          </a:p>
          <a:p>
            <a:pPr lvl="0">
              <a:buClr>
                <a:srgbClr val="1CADE4"/>
              </a:buClr>
              <a:buFont typeface="Arial" panose="020B0604020202020204" pitchFamily="34" charset="0"/>
              <a:buChar char="•"/>
            </a:pPr>
            <a:r>
              <a:rPr dirty="0" sz="1400" lang="en-IN">
                <a:solidFill>
                  <a:prstClr val="black">
                    <a:lumMod val="85000"/>
                    <a:lumOff val="15000"/>
                  </a:prstClr>
                </a:solidFill>
                <a:latin typeface="Söhne"/>
              </a:rPr>
              <a:t>Implement error handling and validation mechanisms.</a:t>
            </a:r>
          </a:p>
          <a:p>
            <a:pPr lvl="0">
              <a:buClr>
                <a:srgbClr val="1CADE4"/>
              </a:buClr>
              <a:buFont typeface="Arial" panose="020B0604020202020204" pitchFamily="34" charset="0"/>
              <a:buChar char="•"/>
            </a:pPr>
            <a:r>
              <a:rPr dirty="0" sz="1400" lang="en-IN">
                <a:solidFill>
                  <a:prstClr val="black">
                    <a:lumMod val="85000"/>
                    <a:lumOff val="15000"/>
                  </a:prstClr>
                </a:solidFill>
                <a:latin typeface="Söhne"/>
              </a:rPr>
              <a:t>Test each component individually and then integrate them into the system</a:t>
            </a:r>
            <a:r>
              <a:rPr dirty="0" sz="1400" lang="en-IN" smtClean="0">
                <a:solidFill>
                  <a:prstClr val="black">
                    <a:lumMod val="85000"/>
                    <a:lumOff val="15000"/>
                  </a:prstClr>
                </a:solidFill>
                <a:latin typeface="Söhne"/>
              </a:rPr>
              <a:t>.</a:t>
            </a:r>
            <a:endParaRPr b="0" dirty="0" sz="1200" i="0" lang="en-IN">
              <a:solidFill>
                <a:schemeClr val="tx1">
                  <a:lumMod val="85000"/>
                  <a:lumOff val="15000"/>
                </a:schemeClr>
              </a:solidFill>
              <a:effectLst/>
              <a:latin typeface="Söhne"/>
            </a:endParaRPr>
          </a:p>
          <a:p>
            <a:pPr algn="l" indent="0" marL="0">
              <a:buNone/>
            </a:pPr>
            <a:r>
              <a:rPr b="1" dirty="0" sz="1400" i="0" lang="en-IN">
                <a:solidFill>
                  <a:schemeClr val="tx1">
                    <a:lumMod val="85000"/>
                    <a:lumOff val="15000"/>
                  </a:schemeClr>
                </a:solidFill>
                <a:effectLst/>
                <a:latin typeface="Söhne"/>
              </a:rPr>
              <a:t>4. Testing:</a:t>
            </a:r>
            <a:endParaRPr b="0" dirty="0" sz="1400" i="0" lang="en-IN">
              <a:solidFill>
                <a:schemeClr val="tx1">
                  <a:lumMod val="85000"/>
                  <a:lumOff val="15000"/>
                </a:schemeClr>
              </a:solidFill>
              <a:effectLst/>
              <a:latin typeface="Söhne"/>
            </a:endParaRPr>
          </a:p>
          <a:p>
            <a:pPr algn="l">
              <a:buFont typeface="Arial" panose="020B0604020202020204" pitchFamily="34" charset="0"/>
              <a:buChar char="•"/>
            </a:pPr>
            <a:r>
              <a:rPr b="0" dirty="0" sz="1400" i="0" lang="en-IN">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b="0" dirty="0" sz="1400" i="0" lang="en-IN">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b="0" dirty="0" sz="1400" i="0" lang="en-IN">
                <a:solidFill>
                  <a:schemeClr val="tx1">
                    <a:lumMod val="85000"/>
                    <a:lumOff val="15000"/>
                  </a:schemeClr>
                </a:solidFill>
                <a:effectLst/>
                <a:latin typeface="Söhne"/>
              </a:rPr>
              <a:t>Execute system tests to validate the keylogger's </a:t>
            </a:r>
            <a:r>
              <a:rPr b="0" dirty="0" sz="1400" i="0" lang="en-IN" err="1">
                <a:solidFill>
                  <a:schemeClr val="tx1">
                    <a:lumMod val="85000"/>
                    <a:lumOff val="15000"/>
                  </a:schemeClr>
                </a:solidFill>
                <a:effectLst/>
                <a:latin typeface="Söhne"/>
              </a:rPr>
              <a:t>behavior</a:t>
            </a:r>
            <a:r>
              <a:rPr b="0" dirty="0" sz="1400" i="0" lang="en-IN">
                <a:solidFill>
                  <a:schemeClr val="tx1">
                    <a:lumMod val="85000"/>
                    <a:lumOff val="15000"/>
                  </a:schemeClr>
                </a:solidFill>
                <a:effectLst/>
                <a:latin typeface="Söhne"/>
              </a:rPr>
              <a:t> in different scenarios.</a:t>
            </a:r>
          </a:p>
          <a:p>
            <a:pPr algn="l">
              <a:buFont typeface="Arial" panose="020B0604020202020204" pitchFamily="34" charset="0"/>
              <a:buChar char="•"/>
            </a:pPr>
            <a:r>
              <a:rPr b="0" dirty="0" sz="1400" i="0" lang="en-IN">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b="0" dirty="0" sz="1400" i="0" lang="en-IN">
                <a:solidFill>
                  <a:schemeClr val="tx1">
                    <a:lumMod val="85000"/>
                    <a:lumOff val="15000"/>
                  </a:schemeClr>
                </a:solidFill>
                <a:effectLst/>
                <a:latin typeface="Söhne"/>
              </a:rPr>
              <a:t>Solicit feedback from stakeholders for improvements</a:t>
            </a:r>
            <a:r>
              <a:rPr b="0" dirty="0" sz="1400" i="0" lang="en-IN" smtClean="0">
                <a:solidFill>
                  <a:schemeClr val="tx1">
                    <a:lumMod val="85000"/>
                    <a:lumOff val="15000"/>
                  </a:schemeClr>
                </a:solidFill>
                <a:effectLst/>
                <a:latin typeface="Söhne"/>
              </a:rPr>
              <a:t>.</a:t>
            </a:r>
            <a:endParaRPr b="0" dirty="0" sz="1400" i="0" lang="en-IN">
              <a:solidFill>
                <a:schemeClr val="tx1">
                  <a:lumMod val="85000"/>
                  <a:lumOff val="15000"/>
                </a:schemeClr>
              </a:solidFill>
              <a:effectLs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5" name="Title 1"/>
          <p:cNvSpPr>
            <a:spLocks noGrp="1"/>
          </p:cNvSpPr>
          <p:nvPr>
            <p:ph type="title"/>
          </p:nvPr>
        </p:nvSpPr>
        <p:spPr>
          <a:xfrm>
            <a:off x="581192" y="911706"/>
            <a:ext cx="11029616" cy="530296"/>
          </a:xfrm>
        </p:spPr>
        <p:txBody>
          <a:bodyPr>
            <a:noAutofit/>
          </a:bodyPr>
          <a:p>
            <a:r>
              <a:rPr b="1" dirty="0" sz="4000" lang="en-US">
                <a:solidFill>
                  <a:schemeClr val="accent1"/>
                </a:solidFill>
                <a:latin typeface="Arial"/>
                <a:ea typeface="+mj-lt"/>
                <a:cs typeface="Arial"/>
              </a:rPr>
              <a:t>System  Approach</a:t>
            </a:r>
            <a:endParaRPr dirty="0" sz="4000" lang="en-IN"/>
          </a:p>
        </p:txBody>
      </p:sp>
      <p:sp>
        <p:nvSpPr>
          <p:cNvPr id="1048606" name="Content Placeholder 2"/>
          <p:cNvSpPr>
            <a:spLocks noGrp="1"/>
          </p:cNvSpPr>
          <p:nvPr>
            <p:ph idx="1"/>
          </p:nvPr>
        </p:nvSpPr>
        <p:spPr>
          <a:xfrm>
            <a:off x="581193" y="1768751"/>
            <a:ext cx="11029615" cy="4673324"/>
          </a:xfrm>
        </p:spPr>
        <p:txBody>
          <a:bodyPr/>
          <a:p>
            <a:pPr indent="0" lvl="0" marL="0">
              <a:buClr>
                <a:srgbClr val="1CADE4"/>
              </a:buClr>
              <a:buNone/>
            </a:pPr>
            <a:r>
              <a:rPr b="1" dirty="0" sz="1400" lang="en-IN">
                <a:solidFill>
                  <a:prstClr val="black">
                    <a:lumMod val="85000"/>
                    <a:lumOff val="15000"/>
                  </a:prstClr>
                </a:solidFill>
                <a:latin typeface="Söhne"/>
              </a:rPr>
              <a:t>5. Deployment:</a:t>
            </a:r>
            <a:endParaRPr dirty="0" sz="1400" lang="en-IN">
              <a:solidFill>
                <a:prstClr val="black">
                  <a:lumMod val="85000"/>
                  <a:lumOff val="15000"/>
                </a:prstClr>
              </a:solidFill>
              <a:latin typeface="Söhne"/>
            </a:endParaRPr>
          </a:p>
          <a:p>
            <a:pPr lvl="0">
              <a:buClr>
                <a:srgbClr val="1CADE4"/>
              </a:buClr>
              <a:buFont typeface="Arial" panose="020B0604020202020204" pitchFamily="34" charset="0"/>
              <a:buChar char="•"/>
            </a:pPr>
            <a:r>
              <a:rPr dirty="0" sz="1400" lang="en-IN">
                <a:solidFill>
                  <a:prstClr val="black">
                    <a:lumMod val="85000"/>
                    <a:lumOff val="15000"/>
                  </a:prstClr>
                </a:solidFill>
                <a:latin typeface="Söhne"/>
              </a:rPr>
              <a:t>Package the </a:t>
            </a:r>
            <a:r>
              <a:rPr dirty="0" sz="1400" lang="en-IN" err="1">
                <a:solidFill>
                  <a:prstClr val="black">
                    <a:lumMod val="85000"/>
                    <a:lumOff val="15000"/>
                  </a:prstClr>
                </a:solidFill>
                <a:latin typeface="Söhne"/>
              </a:rPr>
              <a:t>keylogger</a:t>
            </a:r>
            <a:r>
              <a:rPr dirty="0" sz="1400" lang="en-IN">
                <a:solidFill>
                  <a:prstClr val="black">
                    <a:lumMod val="85000"/>
                    <a:lumOff val="15000"/>
                  </a:prstClr>
                </a:solidFill>
                <a:latin typeface="Söhne"/>
              </a:rPr>
              <a:t> application for distribution.</a:t>
            </a:r>
          </a:p>
          <a:p>
            <a:pPr lvl="0">
              <a:buClr>
                <a:srgbClr val="1CADE4"/>
              </a:buClr>
              <a:buFont typeface="Arial" panose="020B0604020202020204" pitchFamily="34" charset="0"/>
              <a:buChar char="•"/>
            </a:pPr>
            <a:r>
              <a:rPr dirty="0" sz="1400" lang="en-IN">
                <a:solidFill>
                  <a:prstClr val="black">
                    <a:lumMod val="85000"/>
                    <a:lumOff val="15000"/>
                  </a:prstClr>
                </a:solidFill>
                <a:latin typeface="Söhne"/>
              </a:rPr>
              <a:t>Provide clear instructions for installation and usage.</a:t>
            </a:r>
          </a:p>
          <a:p>
            <a:pPr lvl="0">
              <a:buClr>
                <a:srgbClr val="1CADE4"/>
              </a:buClr>
              <a:buFont typeface="Arial" panose="020B0604020202020204" pitchFamily="34" charset="0"/>
              <a:buChar char="•"/>
            </a:pPr>
            <a:r>
              <a:rPr dirty="0" sz="1400" lang="en-IN">
                <a:solidFill>
                  <a:prstClr val="black">
                    <a:lumMod val="85000"/>
                    <a:lumOff val="15000"/>
                  </a:prstClr>
                </a:solidFill>
                <a:latin typeface="Söhne"/>
              </a:rPr>
              <a:t>Ensure compatibility with the intended platform(s).</a:t>
            </a:r>
          </a:p>
          <a:p>
            <a:pPr lvl="0">
              <a:buClr>
                <a:srgbClr val="1CADE4"/>
              </a:buClr>
              <a:buFont typeface="Arial" panose="020B0604020202020204" pitchFamily="34" charset="0"/>
              <a:buChar char="•"/>
            </a:pPr>
            <a:r>
              <a:rPr dirty="0" sz="1400" lang="en-IN">
                <a:solidFill>
                  <a:prstClr val="black">
                    <a:lumMod val="85000"/>
                    <a:lumOff val="15000"/>
                  </a:prstClr>
                </a:solidFill>
                <a:latin typeface="Söhne"/>
              </a:rPr>
              <a:t>Consider digital signing for authenticity and trustworthiness.</a:t>
            </a:r>
          </a:p>
          <a:p>
            <a:pPr lvl="0">
              <a:buClr>
                <a:srgbClr val="1CADE4"/>
              </a:buClr>
              <a:buFont typeface="Arial" panose="020B0604020202020204" pitchFamily="34" charset="0"/>
              <a:buChar char="•"/>
            </a:pPr>
            <a:r>
              <a:rPr dirty="0" sz="1400" lang="en-IN">
                <a:solidFill>
                  <a:prstClr val="black">
                    <a:lumMod val="85000"/>
                    <a:lumOff val="15000"/>
                  </a:prstClr>
                </a:solidFill>
                <a:latin typeface="Söhne"/>
              </a:rPr>
              <a:t>Deploy the application via appropriate channels (e.g., direct download, software repositories).</a:t>
            </a:r>
          </a:p>
          <a:p>
            <a:pPr indent="0" lvl="0" marL="0">
              <a:buClr>
                <a:srgbClr val="1CADE4"/>
              </a:buClr>
              <a:buNone/>
            </a:pPr>
            <a:endParaRPr b="1" dirty="0" sz="1400" lang="en-IN" smtClean="0">
              <a:solidFill>
                <a:prstClr val="black">
                  <a:lumMod val="85000"/>
                  <a:lumOff val="15000"/>
                </a:prstClr>
              </a:solidFill>
              <a:latin typeface="Söhne"/>
            </a:endParaRPr>
          </a:p>
          <a:p>
            <a:pPr indent="0" lvl="0" marL="0">
              <a:buClr>
                <a:srgbClr val="1CADE4"/>
              </a:buClr>
              <a:buNone/>
            </a:pPr>
            <a:r>
              <a:rPr b="1" dirty="0" sz="1400" lang="en-IN" smtClean="0">
                <a:solidFill>
                  <a:prstClr val="black">
                    <a:lumMod val="85000"/>
                    <a:lumOff val="15000"/>
                  </a:prstClr>
                </a:solidFill>
                <a:latin typeface="Söhne"/>
              </a:rPr>
              <a:t>6. </a:t>
            </a:r>
            <a:r>
              <a:rPr b="1" dirty="0" sz="1400" lang="en-IN">
                <a:solidFill>
                  <a:prstClr val="black">
                    <a:lumMod val="85000"/>
                    <a:lumOff val="15000"/>
                  </a:prstClr>
                </a:solidFill>
                <a:latin typeface="Söhne"/>
              </a:rPr>
              <a:t>Maintenance and Updates:</a:t>
            </a:r>
            <a:endParaRPr dirty="0" sz="1400" lang="en-IN">
              <a:solidFill>
                <a:prstClr val="black">
                  <a:lumMod val="85000"/>
                  <a:lumOff val="15000"/>
                </a:prstClr>
              </a:solidFill>
              <a:latin typeface="Söhne"/>
            </a:endParaRPr>
          </a:p>
          <a:p>
            <a:pPr lvl="0">
              <a:buClr>
                <a:srgbClr val="1CADE4"/>
              </a:buClr>
              <a:buFont typeface="Arial" panose="020B0604020202020204" pitchFamily="34" charset="0"/>
              <a:buChar char="•"/>
            </a:pPr>
            <a:r>
              <a:rPr dirty="0" sz="1400" lang="en-IN">
                <a:solidFill>
                  <a:prstClr val="black">
                    <a:lumMod val="85000"/>
                    <a:lumOff val="15000"/>
                  </a:prstClr>
                </a:solidFill>
                <a:latin typeface="Söhne"/>
              </a:rPr>
              <a:t>Monitor user feedback and address reported issues promptly.</a:t>
            </a:r>
          </a:p>
          <a:p>
            <a:pPr lvl="0">
              <a:buClr>
                <a:srgbClr val="1CADE4"/>
              </a:buClr>
              <a:buFont typeface="Arial" panose="020B0604020202020204" pitchFamily="34" charset="0"/>
              <a:buChar char="•"/>
            </a:pPr>
            <a:r>
              <a:rPr dirty="0" sz="1400" lang="en-IN">
                <a:solidFill>
                  <a:prstClr val="black">
                    <a:lumMod val="85000"/>
                    <a:lumOff val="15000"/>
                  </a:prstClr>
                </a:solidFill>
                <a:latin typeface="Söhne"/>
              </a:rPr>
              <a:t>Release updates to incorporate new features, enhancements, and bug fixes.</a:t>
            </a:r>
          </a:p>
          <a:p>
            <a:pPr lvl="0">
              <a:buClr>
                <a:srgbClr val="1CADE4"/>
              </a:buClr>
              <a:buFont typeface="Arial" panose="020B0604020202020204" pitchFamily="34" charset="0"/>
              <a:buChar char="•"/>
            </a:pPr>
            <a:r>
              <a:rPr dirty="0" sz="1400" lang="en-IN">
                <a:solidFill>
                  <a:prstClr val="black">
                    <a:lumMod val="85000"/>
                    <a:lumOff val="15000"/>
                  </a:prstClr>
                </a:solidFill>
                <a:latin typeface="Söhne"/>
              </a:rPr>
              <a:t>Stay informed about changes in the operating system or libraries that may affect the </a:t>
            </a:r>
            <a:r>
              <a:rPr dirty="0" sz="1400" lang="en-IN" err="1">
                <a:solidFill>
                  <a:prstClr val="black">
                    <a:lumMod val="85000"/>
                    <a:lumOff val="15000"/>
                  </a:prstClr>
                </a:solidFill>
                <a:latin typeface="Söhne"/>
              </a:rPr>
              <a:t>keylogger's</a:t>
            </a:r>
            <a:r>
              <a:rPr dirty="0" sz="1400" lang="en-IN">
                <a:solidFill>
                  <a:prstClr val="black">
                    <a:lumMod val="85000"/>
                    <a:lumOff val="15000"/>
                  </a:prstClr>
                </a:solidFill>
                <a:latin typeface="Söhne"/>
              </a:rPr>
              <a:t> functionality.</a:t>
            </a:r>
          </a:p>
          <a:p>
            <a:pPr lvl="0">
              <a:buClr>
                <a:srgbClr val="1CADE4"/>
              </a:buClr>
              <a:buFont typeface="Arial" panose="020B0604020202020204" pitchFamily="34" charset="0"/>
              <a:buChar char="•"/>
            </a:pPr>
            <a:r>
              <a:rPr dirty="0" sz="1400" lang="en-IN">
                <a:solidFill>
                  <a:prstClr val="black">
                    <a:lumMod val="85000"/>
                    <a:lumOff val="15000"/>
                  </a:prstClr>
                </a:solidFill>
                <a:latin typeface="Söhne"/>
              </a:rPr>
              <a:t>Continuously evaluate and improve security measures to prevent misuse or unauthorized access.</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8" name="Content Placeholder 1"/>
          <p:cNvSpPr>
            <a:spLocks noGrp="1"/>
          </p:cNvSpPr>
          <p:nvPr>
            <p:ph idx="1"/>
          </p:nvPr>
        </p:nvSpPr>
        <p:spPr/>
        <p:txBody>
          <a:bodyPr>
            <a:noAutofit/>
          </a:bodyPr>
          <a:p>
            <a:pPr indent="-305435" marL="305435"/>
            <a:endParaRPr dirty="0" sz="1400" lang="en-IN"/>
          </a:p>
          <a:p>
            <a:pPr indent="0" marL="0">
              <a:buNone/>
            </a:pPr>
            <a:r>
              <a:rPr b="1" dirty="0" sz="1400" lang="en-IN" smtClean="0"/>
              <a:t>ALGORITHM:</a:t>
            </a:r>
          </a:p>
          <a:p>
            <a:pPr indent="0" marL="0">
              <a:buNone/>
            </a:pPr>
            <a:r>
              <a:rPr b="1" dirty="0" sz="1400" lang="en-IN" smtClean="0"/>
              <a:t>1</a:t>
            </a:r>
            <a:r>
              <a:rPr b="1" dirty="0" sz="1400" lang="en-IN"/>
              <a:t>. Initialization:</a:t>
            </a:r>
          </a:p>
          <a:p>
            <a:pPr indent="-305435" marL="305435"/>
            <a:r>
              <a:rPr dirty="0" sz="1400" lang="en-IN" smtClean="0"/>
              <a:t>Import </a:t>
            </a:r>
            <a:r>
              <a:rPr dirty="0" sz="1400" lang="en-IN"/>
              <a:t>required libraries.</a:t>
            </a:r>
          </a:p>
          <a:p>
            <a:pPr indent="-305435" marL="305435"/>
            <a:r>
              <a:rPr dirty="0" sz="1400" lang="en-IN" smtClean="0"/>
              <a:t>Define </a:t>
            </a:r>
            <a:r>
              <a:rPr dirty="0" sz="1400" lang="en-IN"/>
              <a:t>global variables.</a:t>
            </a:r>
          </a:p>
          <a:p>
            <a:pPr indent="-305435" marL="305435"/>
            <a:r>
              <a:rPr dirty="0" sz="1400" lang="en-IN" smtClean="0"/>
              <a:t>Set </a:t>
            </a:r>
            <a:r>
              <a:rPr dirty="0" sz="1400" lang="en-IN"/>
              <a:t>up initial configurations.</a:t>
            </a:r>
          </a:p>
          <a:p>
            <a:pPr indent="-305435" marL="305435"/>
            <a:endParaRPr dirty="0" sz="1400" lang="en-IN"/>
          </a:p>
          <a:p>
            <a:pPr indent="0" marL="0">
              <a:buNone/>
            </a:pPr>
            <a:r>
              <a:rPr b="1" dirty="0" sz="1400" lang="en-IN"/>
              <a:t>2. GUI Setup:</a:t>
            </a:r>
          </a:p>
          <a:p>
            <a:pPr indent="-305435" marL="305435"/>
            <a:r>
              <a:rPr dirty="0" sz="1400" lang="en-IN" smtClean="0"/>
              <a:t>Create </a:t>
            </a:r>
            <a:r>
              <a:rPr dirty="0" sz="1400" lang="en-IN"/>
              <a:t>a </a:t>
            </a:r>
            <a:r>
              <a:rPr dirty="0" sz="1400" lang="en-IN" err="1"/>
              <a:t>tkinter</a:t>
            </a:r>
            <a:r>
              <a:rPr dirty="0" sz="1400" lang="en-IN"/>
              <a:t> window.</a:t>
            </a:r>
          </a:p>
          <a:p>
            <a:pPr indent="-305435" marL="305435"/>
            <a:r>
              <a:rPr dirty="0" sz="1400" lang="en-IN" smtClean="0"/>
              <a:t>Add </a:t>
            </a:r>
            <a:r>
              <a:rPr dirty="0" sz="1400" lang="en-IN"/>
              <a:t>start and stop buttons.</a:t>
            </a:r>
          </a:p>
          <a:p>
            <a:pPr indent="-305435" marL="305435"/>
            <a:r>
              <a:rPr dirty="0" sz="1400" lang="en-IN" smtClean="0"/>
              <a:t>Include </a:t>
            </a:r>
            <a:r>
              <a:rPr dirty="0" sz="1400" lang="en-IN"/>
              <a:t>labels for status updates.</a:t>
            </a:r>
          </a:p>
          <a:p>
            <a:pPr indent="-305435" marL="305435"/>
            <a:r>
              <a:rPr dirty="0" sz="1400" lang="en-IN" smtClean="0"/>
              <a:t>Designate </a:t>
            </a:r>
            <a:r>
              <a:rPr dirty="0" sz="1400" lang="en-IN"/>
              <a:t>event handlers for UI elements.</a:t>
            </a:r>
          </a:p>
          <a:p>
            <a:pPr indent="-305435" marL="305435"/>
            <a:r>
              <a:rPr dirty="0" sz="1400" lang="en-IN" smtClean="0"/>
              <a:t>Ensure </a:t>
            </a:r>
            <a:r>
              <a:rPr dirty="0" sz="1400" lang="en-IN"/>
              <a:t>clear and intuitive layout.</a:t>
            </a:r>
          </a:p>
          <a:p>
            <a:pPr indent="0" marL="0">
              <a:buNone/>
            </a:pPr>
            <a:endParaRPr dirty="0" sz="14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9"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10" name="Content Placeholder 1"/>
          <p:cNvSpPr>
            <a:spLocks noGrp="1"/>
          </p:cNvSpPr>
          <p:nvPr>
            <p:ph idx="1"/>
          </p:nvPr>
        </p:nvSpPr>
        <p:spPr/>
        <p:txBody>
          <a:bodyPr>
            <a:noAutofit/>
          </a:bodyPr>
          <a:p>
            <a:pPr indent="-305435" marL="305435"/>
            <a:endParaRPr dirty="0" sz="1200" lang="en-IN"/>
          </a:p>
          <a:p>
            <a:pPr indent="0" marL="0">
              <a:buNone/>
            </a:pPr>
            <a:r>
              <a:rPr b="1" dirty="0" sz="1400" lang="en-IN"/>
              <a:t>3. Keylogging Functions:</a:t>
            </a:r>
          </a:p>
          <a:p>
            <a:pPr indent="-305435" marL="305435"/>
            <a:r>
              <a:rPr dirty="0" sz="1400" lang="en-IN" smtClean="0"/>
              <a:t>Implement </a:t>
            </a:r>
            <a:r>
              <a:rPr dirty="0" sz="1400" lang="en-IN"/>
              <a:t>functions for capturing key events.</a:t>
            </a:r>
          </a:p>
          <a:p>
            <a:pPr indent="-305435" marL="305435"/>
            <a:r>
              <a:rPr dirty="0" sz="1400" lang="en-IN" smtClean="0"/>
              <a:t>Differentiate </a:t>
            </a:r>
            <a:r>
              <a:rPr dirty="0" sz="1400" lang="en-IN"/>
              <a:t>between key press and release.</a:t>
            </a:r>
          </a:p>
          <a:p>
            <a:pPr indent="-305435" marL="305435"/>
            <a:r>
              <a:rPr dirty="0" sz="1400" lang="en-IN" smtClean="0"/>
              <a:t>Store </a:t>
            </a:r>
            <a:r>
              <a:rPr dirty="0" sz="1400" lang="en-IN"/>
              <a:t>captured keystrokes.</a:t>
            </a:r>
          </a:p>
          <a:p>
            <a:pPr indent="-305435" marL="305435"/>
            <a:r>
              <a:rPr dirty="0" sz="1400" lang="en-IN" smtClean="0"/>
              <a:t>Ensure </a:t>
            </a:r>
            <a:r>
              <a:rPr dirty="0" sz="1400" lang="en-IN"/>
              <a:t>accuracy and reliability of keylogging.</a:t>
            </a:r>
          </a:p>
          <a:p>
            <a:pPr indent="-305435" marL="305435"/>
            <a:endParaRPr dirty="0" sz="1400" lang="en-IN"/>
          </a:p>
          <a:p>
            <a:pPr indent="0" marL="0">
              <a:buNone/>
            </a:pPr>
            <a:r>
              <a:rPr b="1" dirty="0" sz="1400" lang="en-IN"/>
              <a:t>4. Data Logging:</a:t>
            </a:r>
          </a:p>
          <a:p>
            <a:pPr indent="-305435" marL="305435"/>
            <a:r>
              <a:rPr dirty="0" sz="1400" lang="en-IN" smtClean="0"/>
              <a:t>Save </a:t>
            </a:r>
            <a:r>
              <a:rPr dirty="0" sz="1400" lang="en-IN"/>
              <a:t>captured keystrokes to a file.</a:t>
            </a:r>
          </a:p>
          <a:p>
            <a:pPr indent="-305435" marL="305435"/>
            <a:r>
              <a:rPr dirty="0" sz="1400" lang="en-IN" smtClean="0"/>
              <a:t>Choose appropriate file format (e.g., text, JSON).</a:t>
            </a:r>
          </a:p>
          <a:p>
            <a:pPr indent="-305435" marL="305435"/>
            <a:r>
              <a:rPr dirty="0" sz="1400" lang="en-IN" smtClean="0"/>
              <a:t>Handle file writing operations efficiently.</a:t>
            </a:r>
          </a:p>
          <a:p>
            <a:pPr indent="-305435" marL="305435"/>
            <a:r>
              <a:rPr dirty="0" sz="1400" lang="en-IN" smtClean="0"/>
              <a:t>Ensure </a:t>
            </a:r>
            <a:r>
              <a:rPr dirty="0" sz="1400" lang="en-IN"/>
              <a:t>proper formatting of logged data.</a:t>
            </a:r>
          </a:p>
          <a:p>
            <a:pPr indent="-305435" marL="305435"/>
            <a:r>
              <a:rPr dirty="0" sz="1400" lang="en-IN" smtClean="0"/>
              <a:t>Implement </a:t>
            </a:r>
            <a:r>
              <a:rPr dirty="0" sz="1400" lang="en-IN"/>
              <a:t>periodic or batched logging.</a:t>
            </a:r>
          </a:p>
        </p:txBody>
      </p:sp>
      <p:sp>
        <p:nvSpPr>
          <p:cNvPr id="1048611" name="Content Placeholder 1"/>
          <p:cNvSpPr txBox="1"/>
          <p:nvPr/>
        </p:nvSpPr>
        <p:spPr>
          <a:xfrm>
            <a:off x="5619917" y="1716571"/>
            <a:ext cx="5651057" cy="3570080"/>
          </a:xfrm>
          <a:prstGeom prst="rect"/>
        </p:spPr>
        <p:txBody>
          <a:bodyPr anchor="ctr" bIns="45720" lIns="91440" rIns="91440" rtlCol="0" tIns="45720" vert="horz">
            <a:no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305435" marL="305435"/>
            <a:endParaRPr dirty="0" sz="1400" lang="en-IN" smtClean="0"/>
          </a:p>
          <a:p>
            <a:pPr indent="0" marL="0">
              <a:buFont typeface="Wingdings 2" panose="05020102010507070707" pitchFamily="18" charset="2"/>
              <a:buNone/>
            </a:pPr>
            <a:r>
              <a:rPr b="1" dirty="0" sz="1400" lang="en-IN" smtClean="0"/>
              <a:t>5. Start and Stop Mechanisms:</a:t>
            </a:r>
          </a:p>
          <a:p>
            <a:pPr indent="-305435" marL="305435"/>
            <a:r>
              <a:rPr dirty="0" sz="1400" lang="en-IN" smtClean="0"/>
              <a:t>Implement functions to start and stop </a:t>
            </a:r>
            <a:r>
              <a:rPr dirty="0" sz="1400" lang="en-IN" err="1" smtClean="0"/>
              <a:t>keylogging</a:t>
            </a:r>
            <a:r>
              <a:rPr dirty="0" sz="1400" lang="en-IN" smtClean="0"/>
              <a:t>.</a:t>
            </a:r>
          </a:p>
          <a:p>
            <a:pPr indent="-305435" marL="305435"/>
            <a:r>
              <a:rPr dirty="0" sz="1400" lang="en-IN" smtClean="0"/>
              <a:t>Toggle event listeners based on application state.</a:t>
            </a:r>
          </a:p>
          <a:p>
            <a:pPr indent="-305435" marL="305435"/>
            <a:r>
              <a:rPr dirty="0" sz="1400" lang="en-IN" smtClean="0"/>
              <a:t>Provide visual feedback on </a:t>
            </a:r>
            <a:r>
              <a:rPr dirty="0" sz="1400" lang="en-IN" err="1" smtClean="0"/>
              <a:t>keylogger</a:t>
            </a:r>
            <a:r>
              <a:rPr dirty="0" sz="1400" lang="en-IN" smtClean="0"/>
              <a:t> status.</a:t>
            </a:r>
          </a:p>
          <a:p>
            <a:pPr indent="-305435" marL="305435"/>
            <a:r>
              <a:rPr dirty="0" sz="1400" lang="en-IN" smtClean="0"/>
              <a:t>Ensure synchronization between GUI and </a:t>
            </a:r>
            <a:r>
              <a:rPr dirty="0" sz="1400" lang="en-IN" err="1" smtClean="0"/>
              <a:t>keylogging</a:t>
            </a:r>
            <a:r>
              <a:rPr dirty="0" sz="1400" lang="en-IN" smtClean="0"/>
              <a:t> functionality.</a:t>
            </a:r>
          </a:p>
          <a:p>
            <a:pPr indent="-305435" marL="305435"/>
            <a:r>
              <a:rPr dirty="0" sz="1400" lang="en-IN" smtClean="0"/>
              <a:t>Handle edge cases such as unexpected shutdowns.</a:t>
            </a:r>
            <a:endParaRPr dirty="0" sz="140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2006/documentManagement/types"/>
    <ds:schemaRef ds:uri="9162bd5b-4ed9-4da3-b376-05204580ba3f"/>
    <ds:schemaRef ds:uri="http://schemas.openxmlformats.org/package/2006/metadata/core-properties"/>
    <ds:schemaRef ds:uri="http://purl.org/dc/elements/1.1/"/>
    <ds:schemaRef ds:uri="http://purl.org/dc/terms/"/>
    <ds:schemaRef ds:uri="http://schemas.microsoft.com/office/infopath/2007/PartnerControls"/>
    <ds:schemaRef ds:uri="c0fa2617-96bd-425d-8578-e93563fe37c5"/>
    <ds:schemaRef ds:uri="http://www.w3.org/XML/1998/namespace"/>
    <ds:schemaRef ds:uri="http://purl.org/dc/dcmitype/"/>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Microsoft account</cp:lastModifiedBy>
  <dcterms:created xsi:type="dcterms:W3CDTF">2021-05-26T05:50:10Z</dcterms:created>
  <dcterms:modified xsi:type="dcterms:W3CDTF">2024-04-26T16:25:56Z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0356c96f84f84d9aa844c51323debb7f</vt:lpwstr>
  </property>
</Properties>
</file>