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11"/>
  </p:notesMasterIdLst>
  <p:sldIdLst>
    <p:sldId id="573799127" r:id="rId2"/>
    <p:sldId id="573799133" r:id="rId3"/>
    <p:sldId id="573799134" r:id="rId4"/>
    <p:sldId id="573799136" r:id="rId5"/>
    <p:sldId id="573799135" r:id="rId6"/>
    <p:sldId id="573799130" r:id="rId7"/>
    <p:sldId id="573799132" r:id="rId8"/>
    <p:sldId id="573799129" r:id="rId9"/>
    <p:sldId id="573799137" r:id="rId10"/>
  </p:sldIdLst>
  <p:sldSz cx="9906000" cy="6858000" type="A4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orient="horz" pos="4065" userDrawn="1">
          <p15:clr>
            <a:srgbClr val="A4A3A4"/>
          </p15:clr>
        </p15:guide>
        <p15:guide id="4" orient="horz" pos="799" userDrawn="1">
          <p15:clr>
            <a:srgbClr val="A4A3A4"/>
          </p15:clr>
        </p15:guide>
        <p15:guide id="6" pos="5432" userDrawn="1">
          <p15:clr>
            <a:srgbClr val="A4A3A4"/>
          </p15:clr>
        </p15:guide>
        <p15:guide id="7" pos="407" userDrawn="1">
          <p15:clr>
            <a:srgbClr val="A4A3A4"/>
          </p15:clr>
        </p15:guide>
        <p15:guide id="8" pos="575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2000" autoAdjust="0"/>
  </p:normalViewPr>
  <p:slideViewPr>
    <p:cSldViewPr snapToGrid="0">
      <p:cViewPr>
        <p:scale>
          <a:sx n="75" d="100"/>
          <a:sy n="75" d="100"/>
        </p:scale>
        <p:origin x="-1920" y="-632"/>
      </p:cViewPr>
      <p:guideLst>
        <p:guide orient="horz"/>
        <p:guide pos="62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084" y="-7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16757104410323"/>
          <c:y val="0.0576792675141201"/>
          <c:w val="0.89388112171942"/>
          <c:h val="0.85785536398375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Indexation</c:v>
                </c:pt>
              </c:strCache>
            </c:strRef>
          </c:tx>
          <c:spPr>
            <a:solidFill>
              <a:schemeClr val="accent2"/>
            </a:solidFill>
            <a:ln w="9525" cmpd="sng">
              <a:solidFill>
                <a:srgbClr val="FFFFFF"/>
              </a:solidFill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-4.18191447894658</c:v>
                </c:pt>
                <c:pt idx="1">
                  <c:v>-4.31970550213869</c:v>
                </c:pt>
                <c:pt idx="2">
                  <c:v>-4.45447908660076</c:v>
                </c:pt>
                <c:pt idx="3">
                  <c:v>-4.57137082198564</c:v>
                </c:pt>
                <c:pt idx="4">
                  <c:v>-10.2358459614786</c:v>
                </c:pt>
                <c:pt idx="5">
                  <c:v>-10.754153554404</c:v>
                </c:pt>
                <c:pt idx="6">
                  <c:v>-17.9043017630332</c:v>
                </c:pt>
                <c:pt idx="7">
                  <c:v>-19.0533150590082</c:v>
                </c:pt>
                <c:pt idx="8">
                  <c:v>-20.267639369821</c:v>
                </c:pt>
                <c:pt idx="9">
                  <c:v>-21.5355094501777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BF1-4101-BD6B-88C71BC620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2015594472"/>
        <c:axId val="-2016243400"/>
      </c:barChart>
      <c:catAx>
        <c:axId val="-201559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txPr>
          <a:bodyPr/>
          <a:lstStyle/>
          <a:p>
            <a:pPr>
              <a:defRPr sz="2200"/>
            </a:pPr>
            <a:endParaRPr lang="en-US"/>
          </a:p>
        </c:txPr>
        <c:crossAx val="-2016243400"/>
        <c:crossesAt val="-30.0"/>
        <c:auto val="1"/>
        <c:lblAlgn val="ctr"/>
        <c:lblOffset val="100"/>
        <c:noMultiLvlLbl val="0"/>
      </c:catAx>
      <c:valAx>
        <c:axId val="-2016243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15594472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931444881510236"/>
          <c:y val="0.0420820484599975"/>
          <c:w val="0.873094989499431"/>
          <c:h val="0.87611169173121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2017-18 baseline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</c:numCache>
            </c:numRef>
          </c:cat>
          <c:val>
            <c:numRef>
              <c:f>Sheet1!$B$2:$B$102</c:f>
              <c:numCache>
                <c:formatCode>General</c:formatCode>
                <c:ptCount val="10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0.003</c:v>
                </c:pt>
                <c:pt idx="24">
                  <c:v>0.009</c:v>
                </c:pt>
                <c:pt idx="25">
                  <c:v>0.016</c:v>
                </c:pt>
                <c:pt idx="26">
                  <c:v>0.023</c:v>
                </c:pt>
                <c:pt idx="27">
                  <c:v>0.031</c:v>
                </c:pt>
                <c:pt idx="28">
                  <c:v>0.038</c:v>
                </c:pt>
                <c:pt idx="29">
                  <c:v>0.045</c:v>
                </c:pt>
                <c:pt idx="30">
                  <c:v>0.053</c:v>
                </c:pt>
                <c:pt idx="31">
                  <c:v>0.057</c:v>
                </c:pt>
                <c:pt idx="32">
                  <c:v>0.062</c:v>
                </c:pt>
                <c:pt idx="33">
                  <c:v>0.066</c:v>
                </c:pt>
                <c:pt idx="34">
                  <c:v>0.07</c:v>
                </c:pt>
                <c:pt idx="35">
                  <c:v>0.073</c:v>
                </c:pt>
                <c:pt idx="36">
                  <c:v>0.077</c:v>
                </c:pt>
                <c:pt idx="37">
                  <c:v>0.082</c:v>
                </c:pt>
                <c:pt idx="38">
                  <c:v>0.085</c:v>
                </c:pt>
                <c:pt idx="39">
                  <c:v>0.088</c:v>
                </c:pt>
                <c:pt idx="40">
                  <c:v>0.092</c:v>
                </c:pt>
                <c:pt idx="41">
                  <c:v>0.096</c:v>
                </c:pt>
                <c:pt idx="42">
                  <c:v>0.101</c:v>
                </c:pt>
                <c:pt idx="43">
                  <c:v>0.108</c:v>
                </c:pt>
                <c:pt idx="44">
                  <c:v>0.115</c:v>
                </c:pt>
                <c:pt idx="45">
                  <c:v>0.12</c:v>
                </c:pt>
                <c:pt idx="46">
                  <c:v>0.126</c:v>
                </c:pt>
                <c:pt idx="47">
                  <c:v>0.131</c:v>
                </c:pt>
                <c:pt idx="48">
                  <c:v>0.136</c:v>
                </c:pt>
                <c:pt idx="49">
                  <c:v>0.142</c:v>
                </c:pt>
                <c:pt idx="50">
                  <c:v>0.146</c:v>
                </c:pt>
                <c:pt idx="51">
                  <c:v>0.151</c:v>
                </c:pt>
                <c:pt idx="52">
                  <c:v>0.155</c:v>
                </c:pt>
                <c:pt idx="53">
                  <c:v>0.159</c:v>
                </c:pt>
                <c:pt idx="54">
                  <c:v>0.164</c:v>
                </c:pt>
                <c:pt idx="55">
                  <c:v>0.168</c:v>
                </c:pt>
                <c:pt idx="56">
                  <c:v>0.172</c:v>
                </c:pt>
                <c:pt idx="57">
                  <c:v>0.175</c:v>
                </c:pt>
                <c:pt idx="58">
                  <c:v>0.179</c:v>
                </c:pt>
                <c:pt idx="59">
                  <c:v>0.183</c:v>
                </c:pt>
                <c:pt idx="60">
                  <c:v>0.186</c:v>
                </c:pt>
                <c:pt idx="61">
                  <c:v>0.19</c:v>
                </c:pt>
                <c:pt idx="62">
                  <c:v>0.193</c:v>
                </c:pt>
                <c:pt idx="63">
                  <c:v>0.197</c:v>
                </c:pt>
                <c:pt idx="64">
                  <c:v>0.2</c:v>
                </c:pt>
                <c:pt idx="65">
                  <c:v>0.203</c:v>
                </c:pt>
                <c:pt idx="66">
                  <c:v>0.206</c:v>
                </c:pt>
                <c:pt idx="67">
                  <c:v>0.21</c:v>
                </c:pt>
                <c:pt idx="68">
                  <c:v>0.213</c:v>
                </c:pt>
                <c:pt idx="69">
                  <c:v>0.216</c:v>
                </c:pt>
                <c:pt idx="70">
                  <c:v>0.219</c:v>
                </c:pt>
                <c:pt idx="71">
                  <c:v>0.222</c:v>
                </c:pt>
                <c:pt idx="72">
                  <c:v>0.224</c:v>
                </c:pt>
                <c:pt idx="73">
                  <c:v>0.227</c:v>
                </c:pt>
                <c:pt idx="74">
                  <c:v>0.23</c:v>
                </c:pt>
                <c:pt idx="75">
                  <c:v>0.232</c:v>
                </c:pt>
                <c:pt idx="76">
                  <c:v>0.235</c:v>
                </c:pt>
                <c:pt idx="77">
                  <c:v>0.237</c:v>
                </c:pt>
                <c:pt idx="78">
                  <c:v>0.24</c:v>
                </c:pt>
                <c:pt idx="79">
                  <c:v>0.242</c:v>
                </c:pt>
                <c:pt idx="80">
                  <c:v>0.245</c:v>
                </c:pt>
                <c:pt idx="81">
                  <c:v>0.247</c:v>
                </c:pt>
                <c:pt idx="82">
                  <c:v>0.25</c:v>
                </c:pt>
                <c:pt idx="83">
                  <c:v>0.254</c:v>
                </c:pt>
                <c:pt idx="84">
                  <c:v>0.258</c:v>
                </c:pt>
                <c:pt idx="85">
                  <c:v>0.262</c:v>
                </c:pt>
                <c:pt idx="86">
                  <c:v>0.265</c:v>
                </c:pt>
                <c:pt idx="87">
                  <c:v>0.269</c:v>
                </c:pt>
                <c:pt idx="88">
                  <c:v>0.273</c:v>
                </c:pt>
                <c:pt idx="89">
                  <c:v>0.277</c:v>
                </c:pt>
                <c:pt idx="90">
                  <c:v>0.282</c:v>
                </c:pt>
                <c:pt idx="91">
                  <c:v>0.287</c:v>
                </c:pt>
                <c:pt idx="92">
                  <c:v>0.291</c:v>
                </c:pt>
                <c:pt idx="93">
                  <c:v>0.297</c:v>
                </c:pt>
                <c:pt idx="94">
                  <c:v>0.302</c:v>
                </c:pt>
                <c:pt idx="95">
                  <c:v>0.308</c:v>
                </c:pt>
                <c:pt idx="96">
                  <c:v>0.315</c:v>
                </c:pt>
                <c:pt idx="97">
                  <c:v>0.324</c:v>
                </c:pt>
                <c:pt idx="98">
                  <c:v>0.342</c:v>
                </c:pt>
                <c:pt idx="99">
                  <c:v>0.37</c:v>
                </c:pt>
                <c:pt idx="100">
                  <c:v>0.41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1AE-4414-91C9-07E605799F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Bracket creep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</c:numCache>
            </c:numRef>
          </c:cat>
          <c:val>
            <c:numRef>
              <c:f>Sheet1!$C$2:$C$102</c:f>
              <c:numCache>
                <c:formatCode>General</c:formatCode>
                <c:ptCount val="10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0.006</c:v>
                </c:pt>
                <c:pt idx="19">
                  <c:v>0.014</c:v>
                </c:pt>
                <c:pt idx="20">
                  <c:v>0.021</c:v>
                </c:pt>
                <c:pt idx="21">
                  <c:v>0.028</c:v>
                </c:pt>
                <c:pt idx="22">
                  <c:v>0.035</c:v>
                </c:pt>
                <c:pt idx="23">
                  <c:v>0.044</c:v>
                </c:pt>
                <c:pt idx="24">
                  <c:v>0.052</c:v>
                </c:pt>
                <c:pt idx="25">
                  <c:v>0.06</c:v>
                </c:pt>
                <c:pt idx="26">
                  <c:v>0.067</c:v>
                </c:pt>
                <c:pt idx="27">
                  <c:v>0.075</c:v>
                </c:pt>
                <c:pt idx="28">
                  <c:v>0.081</c:v>
                </c:pt>
                <c:pt idx="29">
                  <c:v>0.084</c:v>
                </c:pt>
                <c:pt idx="30">
                  <c:v>0.088</c:v>
                </c:pt>
                <c:pt idx="31">
                  <c:v>0.093</c:v>
                </c:pt>
                <c:pt idx="32">
                  <c:v>0.1</c:v>
                </c:pt>
                <c:pt idx="33">
                  <c:v>0.108</c:v>
                </c:pt>
                <c:pt idx="34">
                  <c:v>0.116</c:v>
                </c:pt>
                <c:pt idx="35">
                  <c:v>0.124</c:v>
                </c:pt>
                <c:pt idx="36">
                  <c:v>0.132</c:v>
                </c:pt>
                <c:pt idx="37">
                  <c:v>0.139</c:v>
                </c:pt>
                <c:pt idx="38">
                  <c:v>0.146</c:v>
                </c:pt>
                <c:pt idx="39">
                  <c:v>0.152</c:v>
                </c:pt>
                <c:pt idx="40">
                  <c:v>0.158</c:v>
                </c:pt>
                <c:pt idx="41">
                  <c:v>0.164</c:v>
                </c:pt>
                <c:pt idx="42">
                  <c:v>0.169</c:v>
                </c:pt>
                <c:pt idx="43">
                  <c:v>0.173</c:v>
                </c:pt>
                <c:pt idx="44">
                  <c:v>0.178</c:v>
                </c:pt>
                <c:pt idx="45">
                  <c:v>0.182</c:v>
                </c:pt>
                <c:pt idx="46">
                  <c:v>0.186</c:v>
                </c:pt>
                <c:pt idx="47">
                  <c:v>0.19</c:v>
                </c:pt>
                <c:pt idx="48">
                  <c:v>0.193</c:v>
                </c:pt>
                <c:pt idx="49">
                  <c:v>0.197</c:v>
                </c:pt>
                <c:pt idx="50">
                  <c:v>0.2</c:v>
                </c:pt>
                <c:pt idx="51">
                  <c:v>0.203</c:v>
                </c:pt>
                <c:pt idx="52">
                  <c:v>0.206</c:v>
                </c:pt>
                <c:pt idx="53">
                  <c:v>0.21</c:v>
                </c:pt>
                <c:pt idx="54">
                  <c:v>0.213</c:v>
                </c:pt>
                <c:pt idx="55">
                  <c:v>0.216</c:v>
                </c:pt>
                <c:pt idx="56">
                  <c:v>0.219</c:v>
                </c:pt>
                <c:pt idx="57">
                  <c:v>0.221</c:v>
                </c:pt>
                <c:pt idx="58">
                  <c:v>0.224</c:v>
                </c:pt>
                <c:pt idx="59">
                  <c:v>0.226</c:v>
                </c:pt>
                <c:pt idx="60">
                  <c:v>0.229</c:v>
                </c:pt>
                <c:pt idx="61">
                  <c:v>0.231</c:v>
                </c:pt>
                <c:pt idx="62">
                  <c:v>0.234</c:v>
                </c:pt>
                <c:pt idx="63">
                  <c:v>0.236</c:v>
                </c:pt>
                <c:pt idx="64">
                  <c:v>0.239</c:v>
                </c:pt>
                <c:pt idx="65">
                  <c:v>0.241</c:v>
                </c:pt>
                <c:pt idx="66">
                  <c:v>0.243</c:v>
                </c:pt>
                <c:pt idx="67">
                  <c:v>0.245</c:v>
                </c:pt>
                <c:pt idx="68">
                  <c:v>0.248</c:v>
                </c:pt>
                <c:pt idx="69">
                  <c:v>0.251</c:v>
                </c:pt>
                <c:pt idx="70">
                  <c:v>0.254</c:v>
                </c:pt>
                <c:pt idx="71">
                  <c:v>0.257</c:v>
                </c:pt>
                <c:pt idx="72">
                  <c:v>0.26</c:v>
                </c:pt>
                <c:pt idx="73">
                  <c:v>0.263</c:v>
                </c:pt>
                <c:pt idx="74">
                  <c:v>0.266</c:v>
                </c:pt>
                <c:pt idx="75">
                  <c:v>0.269</c:v>
                </c:pt>
                <c:pt idx="76">
                  <c:v>0.272</c:v>
                </c:pt>
                <c:pt idx="77">
                  <c:v>0.275</c:v>
                </c:pt>
                <c:pt idx="78">
                  <c:v>0.278</c:v>
                </c:pt>
                <c:pt idx="79">
                  <c:v>0.28</c:v>
                </c:pt>
                <c:pt idx="80">
                  <c:v>0.283</c:v>
                </c:pt>
                <c:pt idx="81">
                  <c:v>0.286</c:v>
                </c:pt>
                <c:pt idx="82">
                  <c:v>0.289</c:v>
                </c:pt>
                <c:pt idx="83">
                  <c:v>0.292</c:v>
                </c:pt>
                <c:pt idx="84">
                  <c:v>0.295</c:v>
                </c:pt>
                <c:pt idx="85">
                  <c:v>0.298</c:v>
                </c:pt>
                <c:pt idx="86">
                  <c:v>0.301</c:v>
                </c:pt>
                <c:pt idx="87">
                  <c:v>0.303</c:v>
                </c:pt>
                <c:pt idx="88">
                  <c:v>0.307</c:v>
                </c:pt>
                <c:pt idx="89">
                  <c:v>0.31</c:v>
                </c:pt>
                <c:pt idx="90">
                  <c:v>0.313</c:v>
                </c:pt>
                <c:pt idx="91">
                  <c:v>0.316</c:v>
                </c:pt>
                <c:pt idx="92">
                  <c:v>0.32</c:v>
                </c:pt>
                <c:pt idx="93">
                  <c:v>0.326</c:v>
                </c:pt>
                <c:pt idx="94">
                  <c:v>0.335</c:v>
                </c:pt>
                <c:pt idx="95">
                  <c:v>0.345</c:v>
                </c:pt>
                <c:pt idx="96">
                  <c:v>0.355</c:v>
                </c:pt>
                <c:pt idx="97">
                  <c:v>0.366</c:v>
                </c:pt>
                <c:pt idx="98">
                  <c:v>0.377</c:v>
                </c:pt>
                <c:pt idx="99">
                  <c:v>0.396</c:v>
                </c:pt>
                <c:pt idx="100">
                  <c:v>0.427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1AE-4414-91C9-07E605799F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PIT plan</c:v>
                </c:pt>
              </c:strCache>
            </c:strRef>
          </c:tx>
          <c:spPr>
            <a:ln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</c:numCache>
            </c:numRef>
          </c:cat>
          <c:val>
            <c:numRef>
              <c:f>Sheet1!$D$2:$D$102</c:f>
              <c:numCache>
                <c:formatCode>General</c:formatCode>
                <c:ptCount val="10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0.001</c:v>
                </c:pt>
                <c:pt idx="19">
                  <c:v>0.007</c:v>
                </c:pt>
                <c:pt idx="20">
                  <c:v>0.014</c:v>
                </c:pt>
                <c:pt idx="21">
                  <c:v>0.021</c:v>
                </c:pt>
                <c:pt idx="22">
                  <c:v>0.029</c:v>
                </c:pt>
                <c:pt idx="23">
                  <c:v>0.038</c:v>
                </c:pt>
                <c:pt idx="24">
                  <c:v>0.046</c:v>
                </c:pt>
                <c:pt idx="25">
                  <c:v>0.054</c:v>
                </c:pt>
                <c:pt idx="26">
                  <c:v>0.061</c:v>
                </c:pt>
                <c:pt idx="27">
                  <c:v>0.069</c:v>
                </c:pt>
                <c:pt idx="28">
                  <c:v>0.075</c:v>
                </c:pt>
                <c:pt idx="29">
                  <c:v>0.078</c:v>
                </c:pt>
                <c:pt idx="30">
                  <c:v>0.083</c:v>
                </c:pt>
                <c:pt idx="31">
                  <c:v>0.088</c:v>
                </c:pt>
                <c:pt idx="32">
                  <c:v>0.094</c:v>
                </c:pt>
                <c:pt idx="33">
                  <c:v>0.1</c:v>
                </c:pt>
                <c:pt idx="34">
                  <c:v>0.105</c:v>
                </c:pt>
                <c:pt idx="35">
                  <c:v>0.111</c:v>
                </c:pt>
                <c:pt idx="36">
                  <c:v>0.119</c:v>
                </c:pt>
                <c:pt idx="37">
                  <c:v>0.127</c:v>
                </c:pt>
                <c:pt idx="38">
                  <c:v>0.134</c:v>
                </c:pt>
                <c:pt idx="39">
                  <c:v>0.141</c:v>
                </c:pt>
                <c:pt idx="40">
                  <c:v>0.147</c:v>
                </c:pt>
                <c:pt idx="41">
                  <c:v>0.152</c:v>
                </c:pt>
                <c:pt idx="42">
                  <c:v>0.158</c:v>
                </c:pt>
                <c:pt idx="43">
                  <c:v>0.163</c:v>
                </c:pt>
                <c:pt idx="44">
                  <c:v>0.168</c:v>
                </c:pt>
                <c:pt idx="45">
                  <c:v>0.172</c:v>
                </c:pt>
                <c:pt idx="46">
                  <c:v>0.176</c:v>
                </c:pt>
                <c:pt idx="47">
                  <c:v>0.18</c:v>
                </c:pt>
                <c:pt idx="48">
                  <c:v>0.184</c:v>
                </c:pt>
                <c:pt idx="49">
                  <c:v>0.187</c:v>
                </c:pt>
                <c:pt idx="50">
                  <c:v>0.191</c:v>
                </c:pt>
                <c:pt idx="51">
                  <c:v>0.194</c:v>
                </c:pt>
                <c:pt idx="52">
                  <c:v>0.198</c:v>
                </c:pt>
                <c:pt idx="53">
                  <c:v>0.201</c:v>
                </c:pt>
                <c:pt idx="54">
                  <c:v>0.204</c:v>
                </c:pt>
                <c:pt idx="55">
                  <c:v>0.207</c:v>
                </c:pt>
                <c:pt idx="56">
                  <c:v>0.211</c:v>
                </c:pt>
                <c:pt idx="57">
                  <c:v>0.213</c:v>
                </c:pt>
                <c:pt idx="58">
                  <c:v>0.216</c:v>
                </c:pt>
                <c:pt idx="59">
                  <c:v>0.219</c:v>
                </c:pt>
                <c:pt idx="60">
                  <c:v>0.221</c:v>
                </c:pt>
                <c:pt idx="61">
                  <c:v>0.224</c:v>
                </c:pt>
                <c:pt idx="62">
                  <c:v>0.227</c:v>
                </c:pt>
                <c:pt idx="63">
                  <c:v>0.229</c:v>
                </c:pt>
                <c:pt idx="64">
                  <c:v>0.232</c:v>
                </c:pt>
                <c:pt idx="65">
                  <c:v>0.234</c:v>
                </c:pt>
                <c:pt idx="66">
                  <c:v>0.237</c:v>
                </c:pt>
                <c:pt idx="67">
                  <c:v>0.239</c:v>
                </c:pt>
                <c:pt idx="68">
                  <c:v>0.241</c:v>
                </c:pt>
                <c:pt idx="69">
                  <c:v>0.244</c:v>
                </c:pt>
                <c:pt idx="70">
                  <c:v>0.246</c:v>
                </c:pt>
                <c:pt idx="71">
                  <c:v>0.248</c:v>
                </c:pt>
                <c:pt idx="72">
                  <c:v>0.251</c:v>
                </c:pt>
                <c:pt idx="73">
                  <c:v>0.253</c:v>
                </c:pt>
                <c:pt idx="74">
                  <c:v>0.255</c:v>
                </c:pt>
                <c:pt idx="75">
                  <c:v>0.257</c:v>
                </c:pt>
                <c:pt idx="76">
                  <c:v>0.259</c:v>
                </c:pt>
                <c:pt idx="77">
                  <c:v>0.261</c:v>
                </c:pt>
                <c:pt idx="78">
                  <c:v>0.263</c:v>
                </c:pt>
                <c:pt idx="79">
                  <c:v>0.265</c:v>
                </c:pt>
                <c:pt idx="80">
                  <c:v>0.267</c:v>
                </c:pt>
                <c:pt idx="81">
                  <c:v>0.269</c:v>
                </c:pt>
                <c:pt idx="82">
                  <c:v>0.271</c:v>
                </c:pt>
                <c:pt idx="83">
                  <c:v>0.274</c:v>
                </c:pt>
                <c:pt idx="84">
                  <c:v>0.276</c:v>
                </c:pt>
                <c:pt idx="85">
                  <c:v>0.278</c:v>
                </c:pt>
                <c:pt idx="86">
                  <c:v>0.28</c:v>
                </c:pt>
                <c:pt idx="87">
                  <c:v>0.282</c:v>
                </c:pt>
                <c:pt idx="88">
                  <c:v>0.284</c:v>
                </c:pt>
                <c:pt idx="89">
                  <c:v>0.287</c:v>
                </c:pt>
                <c:pt idx="90">
                  <c:v>0.289</c:v>
                </c:pt>
                <c:pt idx="91">
                  <c:v>0.291</c:v>
                </c:pt>
                <c:pt idx="92">
                  <c:v>0.294</c:v>
                </c:pt>
                <c:pt idx="93">
                  <c:v>0.297</c:v>
                </c:pt>
                <c:pt idx="94">
                  <c:v>0.3</c:v>
                </c:pt>
                <c:pt idx="95">
                  <c:v>0.311</c:v>
                </c:pt>
                <c:pt idx="96">
                  <c:v>0.324</c:v>
                </c:pt>
                <c:pt idx="97">
                  <c:v>0.338</c:v>
                </c:pt>
                <c:pt idx="98">
                  <c:v>0.352</c:v>
                </c:pt>
                <c:pt idx="99">
                  <c:v>0.376</c:v>
                </c:pt>
                <c:pt idx="100">
                  <c:v>0.415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1AE-4414-91C9-07E605799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19952440"/>
        <c:axId val="-2093055592"/>
      </c:lineChart>
      <c:catAx>
        <c:axId val="-2019952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-2093055592"/>
        <c:crosses val="autoZero"/>
        <c:auto val="1"/>
        <c:lblAlgn val="ctr"/>
        <c:lblOffset val="100"/>
        <c:tickLblSkip val="20"/>
        <c:tickMarkSkip val="20"/>
        <c:noMultiLvlLbl val="0"/>
      </c:catAx>
      <c:valAx>
        <c:axId val="-2093055592"/>
        <c:scaling>
          <c:orientation val="minMax"/>
          <c:max val="0.45"/>
          <c:min val="0.0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19952440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931444881510236"/>
          <c:y val="0.0420820484599975"/>
          <c:w val="0.873094989499431"/>
          <c:h val="0.82961926406695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Bracket creep effect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</c:numCache>
            </c:numRef>
          </c:cat>
          <c:val>
            <c:numRef>
              <c:f>Sheet1!$B$2:$B$102</c:f>
              <c:numCache>
                <c:formatCode>0.0%</c:formatCode>
                <c:ptCount val="10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0.006</c:v>
                </c:pt>
                <c:pt idx="18">
                  <c:v>0.014</c:v>
                </c:pt>
                <c:pt idx="19">
                  <c:v>0.021</c:v>
                </c:pt>
                <c:pt idx="20">
                  <c:v>0.028</c:v>
                </c:pt>
                <c:pt idx="21">
                  <c:v>0.035</c:v>
                </c:pt>
                <c:pt idx="22">
                  <c:v>0.041</c:v>
                </c:pt>
                <c:pt idx="23">
                  <c:v>0.043</c:v>
                </c:pt>
                <c:pt idx="24">
                  <c:v>0.044</c:v>
                </c:pt>
                <c:pt idx="25">
                  <c:v>0.044</c:v>
                </c:pt>
                <c:pt idx="26">
                  <c:v>0.044</c:v>
                </c:pt>
                <c:pt idx="27">
                  <c:v>0.043</c:v>
                </c:pt>
                <c:pt idx="28">
                  <c:v>0.039</c:v>
                </c:pt>
                <c:pt idx="29">
                  <c:v>0.035</c:v>
                </c:pt>
                <c:pt idx="30">
                  <c:v>0.036</c:v>
                </c:pt>
                <c:pt idx="31">
                  <c:v>0.038</c:v>
                </c:pt>
                <c:pt idx="32">
                  <c:v>0.042</c:v>
                </c:pt>
                <c:pt idx="33">
                  <c:v>0.046</c:v>
                </c:pt>
                <c:pt idx="34">
                  <c:v>0.051</c:v>
                </c:pt>
                <c:pt idx="35">
                  <c:v>0.055</c:v>
                </c:pt>
                <c:pt idx="36">
                  <c:v>0.057</c:v>
                </c:pt>
                <c:pt idx="37">
                  <c:v>0.061</c:v>
                </c:pt>
                <c:pt idx="38">
                  <c:v>0.064</c:v>
                </c:pt>
                <c:pt idx="39">
                  <c:v>0.066</c:v>
                </c:pt>
                <c:pt idx="40">
                  <c:v>0.068</c:v>
                </c:pt>
                <c:pt idx="41">
                  <c:v>0.068</c:v>
                </c:pt>
                <c:pt idx="42">
                  <c:v>0.065</c:v>
                </c:pt>
                <c:pt idx="43">
                  <c:v>0.063</c:v>
                </c:pt>
                <c:pt idx="44">
                  <c:v>0.062</c:v>
                </c:pt>
                <c:pt idx="45">
                  <c:v>0.06</c:v>
                </c:pt>
                <c:pt idx="46">
                  <c:v>0.059</c:v>
                </c:pt>
                <c:pt idx="47">
                  <c:v>0.057</c:v>
                </c:pt>
                <c:pt idx="48">
                  <c:v>0.055</c:v>
                </c:pt>
                <c:pt idx="49">
                  <c:v>0.054</c:v>
                </c:pt>
                <c:pt idx="50">
                  <c:v>0.052</c:v>
                </c:pt>
                <c:pt idx="51">
                  <c:v>0.051</c:v>
                </c:pt>
                <c:pt idx="52">
                  <c:v>0.051</c:v>
                </c:pt>
                <c:pt idx="53">
                  <c:v>0.049</c:v>
                </c:pt>
                <c:pt idx="54">
                  <c:v>0.048</c:v>
                </c:pt>
                <c:pt idx="55">
                  <c:v>0.047</c:v>
                </c:pt>
                <c:pt idx="56">
                  <c:v>0.046</c:v>
                </c:pt>
                <c:pt idx="57">
                  <c:v>0.045</c:v>
                </c:pt>
                <c:pt idx="58">
                  <c:v>0.043</c:v>
                </c:pt>
                <c:pt idx="59">
                  <c:v>0.043</c:v>
                </c:pt>
                <c:pt idx="60">
                  <c:v>0.041</c:v>
                </c:pt>
                <c:pt idx="61">
                  <c:v>0.041</c:v>
                </c:pt>
                <c:pt idx="62">
                  <c:v>0.039</c:v>
                </c:pt>
                <c:pt idx="63">
                  <c:v>0.039</c:v>
                </c:pt>
                <c:pt idx="64">
                  <c:v>0.038</c:v>
                </c:pt>
                <c:pt idx="65">
                  <c:v>0.037</c:v>
                </c:pt>
                <c:pt idx="66">
                  <c:v>0.035</c:v>
                </c:pt>
                <c:pt idx="67">
                  <c:v>0.035</c:v>
                </c:pt>
                <c:pt idx="68">
                  <c:v>0.035</c:v>
                </c:pt>
                <c:pt idx="69">
                  <c:v>0.035</c:v>
                </c:pt>
                <c:pt idx="70">
                  <c:v>0.035</c:v>
                </c:pt>
                <c:pt idx="71">
                  <c:v>0.036</c:v>
                </c:pt>
                <c:pt idx="72">
                  <c:v>0.036</c:v>
                </c:pt>
                <c:pt idx="73">
                  <c:v>0.036</c:v>
                </c:pt>
                <c:pt idx="74">
                  <c:v>0.037</c:v>
                </c:pt>
                <c:pt idx="75">
                  <c:v>0.037</c:v>
                </c:pt>
                <c:pt idx="76">
                  <c:v>0.038</c:v>
                </c:pt>
                <c:pt idx="77">
                  <c:v>0.038</c:v>
                </c:pt>
                <c:pt idx="78">
                  <c:v>0.038</c:v>
                </c:pt>
                <c:pt idx="79">
                  <c:v>0.038</c:v>
                </c:pt>
                <c:pt idx="80">
                  <c:v>0.039</c:v>
                </c:pt>
                <c:pt idx="81">
                  <c:v>0.039</c:v>
                </c:pt>
                <c:pt idx="82">
                  <c:v>0.038</c:v>
                </c:pt>
                <c:pt idx="83">
                  <c:v>0.037</c:v>
                </c:pt>
                <c:pt idx="84">
                  <c:v>0.036</c:v>
                </c:pt>
                <c:pt idx="85">
                  <c:v>0.036</c:v>
                </c:pt>
                <c:pt idx="86">
                  <c:v>0.034</c:v>
                </c:pt>
                <c:pt idx="87">
                  <c:v>0.034</c:v>
                </c:pt>
                <c:pt idx="88">
                  <c:v>0.033</c:v>
                </c:pt>
                <c:pt idx="89">
                  <c:v>0.031</c:v>
                </c:pt>
                <c:pt idx="90">
                  <c:v>0.029</c:v>
                </c:pt>
                <c:pt idx="91">
                  <c:v>0.029</c:v>
                </c:pt>
                <c:pt idx="92">
                  <c:v>0.029</c:v>
                </c:pt>
                <c:pt idx="93">
                  <c:v>0.033</c:v>
                </c:pt>
                <c:pt idx="94">
                  <c:v>0.037</c:v>
                </c:pt>
                <c:pt idx="95">
                  <c:v>0.04</c:v>
                </c:pt>
                <c:pt idx="96">
                  <c:v>0.042</c:v>
                </c:pt>
                <c:pt idx="97">
                  <c:v>0.035</c:v>
                </c:pt>
                <c:pt idx="98">
                  <c:v>0.026</c:v>
                </c:pt>
                <c:pt idx="99">
                  <c:v>0.017</c:v>
                </c:pt>
                <c:pt idx="100">
                  <c:v>0.0104723888621149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1AE-4414-91C9-07E605799F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 change inc PIT</c:v>
                </c:pt>
              </c:strCache>
            </c:strRef>
          </c:tx>
          <c:spPr>
            <a:ln>
              <a:solidFill>
                <a:schemeClr val="bg2"/>
              </a:solidFill>
            </a:ln>
          </c:spPr>
          <c:marker>
            <c:symbol val="none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</c:numCache>
            </c:numRef>
          </c:cat>
          <c:val>
            <c:numRef>
              <c:f>Sheet1!$C$2:$C$102</c:f>
              <c:numCache>
                <c:formatCode>0.0%</c:formatCode>
                <c:ptCount val="10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0.001</c:v>
                </c:pt>
                <c:pt idx="18">
                  <c:v>0.007</c:v>
                </c:pt>
                <c:pt idx="19">
                  <c:v>0.014</c:v>
                </c:pt>
                <c:pt idx="20">
                  <c:v>0.021</c:v>
                </c:pt>
                <c:pt idx="21">
                  <c:v>0.029</c:v>
                </c:pt>
                <c:pt idx="22">
                  <c:v>0.035</c:v>
                </c:pt>
                <c:pt idx="23">
                  <c:v>0.037</c:v>
                </c:pt>
                <c:pt idx="24">
                  <c:v>0.038</c:v>
                </c:pt>
                <c:pt idx="25">
                  <c:v>0.038</c:v>
                </c:pt>
                <c:pt idx="26">
                  <c:v>0.038</c:v>
                </c:pt>
                <c:pt idx="27">
                  <c:v>0.037</c:v>
                </c:pt>
                <c:pt idx="28">
                  <c:v>0.033</c:v>
                </c:pt>
                <c:pt idx="29">
                  <c:v>0.03</c:v>
                </c:pt>
                <c:pt idx="30">
                  <c:v>0.031</c:v>
                </c:pt>
                <c:pt idx="31">
                  <c:v>0.032</c:v>
                </c:pt>
                <c:pt idx="32">
                  <c:v>0.034</c:v>
                </c:pt>
                <c:pt idx="33">
                  <c:v>0.035</c:v>
                </c:pt>
                <c:pt idx="34">
                  <c:v>0.038</c:v>
                </c:pt>
                <c:pt idx="35">
                  <c:v>0.042</c:v>
                </c:pt>
                <c:pt idx="36">
                  <c:v>0.045</c:v>
                </c:pt>
                <c:pt idx="37">
                  <c:v>0.049</c:v>
                </c:pt>
                <c:pt idx="38">
                  <c:v>0.053</c:v>
                </c:pt>
                <c:pt idx="39">
                  <c:v>0.055</c:v>
                </c:pt>
                <c:pt idx="40">
                  <c:v>0.056</c:v>
                </c:pt>
                <c:pt idx="41">
                  <c:v>0.057</c:v>
                </c:pt>
                <c:pt idx="42">
                  <c:v>0.055</c:v>
                </c:pt>
                <c:pt idx="43">
                  <c:v>0.053</c:v>
                </c:pt>
                <c:pt idx="44">
                  <c:v>0.052</c:v>
                </c:pt>
                <c:pt idx="45">
                  <c:v>0.05</c:v>
                </c:pt>
                <c:pt idx="46">
                  <c:v>0.049</c:v>
                </c:pt>
                <c:pt idx="47">
                  <c:v>0.048</c:v>
                </c:pt>
                <c:pt idx="48">
                  <c:v>0.045</c:v>
                </c:pt>
                <c:pt idx="49">
                  <c:v>0.045</c:v>
                </c:pt>
                <c:pt idx="50">
                  <c:v>0.043</c:v>
                </c:pt>
                <c:pt idx="51">
                  <c:v>0.043</c:v>
                </c:pt>
                <c:pt idx="52">
                  <c:v>0.042</c:v>
                </c:pt>
                <c:pt idx="53">
                  <c:v>0.04</c:v>
                </c:pt>
                <c:pt idx="54">
                  <c:v>0.039</c:v>
                </c:pt>
                <c:pt idx="55">
                  <c:v>0.039</c:v>
                </c:pt>
                <c:pt idx="56">
                  <c:v>0.038</c:v>
                </c:pt>
                <c:pt idx="57">
                  <c:v>0.037</c:v>
                </c:pt>
                <c:pt idx="58">
                  <c:v>0.036</c:v>
                </c:pt>
                <c:pt idx="59">
                  <c:v>0.035</c:v>
                </c:pt>
                <c:pt idx="60">
                  <c:v>0.034</c:v>
                </c:pt>
                <c:pt idx="61">
                  <c:v>0.034</c:v>
                </c:pt>
                <c:pt idx="62">
                  <c:v>0.032</c:v>
                </c:pt>
                <c:pt idx="63">
                  <c:v>0.032</c:v>
                </c:pt>
                <c:pt idx="64">
                  <c:v>0.031</c:v>
                </c:pt>
                <c:pt idx="65">
                  <c:v>0.031</c:v>
                </c:pt>
                <c:pt idx="66">
                  <c:v>0.029</c:v>
                </c:pt>
                <c:pt idx="67">
                  <c:v>0.028</c:v>
                </c:pt>
                <c:pt idx="68">
                  <c:v>0.028</c:v>
                </c:pt>
                <c:pt idx="69">
                  <c:v>0.027</c:v>
                </c:pt>
                <c:pt idx="70">
                  <c:v>0.026</c:v>
                </c:pt>
                <c:pt idx="71">
                  <c:v>0.027</c:v>
                </c:pt>
                <c:pt idx="72">
                  <c:v>0.026</c:v>
                </c:pt>
                <c:pt idx="73">
                  <c:v>0.025</c:v>
                </c:pt>
                <c:pt idx="74">
                  <c:v>0.025</c:v>
                </c:pt>
                <c:pt idx="75">
                  <c:v>0.024</c:v>
                </c:pt>
                <c:pt idx="76">
                  <c:v>0.024</c:v>
                </c:pt>
                <c:pt idx="77">
                  <c:v>0.023</c:v>
                </c:pt>
                <c:pt idx="78">
                  <c:v>0.023</c:v>
                </c:pt>
                <c:pt idx="79">
                  <c:v>0.022</c:v>
                </c:pt>
                <c:pt idx="80">
                  <c:v>0.022</c:v>
                </c:pt>
                <c:pt idx="81">
                  <c:v>0.021</c:v>
                </c:pt>
                <c:pt idx="82">
                  <c:v>0.02</c:v>
                </c:pt>
                <c:pt idx="83">
                  <c:v>0.018</c:v>
                </c:pt>
                <c:pt idx="84">
                  <c:v>0.016</c:v>
                </c:pt>
                <c:pt idx="85">
                  <c:v>0.015</c:v>
                </c:pt>
                <c:pt idx="86">
                  <c:v>0.013</c:v>
                </c:pt>
                <c:pt idx="87">
                  <c:v>0.011</c:v>
                </c:pt>
                <c:pt idx="88">
                  <c:v>0.00999999999999995</c:v>
                </c:pt>
                <c:pt idx="89">
                  <c:v>0.007</c:v>
                </c:pt>
                <c:pt idx="90">
                  <c:v>0.004</c:v>
                </c:pt>
                <c:pt idx="91">
                  <c:v>0.003</c:v>
                </c:pt>
                <c:pt idx="92">
                  <c:v>0.0</c:v>
                </c:pt>
                <c:pt idx="93">
                  <c:v>-0.002</c:v>
                </c:pt>
                <c:pt idx="94">
                  <c:v>0.003</c:v>
                </c:pt>
                <c:pt idx="95">
                  <c:v>0.00900000000000001</c:v>
                </c:pt>
                <c:pt idx="96">
                  <c:v>0.014</c:v>
                </c:pt>
                <c:pt idx="97">
                  <c:v>0.00999999999999995</c:v>
                </c:pt>
                <c:pt idx="98">
                  <c:v>0.006</c:v>
                </c:pt>
                <c:pt idx="99">
                  <c:v>0.005</c:v>
                </c:pt>
                <c:pt idx="100">
                  <c:v>0.00470630458684701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1AE-4414-91C9-07E605799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16562648"/>
        <c:axId val="-2016638552"/>
      </c:lineChart>
      <c:catAx>
        <c:axId val="-2016562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-2016638552"/>
        <c:crosses val="autoZero"/>
        <c:auto val="1"/>
        <c:lblAlgn val="ctr"/>
        <c:lblOffset val="100"/>
        <c:tickLblSkip val="20"/>
        <c:tickMarkSkip val="20"/>
        <c:noMultiLvlLbl val="0"/>
      </c:catAx>
      <c:valAx>
        <c:axId val="-2016638552"/>
        <c:scaling>
          <c:orientation val="minMax"/>
          <c:max val="0.07"/>
          <c:min val="0.0"/>
        </c:scaling>
        <c:delete val="0"/>
        <c:axPos val="l"/>
        <c:majorGridlines>
          <c:spPr>
            <a:ln>
              <a:solidFill>
                <a:schemeClr val="accent6">
                  <a:lumMod val="40000"/>
                  <a:lumOff val="60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16562648"/>
        <c:crosses val="autoZero"/>
        <c:crossBetween val="between"/>
        <c:majorUnit val="0.0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931444881510236"/>
          <c:y val="0.0420820484599975"/>
          <c:w val="0.873094989499431"/>
          <c:h val="0.8528193672215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Bracket creep effect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</c:numCache>
            </c:numRef>
          </c:cat>
          <c:val>
            <c:numRef>
              <c:f>Sheet1!$B$2:$B$102</c:f>
              <c:numCache>
                <c:formatCode>0.00%</c:formatCode>
                <c:ptCount val="101"/>
                <c:pt idx="0" formatCode="0.0%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-0.005</c:v>
                </c:pt>
                <c:pt idx="18">
                  <c:v>-0.007</c:v>
                </c:pt>
                <c:pt idx="19">
                  <c:v>-0.007</c:v>
                </c:pt>
                <c:pt idx="20">
                  <c:v>-0.007</c:v>
                </c:pt>
                <c:pt idx="21">
                  <c:v>-0.006</c:v>
                </c:pt>
                <c:pt idx="22">
                  <c:v>-0.006</c:v>
                </c:pt>
                <c:pt idx="23">
                  <c:v>-0.006</c:v>
                </c:pt>
                <c:pt idx="24">
                  <c:v>-0.006</c:v>
                </c:pt>
                <c:pt idx="25">
                  <c:v>-0.006</c:v>
                </c:pt>
                <c:pt idx="26">
                  <c:v>-0.00599999999999999</c:v>
                </c:pt>
                <c:pt idx="27">
                  <c:v>-0.006</c:v>
                </c:pt>
                <c:pt idx="28">
                  <c:v>-0.006</c:v>
                </c:pt>
                <c:pt idx="29">
                  <c:v>-0.00499999999999999</c:v>
                </c:pt>
                <c:pt idx="30">
                  <c:v>-0.005</c:v>
                </c:pt>
                <c:pt idx="31">
                  <c:v>-0.006</c:v>
                </c:pt>
                <c:pt idx="32">
                  <c:v>-0.00799999999999999</c:v>
                </c:pt>
                <c:pt idx="33">
                  <c:v>-0.011</c:v>
                </c:pt>
                <c:pt idx="34">
                  <c:v>-0.013</c:v>
                </c:pt>
                <c:pt idx="35">
                  <c:v>-0.013</c:v>
                </c:pt>
                <c:pt idx="36">
                  <c:v>-0.012</c:v>
                </c:pt>
                <c:pt idx="37">
                  <c:v>-0.012</c:v>
                </c:pt>
                <c:pt idx="38">
                  <c:v>-0.011</c:v>
                </c:pt>
                <c:pt idx="39">
                  <c:v>-0.011</c:v>
                </c:pt>
                <c:pt idx="40">
                  <c:v>-0.012</c:v>
                </c:pt>
                <c:pt idx="41">
                  <c:v>-0.011</c:v>
                </c:pt>
                <c:pt idx="42">
                  <c:v>-0.00999999999999998</c:v>
                </c:pt>
                <c:pt idx="43">
                  <c:v>-0.00999999999999998</c:v>
                </c:pt>
                <c:pt idx="44">
                  <c:v>-0.01</c:v>
                </c:pt>
                <c:pt idx="45">
                  <c:v>-0.01</c:v>
                </c:pt>
                <c:pt idx="46">
                  <c:v>-0.01</c:v>
                </c:pt>
                <c:pt idx="47">
                  <c:v>-0.00900000000000001</c:v>
                </c:pt>
                <c:pt idx="48">
                  <c:v>-0.01</c:v>
                </c:pt>
                <c:pt idx="49">
                  <c:v>-0.00900000000000001</c:v>
                </c:pt>
                <c:pt idx="50">
                  <c:v>-0.00900000000000001</c:v>
                </c:pt>
                <c:pt idx="51">
                  <c:v>-0.00799999999999998</c:v>
                </c:pt>
                <c:pt idx="52">
                  <c:v>-0.00899999999999998</c:v>
                </c:pt>
                <c:pt idx="53">
                  <c:v>-0.00900000000000001</c:v>
                </c:pt>
                <c:pt idx="54">
                  <c:v>-0.00900000000000001</c:v>
                </c:pt>
                <c:pt idx="55">
                  <c:v>-0.00800000000000001</c:v>
                </c:pt>
                <c:pt idx="56">
                  <c:v>-0.00800000000000001</c:v>
                </c:pt>
                <c:pt idx="57">
                  <c:v>-0.00800000000000001</c:v>
                </c:pt>
                <c:pt idx="58">
                  <c:v>-0.007</c:v>
                </c:pt>
                <c:pt idx="59">
                  <c:v>-0.00800000000000001</c:v>
                </c:pt>
                <c:pt idx="60">
                  <c:v>-0.007</c:v>
                </c:pt>
                <c:pt idx="61">
                  <c:v>-0.007</c:v>
                </c:pt>
                <c:pt idx="62">
                  <c:v>-0.00699999999999998</c:v>
                </c:pt>
                <c:pt idx="63">
                  <c:v>-0.00699999999999998</c:v>
                </c:pt>
                <c:pt idx="64">
                  <c:v>-0.00699999999999998</c:v>
                </c:pt>
                <c:pt idx="65">
                  <c:v>-0.006</c:v>
                </c:pt>
                <c:pt idx="66">
                  <c:v>-0.006</c:v>
                </c:pt>
                <c:pt idx="67">
                  <c:v>-0.007</c:v>
                </c:pt>
                <c:pt idx="68">
                  <c:v>-0.007</c:v>
                </c:pt>
                <c:pt idx="69">
                  <c:v>-0.00800000000000001</c:v>
                </c:pt>
                <c:pt idx="70">
                  <c:v>-0.00900000000000001</c:v>
                </c:pt>
                <c:pt idx="71">
                  <c:v>-0.00900000000000001</c:v>
                </c:pt>
                <c:pt idx="72">
                  <c:v>-0.01</c:v>
                </c:pt>
                <c:pt idx="73">
                  <c:v>-0.011</c:v>
                </c:pt>
                <c:pt idx="74">
                  <c:v>-0.012</c:v>
                </c:pt>
                <c:pt idx="75">
                  <c:v>-0.013</c:v>
                </c:pt>
                <c:pt idx="76">
                  <c:v>-0.014</c:v>
                </c:pt>
                <c:pt idx="77">
                  <c:v>-0.015</c:v>
                </c:pt>
                <c:pt idx="78">
                  <c:v>-0.015</c:v>
                </c:pt>
                <c:pt idx="79">
                  <c:v>-0.016</c:v>
                </c:pt>
                <c:pt idx="80">
                  <c:v>-0.017</c:v>
                </c:pt>
                <c:pt idx="81">
                  <c:v>-0.018</c:v>
                </c:pt>
                <c:pt idx="82">
                  <c:v>-0.018</c:v>
                </c:pt>
                <c:pt idx="83">
                  <c:v>-0.019</c:v>
                </c:pt>
                <c:pt idx="84">
                  <c:v>-0.02</c:v>
                </c:pt>
                <c:pt idx="85">
                  <c:v>-0.021</c:v>
                </c:pt>
                <c:pt idx="86">
                  <c:v>-0.021</c:v>
                </c:pt>
                <c:pt idx="87">
                  <c:v>-0.023</c:v>
                </c:pt>
                <c:pt idx="88">
                  <c:v>-0.023</c:v>
                </c:pt>
                <c:pt idx="89">
                  <c:v>-0.024</c:v>
                </c:pt>
                <c:pt idx="90">
                  <c:v>-0.025</c:v>
                </c:pt>
                <c:pt idx="91">
                  <c:v>-0.026</c:v>
                </c:pt>
                <c:pt idx="92">
                  <c:v>-0.029</c:v>
                </c:pt>
                <c:pt idx="93">
                  <c:v>-0.035</c:v>
                </c:pt>
                <c:pt idx="94">
                  <c:v>-0.034</c:v>
                </c:pt>
                <c:pt idx="95">
                  <c:v>-0.031</c:v>
                </c:pt>
                <c:pt idx="96">
                  <c:v>-0.028</c:v>
                </c:pt>
                <c:pt idx="97">
                  <c:v>-0.025</c:v>
                </c:pt>
                <c:pt idx="98">
                  <c:v>-0.02</c:v>
                </c:pt>
                <c:pt idx="99">
                  <c:v>-0.012</c:v>
                </c:pt>
                <c:pt idx="100">
                  <c:v>-0.00763906889282068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1AE-4414-91C9-07E605799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2937320"/>
        <c:axId val="-2082942600"/>
      </c:lineChart>
      <c:catAx>
        <c:axId val="-208293732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one"/>
        <c:crossAx val="-2082942600"/>
        <c:crosses val="autoZero"/>
        <c:auto val="1"/>
        <c:lblAlgn val="ctr"/>
        <c:lblOffset val="100"/>
        <c:tickLblSkip val="20"/>
        <c:tickMarkSkip val="20"/>
        <c:noMultiLvlLbl val="0"/>
      </c:catAx>
      <c:valAx>
        <c:axId val="-2082942600"/>
        <c:scaling>
          <c:orientation val="minMax"/>
          <c:max val="0.0"/>
          <c:min val="-0.04"/>
        </c:scaling>
        <c:delete val="0"/>
        <c:axPos val="l"/>
        <c:majorGridlines>
          <c:spPr>
            <a:ln>
              <a:solidFill>
                <a:srgbClr val="C3C7CB"/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2937320"/>
        <c:crosses val="autoZero"/>
        <c:crossBetween val="between"/>
        <c:majorUnit val="0.0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94786425204685"/>
          <c:y val="0.0521386644851212"/>
          <c:w val="0.734050846313769"/>
          <c:h val="0.89572267102975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 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  <c:pt idx="11">
                  <c:v>2016.0</c:v>
                </c:pt>
                <c:pt idx="12">
                  <c:v>2017.0</c:v>
                </c:pt>
                <c:pt idx="13">
                  <c:v>2018.0</c:v>
                </c:pt>
                <c:pt idx="14">
                  <c:v>2019.0</c:v>
                </c:pt>
                <c:pt idx="15">
                  <c:v>2020.0</c:v>
                </c:pt>
                <c:pt idx="16">
                  <c:v>2021.0</c:v>
                </c:pt>
                <c:pt idx="17">
                  <c:v>2022.0</c:v>
                </c:pt>
                <c:pt idx="18">
                  <c:v>2023.0</c:v>
                </c:pt>
                <c:pt idx="19">
                  <c:v>2024.0</c:v>
                </c:pt>
                <c:pt idx="20">
                  <c:v>2025.0</c:v>
                </c:pt>
                <c:pt idx="21">
                  <c:v>2026.0</c:v>
                </c:pt>
                <c:pt idx="22">
                  <c:v>2027.0</c:v>
                </c:pt>
                <c:pt idx="23">
                  <c:v>2028.0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0.0598</c:v>
                </c:pt>
                <c:pt idx="1">
                  <c:v>0.0592</c:v>
                </c:pt>
                <c:pt idx="2">
                  <c:v>0.0591</c:v>
                </c:pt>
                <c:pt idx="3">
                  <c:v>0.0577</c:v>
                </c:pt>
                <c:pt idx="4">
                  <c:v>0.0584</c:v>
                </c:pt>
                <c:pt idx="5">
                  <c:v>0.0583</c:v>
                </c:pt>
                <c:pt idx="6">
                  <c:v>0.0589</c:v>
                </c:pt>
                <c:pt idx="7">
                  <c:v>0.0636</c:v>
                </c:pt>
                <c:pt idx="8">
                  <c:v>0.0653</c:v>
                </c:pt>
                <c:pt idx="9">
                  <c:v>0.0671</c:v>
                </c:pt>
                <c:pt idx="10">
                  <c:v>0.069</c:v>
                </c:pt>
                <c:pt idx="11">
                  <c:v>0.0672</c:v>
                </c:pt>
                <c:pt idx="12">
                  <c:v>0.0667</c:v>
                </c:pt>
                <c:pt idx="13">
                  <c:v>0.0656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PIT plan 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  <c:pt idx="11">
                  <c:v>2016.0</c:v>
                </c:pt>
                <c:pt idx="12">
                  <c:v>2017.0</c:v>
                </c:pt>
                <c:pt idx="13">
                  <c:v>2018.0</c:v>
                </c:pt>
                <c:pt idx="14">
                  <c:v>2019.0</c:v>
                </c:pt>
                <c:pt idx="15">
                  <c:v>2020.0</c:v>
                </c:pt>
                <c:pt idx="16">
                  <c:v>2021.0</c:v>
                </c:pt>
                <c:pt idx="17">
                  <c:v>2022.0</c:v>
                </c:pt>
                <c:pt idx="18">
                  <c:v>2023.0</c:v>
                </c:pt>
                <c:pt idx="19">
                  <c:v>2024.0</c:v>
                </c:pt>
                <c:pt idx="20">
                  <c:v>2025.0</c:v>
                </c:pt>
                <c:pt idx="21">
                  <c:v>2026.0</c:v>
                </c:pt>
                <c:pt idx="22">
                  <c:v>2027.0</c:v>
                </c:pt>
                <c:pt idx="23">
                  <c:v>2028.0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14">
                  <c:v>0.0664</c:v>
                </c:pt>
                <c:pt idx="15">
                  <c:v>0.0664</c:v>
                </c:pt>
                <c:pt idx="16">
                  <c:v>0.0664</c:v>
                </c:pt>
                <c:pt idx="17">
                  <c:v>0.0663</c:v>
                </c:pt>
                <c:pt idx="18">
                  <c:v>0.0638</c:v>
                </c:pt>
                <c:pt idx="19">
                  <c:v>0.0636</c:v>
                </c:pt>
                <c:pt idx="20">
                  <c:v>0.0598</c:v>
                </c:pt>
                <c:pt idx="21">
                  <c:v>0.0595</c:v>
                </c:pt>
                <c:pt idx="22">
                  <c:v>0.0592</c:v>
                </c:pt>
                <c:pt idx="23">
                  <c:v>0.0589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Baseline (no change to rates) </c:v>
                </c:pt>
              </c:strCache>
            </c:strRef>
          </c:tx>
          <c:spPr>
            <a:ln>
              <a:solidFill>
                <a:schemeClr val="bg2"/>
              </a:solidFill>
              <a:prstDash val="solid"/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  <c:pt idx="11">
                  <c:v>2016.0</c:v>
                </c:pt>
                <c:pt idx="12">
                  <c:v>2017.0</c:v>
                </c:pt>
                <c:pt idx="13">
                  <c:v>2018.0</c:v>
                </c:pt>
                <c:pt idx="14">
                  <c:v>2019.0</c:v>
                </c:pt>
                <c:pt idx="15">
                  <c:v>2020.0</c:v>
                </c:pt>
                <c:pt idx="16">
                  <c:v>2021.0</c:v>
                </c:pt>
                <c:pt idx="17">
                  <c:v>2022.0</c:v>
                </c:pt>
                <c:pt idx="18">
                  <c:v>2023.0</c:v>
                </c:pt>
                <c:pt idx="19">
                  <c:v>2024.0</c:v>
                </c:pt>
                <c:pt idx="20">
                  <c:v>2025.0</c:v>
                </c:pt>
                <c:pt idx="21">
                  <c:v>2026.0</c:v>
                </c:pt>
                <c:pt idx="22">
                  <c:v>2027.0</c:v>
                </c:pt>
                <c:pt idx="23">
                  <c:v>2028.0</c:v>
                </c:pt>
              </c:numCache>
            </c:numRef>
          </c:cat>
          <c:val>
            <c:numRef>
              <c:f>Sheet1!$D$2:$D$25</c:f>
              <c:numCache>
                <c:formatCode>General</c:formatCode>
                <c:ptCount val="24"/>
                <c:pt idx="14">
                  <c:v>0.0655</c:v>
                </c:pt>
                <c:pt idx="15">
                  <c:v>0.0655</c:v>
                </c:pt>
                <c:pt idx="16">
                  <c:v>0.0654</c:v>
                </c:pt>
                <c:pt idx="17">
                  <c:v>0.0653</c:v>
                </c:pt>
                <c:pt idx="18">
                  <c:v>0.0651</c:v>
                </c:pt>
                <c:pt idx="19">
                  <c:v>0.0649</c:v>
                </c:pt>
                <c:pt idx="20">
                  <c:v>0.0647</c:v>
                </c:pt>
                <c:pt idx="21">
                  <c:v>0.0644</c:v>
                </c:pt>
                <c:pt idx="22">
                  <c:v>0.0642</c:v>
                </c:pt>
                <c:pt idx="23">
                  <c:v>0.0639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Labor plan 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2005.0</c:v>
                </c:pt>
                <c:pt idx="1">
                  <c:v>2006.0</c:v>
                </c:pt>
                <c:pt idx="2">
                  <c:v>2007.0</c:v>
                </c:pt>
                <c:pt idx="3">
                  <c:v>2008.0</c:v>
                </c:pt>
                <c:pt idx="4">
                  <c:v>2009.0</c:v>
                </c:pt>
                <c:pt idx="5">
                  <c:v>2010.0</c:v>
                </c:pt>
                <c:pt idx="6">
                  <c:v>2011.0</c:v>
                </c:pt>
                <c:pt idx="7">
                  <c:v>2012.0</c:v>
                </c:pt>
                <c:pt idx="8">
                  <c:v>2013.0</c:v>
                </c:pt>
                <c:pt idx="9">
                  <c:v>2014.0</c:v>
                </c:pt>
                <c:pt idx="10">
                  <c:v>2015.0</c:v>
                </c:pt>
                <c:pt idx="11">
                  <c:v>2016.0</c:v>
                </c:pt>
                <c:pt idx="12">
                  <c:v>2017.0</c:v>
                </c:pt>
                <c:pt idx="13">
                  <c:v>2018.0</c:v>
                </c:pt>
                <c:pt idx="14">
                  <c:v>2019.0</c:v>
                </c:pt>
                <c:pt idx="15">
                  <c:v>2020.0</c:v>
                </c:pt>
                <c:pt idx="16">
                  <c:v>2021.0</c:v>
                </c:pt>
                <c:pt idx="17">
                  <c:v>2022.0</c:v>
                </c:pt>
                <c:pt idx="18">
                  <c:v>2023.0</c:v>
                </c:pt>
                <c:pt idx="19">
                  <c:v>2024.0</c:v>
                </c:pt>
                <c:pt idx="20">
                  <c:v>2025.0</c:v>
                </c:pt>
                <c:pt idx="21">
                  <c:v>2026.0</c:v>
                </c:pt>
                <c:pt idx="22">
                  <c:v>2027.0</c:v>
                </c:pt>
                <c:pt idx="23">
                  <c:v>2028.0</c:v>
                </c:pt>
              </c:numCache>
            </c:numRef>
          </c:cat>
          <c:val>
            <c:numRef>
              <c:f>Sheet1!$E$2:$E$25</c:f>
              <c:numCache>
                <c:formatCode>General</c:formatCode>
                <c:ptCount val="24"/>
                <c:pt idx="14">
                  <c:v>0.0664</c:v>
                </c:pt>
                <c:pt idx="15">
                  <c:v>0.0672</c:v>
                </c:pt>
                <c:pt idx="16">
                  <c:v>0.0673</c:v>
                </c:pt>
                <c:pt idx="17">
                  <c:v>0.0673</c:v>
                </c:pt>
                <c:pt idx="18">
                  <c:v>0.0656</c:v>
                </c:pt>
                <c:pt idx="19">
                  <c:v>0.0655</c:v>
                </c:pt>
                <c:pt idx="20">
                  <c:v>0.0655</c:v>
                </c:pt>
                <c:pt idx="21">
                  <c:v>0.0654</c:v>
                </c:pt>
                <c:pt idx="22">
                  <c:v>0.0653</c:v>
                </c:pt>
                <c:pt idx="23">
                  <c:v>0.0652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17159128"/>
        <c:axId val="-2016799624"/>
      </c:lineChart>
      <c:catAx>
        <c:axId val="-20171591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/>
        </c:spPr>
        <c:txPr>
          <a:bodyPr/>
          <a:lstStyle/>
          <a:p>
            <a:pPr>
              <a:defRPr sz="2200"/>
            </a:pPr>
            <a:endParaRPr lang="en-US"/>
          </a:p>
        </c:txPr>
        <c:crossAx val="-2016799624"/>
        <c:crosses val="autoZero"/>
        <c:auto val="1"/>
        <c:lblAlgn val="ctr"/>
        <c:lblOffset val="100"/>
        <c:tickLblSkip val="5"/>
        <c:tickMarkSkip val="5"/>
        <c:noMultiLvlLbl val="1"/>
      </c:catAx>
      <c:valAx>
        <c:axId val="-2016799624"/>
        <c:scaling>
          <c:orientation val="minMax"/>
          <c:min val="0.054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#,##0.00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1715912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16757104410323"/>
          <c:y val="0.0286092685394724"/>
          <c:w val="0.89388112171942"/>
          <c:h val="0.87944403405704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4"/>
            </a:solidFill>
            <a:ln w="9525" cmpd="sng">
              <a:solidFill>
                <a:srgbClr val="FFFFFF"/>
              </a:solidFill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-0.01</c:v>
                </c:pt>
                <c:pt idx="5">
                  <c:v>-0.03</c:v>
                </c:pt>
                <c:pt idx="6">
                  <c:v>-0.06</c:v>
                </c:pt>
                <c:pt idx="7">
                  <c:v>-0.09</c:v>
                </c:pt>
                <c:pt idx="8">
                  <c:v>-0.13</c:v>
                </c:pt>
                <c:pt idx="9">
                  <c:v>-0.16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E8B-4DE3-84B9-0D1DD248F2F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/>
            </a:solidFill>
            <a:ln w="9525" cmpd="sng">
              <a:solidFill>
                <a:srgbClr val="FFFFFF"/>
              </a:solidFill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-0.5</c:v>
                </c:pt>
                <c:pt idx="1">
                  <c:v>-0.57</c:v>
                </c:pt>
                <c:pt idx="2">
                  <c:v>-0.64</c:v>
                </c:pt>
                <c:pt idx="3">
                  <c:v>-0.71</c:v>
                </c:pt>
                <c:pt idx="4">
                  <c:v>-1.46</c:v>
                </c:pt>
                <c:pt idx="5">
                  <c:v>-1.59</c:v>
                </c:pt>
                <c:pt idx="6">
                  <c:v>-1.74</c:v>
                </c:pt>
                <c:pt idx="7">
                  <c:v>-1.89</c:v>
                </c:pt>
                <c:pt idx="8">
                  <c:v>-2.05</c:v>
                </c:pt>
                <c:pt idx="9">
                  <c:v>-2.17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E8B-4DE3-84B9-0D1DD248F2FA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F68B33"/>
            </a:solidFill>
            <a:ln w="9525" cmpd="sng">
              <a:solidFill>
                <a:srgbClr val="FFFFFF"/>
              </a:solidFill>
            </a:ln>
          </c:spPr>
          <c:invertIfNegative val="0"/>
          <c:cat>
            <c:strRef>
              <c:f>Sheet1!$B$1:$K$1</c:f>
              <c:strCache>
                <c:ptCount val="10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</c:strCache>
            </c:strRef>
          </c:cat>
          <c:val>
            <c:numRef>
              <c:f>Sheet1!$B$4:$K$4</c:f>
              <c:numCache>
                <c:formatCode>General</c:formatCode>
                <c:ptCount val="10"/>
                <c:pt idx="0">
                  <c:v>-1.26</c:v>
                </c:pt>
                <c:pt idx="1">
                  <c:v>-1.34</c:v>
                </c:pt>
                <c:pt idx="2">
                  <c:v>-1.4</c:v>
                </c:pt>
                <c:pt idx="3">
                  <c:v>-1.48</c:v>
                </c:pt>
                <c:pt idx="4">
                  <c:v>-3.2</c:v>
                </c:pt>
                <c:pt idx="5">
                  <c:v>-3.23</c:v>
                </c:pt>
                <c:pt idx="6">
                  <c:v>-3.31</c:v>
                </c:pt>
                <c:pt idx="7">
                  <c:v>-3.39</c:v>
                </c:pt>
                <c:pt idx="8">
                  <c:v>-3.46</c:v>
                </c:pt>
                <c:pt idx="9">
                  <c:v>-3.46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E8B-4DE3-84B9-0D1DD248F2FA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bg2"/>
            </a:solidFill>
            <a:ln w="9525" cmpd="sng">
              <a:solidFill>
                <a:srgbClr val="FFFFFF"/>
              </a:solidFill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</c:strCache>
            </c:strRef>
          </c:cat>
          <c:val>
            <c:numRef>
              <c:f>Sheet1!$B$5:$K$5</c:f>
              <c:numCache>
                <c:formatCode>General</c:formatCode>
                <c:ptCount val="10"/>
                <c:pt idx="0">
                  <c:v>-1.54</c:v>
                </c:pt>
                <c:pt idx="1">
                  <c:v>-1.59</c:v>
                </c:pt>
                <c:pt idx="2">
                  <c:v>-1.61</c:v>
                </c:pt>
                <c:pt idx="3">
                  <c:v>-1.65</c:v>
                </c:pt>
                <c:pt idx="4">
                  <c:v>-3.34</c:v>
                </c:pt>
                <c:pt idx="5">
                  <c:v>-3.34</c:v>
                </c:pt>
                <c:pt idx="6">
                  <c:v>-3.76</c:v>
                </c:pt>
                <c:pt idx="7">
                  <c:v>-3.97</c:v>
                </c:pt>
                <c:pt idx="8">
                  <c:v>-4.21</c:v>
                </c:pt>
                <c:pt idx="9">
                  <c:v>-4.4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FE8B-4DE3-84B9-0D1DD248F2FA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tx2"/>
            </a:solidFill>
            <a:ln>
              <a:solidFill>
                <a:srgbClr val="FFFFFF"/>
              </a:solidFill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</c:strCache>
            </c:strRef>
          </c:cat>
          <c:val>
            <c:numRef>
              <c:f>Sheet1!$B$6:$K$6</c:f>
              <c:numCache>
                <c:formatCode>General</c:formatCode>
                <c:ptCount val="10"/>
                <c:pt idx="0">
                  <c:v>-0.9</c:v>
                </c:pt>
                <c:pt idx="1">
                  <c:v>-0.85</c:v>
                </c:pt>
                <c:pt idx="2">
                  <c:v>-0.77</c:v>
                </c:pt>
                <c:pt idx="3">
                  <c:v>-0.71</c:v>
                </c:pt>
                <c:pt idx="4">
                  <c:v>-2.32</c:v>
                </c:pt>
                <c:pt idx="5">
                  <c:v>-2.26</c:v>
                </c:pt>
                <c:pt idx="6">
                  <c:v>-12.79</c:v>
                </c:pt>
                <c:pt idx="7">
                  <c:v>-13.59</c:v>
                </c:pt>
                <c:pt idx="8">
                  <c:v>-14.42</c:v>
                </c:pt>
                <c:pt idx="9">
                  <c:v>-15.03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E8B-4DE3-84B9-0D1DD248F2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099383592"/>
        <c:axId val="-2093192872"/>
      </c:barChart>
      <c:catAx>
        <c:axId val="2099383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txPr>
          <a:bodyPr/>
          <a:lstStyle/>
          <a:p>
            <a:pPr>
              <a:defRPr sz="1800"/>
            </a:pPr>
            <a:endParaRPr lang="en-US"/>
          </a:p>
        </c:txPr>
        <c:crossAx val="-2093192872"/>
        <c:crossesAt val="-30.0"/>
        <c:auto val="1"/>
        <c:lblAlgn val="ctr"/>
        <c:lblOffset val="100"/>
        <c:noMultiLvlLbl val="0"/>
      </c:catAx>
      <c:valAx>
        <c:axId val="-2093192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2099383592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01900862762"/>
          <c:y val="0.0369551859974676"/>
          <c:w val="0.873351197854238"/>
          <c:h val="0.8892695456169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2019-20</c:v>
                </c:pt>
                <c:pt idx="1">
                  <c:v>2020-21</c:v>
                </c:pt>
                <c:pt idx="2">
                  <c:v>2021-22</c:v>
                </c:pt>
                <c:pt idx="3">
                  <c:v>2022-23</c:v>
                </c:pt>
                <c:pt idx="4">
                  <c:v>2023-24</c:v>
                </c:pt>
                <c:pt idx="5">
                  <c:v>2024-25</c:v>
                </c:pt>
                <c:pt idx="6">
                  <c:v>2025-26</c:v>
                </c:pt>
                <c:pt idx="7">
                  <c:v>2026-27</c:v>
                </c:pt>
                <c:pt idx="8">
                  <c:v>2027-28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-228.08</c:v>
                </c:pt>
                <c:pt idx="1">
                  <c:v>-243.83</c:v>
                </c:pt>
                <c:pt idx="2">
                  <c:v>-259.33</c:v>
                </c:pt>
                <c:pt idx="3">
                  <c:v>-492.35</c:v>
                </c:pt>
                <c:pt idx="4">
                  <c:v>-515.8299999999994</c:v>
                </c:pt>
                <c:pt idx="5">
                  <c:v>-540.64</c:v>
                </c:pt>
                <c:pt idx="6">
                  <c:v>-566.8</c:v>
                </c:pt>
                <c:pt idx="7">
                  <c:v>-593.59</c:v>
                </c:pt>
                <c:pt idx="8">
                  <c:v>-618.9399999999994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1A8-4B26-AB73-36993F1FB8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2019-20</c:v>
                </c:pt>
                <c:pt idx="1">
                  <c:v>2020-21</c:v>
                </c:pt>
                <c:pt idx="2">
                  <c:v>2021-22</c:v>
                </c:pt>
                <c:pt idx="3">
                  <c:v>2022-23</c:v>
                </c:pt>
                <c:pt idx="4">
                  <c:v>2023-24</c:v>
                </c:pt>
                <c:pt idx="5">
                  <c:v>2024-25</c:v>
                </c:pt>
                <c:pt idx="6">
                  <c:v>2025-26</c:v>
                </c:pt>
                <c:pt idx="7">
                  <c:v>2026-27</c:v>
                </c:pt>
                <c:pt idx="8">
                  <c:v>2027-28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-408.46</c:v>
                </c:pt>
                <c:pt idx="1">
                  <c:v>-426.46</c:v>
                </c:pt>
                <c:pt idx="2">
                  <c:v>-443.39</c:v>
                </c:pt>
                <c:pt idx="3">
                  <c:v>-1003.0</c:v>
                </c:pt>
                <c:pt idx="4">
                  <c:v>-1020.03</c:v>
                </c:pt>
                <c:pt idx="5">
                  <c:v>-1033.55</c:v>
                </c:pt>
                <c:pt idx="6">
                  <c:v>-1044.39</c:v>
                </c:pt>
                <c:pt idx="7">
                  <c:v>-1053.25</c:v>
                </c:pt>
                <c:pt idx="8">
                  <c:v>-1060.19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1A8-4B26-AB73-36993F1FB8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2019-20</c:v>
                </c:pt>
                <c:pt idx="1">
                  <c:v>2020-21</c:v>
                </c:pt>
                <c:pt idx="2">
                  <c:v>2021-22</c:v>
                </c:pt>
                <c:pt idx="3">
                  <c:v>2022-23</c:v>
                </c:pt>
                <c:pt idx="4">
                  <c:v>2023-24</c:v>
                </c:pt>
                <c:pt idx="5">
                  <c:v>2024-25</c:v>
                </c:pt>
                <c:pt idx="6">
                  <c:v>2025-26</c:v>
                </c:pt>
                <c:pt idx="7">
                  <c:v>2026-27</c:v>
                </c:pt>
                <c:pt idx="8">
                  <c:v>2027-28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-529.17</c:v>
                </c:pt>
                <c:pt idx="1">
                  <c:v>-529.24</c:v>
                </c:pt>
                <c:pt idx="2">
                  <c:v>-529.3199999999994</c:v>
                </c:pt>
                <c:pt idx="3">
                  <c:v>-1068.75</c:v>
                </c:pt>
                <c:pt idx="4">
                  <c:v>-1068.88</c:v>
                </c:pt>
                <c:pt idx="5">
                  <c:v>-1069.02</c:v>
                </c:pt>
                <c:pt idx="6">
                  <c:v>-1069.15</c:v>
                </c:pt>
                <c:pt idx="7">
                  <c:v>-1069.29</c:v>
                </c:pt>
                <c:pt idx="8">
                  <c:v>-1070.02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1A8-4B26-AB73-36993F1FB8C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2019-20</c:v>
                </c:pt>
                <c:pt idx="1">
                  <c:v>2020-21</c:v>
                </c:pt>
                <c:pt idx="2">
                  <c:v>2021-22</c:v>
                </c:pt>
                <c:pt idx="3">
                  <c:v>2022-23</c:v>
                </c:pt>
                <c:pt idx="4">
                  <c:v>2023-24</c:v>
                </c:pt>
                <c:pt idx="5">
                  <c:v>2024-25</c:v>
                </c:pt>
                <c:pt idx="6">
                  <c:v>2025-26</c:v>
                </c:pt>
                <c:pt idx="7">
                  <c:v>2026-27</c:v>
                </c:pt>
                <c:pt idx="8">
                  <c:v>2027-28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-549.53</c:v>
                </c:pt>
                <c:pt idx="1">
                  <c:v>-543.87</c:v>
                </c:pt>
                <c:pt idx="2">
                  <c:v>-535.5</c:v>
                </c:pt>
                <c:pt idx="3">
                  <c:v>-1060.88</c:v>
                </c:pt>
                <c:pt idx="4">
                  <c:v>-1044.58</c:v>
                </c:pt>
                <c:pt idx="5">
                  <c:v>-1466.47</c:v>
                </c:pt>
                <c:pt idx="6">
                  <c:v>-1543.68</c:v>
                </c:pt>
                <c:pt idx="7">
                  <c:v>-1630.11</c:v>
                </c:pt>
                <c:pt idx="8">
                  <c:v>-1725.99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31A8-4B26-AB73-36993F1FB8C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2019-20</c:v>
                </c:pt>
                <c:pt idx="1">
                  <c:v>2020-21</c:v>
                </c:pt>
                <c:pt idx="2">
                  <c:v>2021-22</c:v>
                </c:pt>
                <c:pt idx="3">
                  <c:v>2022-23</c:v>
                </c:pt>
                <c:pt idx="4">
                  <c:v>2023-24</c:v>
                </c:pt>
                <c:pt idx="5">
                  <c:v>2024-25</c:v>
                </c:pt>
                <c:pt idx="6">
                  <c:v>2025-26</c:v>
                </c:pt>
                <c:pt idx="7">
                  <c:v>2026-27</c:v>
                </c:pt>
                <c:pt idx="8">
                  <c:v>2027-28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-199.22</c:v>
                </c:pt>
                <c:pt idx="1">
                  <c:v>-182.14</c:v>
                </c:pt>
                <c:pt idx="2">
                  <c:v>-167.48</c:v>
                </c:pt>
                <c:pt idx="3">
                  <c:v>-692.98</c:v>
                </c:pt>
                <c:pt idx="4">
                  <c:v>-684.08</c:v>
                </c:pt>
                <c:pt idx="5">
                  <c:v>-4687.54</c:v>
                </c:pt>
                <c:pt idx="6">
                  <c:v>-4869.65</c:v>
                </c:pt>
                <c:pt idx="7">
                  <c:v>-5055.96</c:v>
                </c:pt>
                <c:pt idx="8">
                  <c:v>-5240.15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1A8-4B26-AB73-36993F1FB8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51958088"/>
        <c:axId val="-2086719928"/>
      </c:barChart>
      <c:catAx>
        <c:axId val="-2051958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6719928"/>
        <c:crossesAt val="0.0"/>
        <c:auto val="1"/>
        <c:lblAlgn val="ctr"/>
        <c:lblOffset val="100"/>
        <c:noMultiLvlLbl val="0"/>
      </c:catAx>
      <c:valAx>
        <c:axId val="-2086719928"/>
        <c:scaling>
          <c:orientation val="minMax"/>
          <c:max val="0.0"/>
          <c:min val="-60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1958088"/>
        <c:crosses val="autoZero"/>
        <c:crossBetween val="between"/>
        <c:majorUnit val="1000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931444881510236"/>
          <c:y val="0.0420820484599975"/>
          <c:w val="0.873094989499431"/>
          <c:h val="0.82961926406695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Bracket creep effect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</c:numCache>
            </c:numRef>
          </c:cat>
          <c:val>
            <c:numRef>
              <c:f>Sheet1!$B$2:$B$102</c:f>
              <c:numCache>
                <c:formatCode>0.0%</c:formatCode>
                <c:ptCount val="10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0.000133996125879889</c:v>
                </c:pt>
                <c:pt idx="20">
                  <c:v>0.0049307681367638</c:v>
                </c:pt>
                <c:pt idx="21">
                  <c:v>0.0116939126171804</c:v>
                </c:pt>
                <c:pt idx="22">
                  <c:v>0.0186741125679733</c:v>
                </c:pt>
                <c:pt idx="23">
                  <c:v>0.0228026922526118</c:v>
                </c:pt>
                <c:pt idx="24">
                  <c:v>0.0240966228421773</c:v>
                </c:pt>
                <c:pt idx="25">
                  <c:v>0.0251584364210272</c:v>
                </c:pt>
                <c:pt idx="26">
                  <c:v>0.0253754083905951</c:v>
                </c:pt>
                <c:pt idx="27">
                  <c:v>0.0248767366016515</c:v>
                </c:pt>
                <c:pt idx="28">
                  <c:v>0.0239961495744618</c:v>
                </c:pt>
                <c:pt idx="29">
                  <c:v>0.0220504573988665</c:v>
                </c:pt>
                <c:pt idx="30">
                  <c:v>0.0194792680396533</c:v>
                </c:pt>
                <c:pt idx="31">
                  <c:v>0.0189723904652217</c:v>
                </c:pt>
                <c:pt idx="32">
                  <c:v>0.0186123458456566</c:v>
                </c:pt>
                <c:pt idx="33">
                  <c:v>0.0182059497665188</c:v>
                </c:pt>
                <c:pt idx="34">
                  <c:v>0.0180952135363187</c:v>
                </c:pt>
                <c:pt idx="35">
                  <c:v>0.020379150212249</c:v>
                </c:pt>
                <c:pt idx="36">
                  <c:v>0.0210577418363424</c:v>
                </c:pt>
                <c:pt idx="37">
                  <c:v>0.0236605047589035</c:v>
                </c:pt>
                <c:pt idx="38">
                  <c:v>0.0281564859187324</c:v>
                </c:pt>
                <c:pt idx="39">
                  <c:v>0.0325995369684068</c:v>
                </c:pt>
                <c:pt idx="40">
                  <c:v>0.0346958803313378</c:v>
                </c:pt>
                <c:pt idx="41">
                  <c:v>0.0368815584229282</c:v>
                </c:pt>
                <c:pt idx="42">
                  <c:v>0.0379698827485131</c:v>
                </c:pt>
                <c:pt idx="43">
                  <c:v>0.0370707229638726</c:v>
                </c:pt>
                <c:pt idx="44">
                  <c:v>0.0357886038352136</c:v>
                </c:pt>
                <c:pt idx="45">
                  <c:v>0.0354010231431835</c:v>
                </c:pt>
                <c:pt idx="46">
                  <c:v>0.034200919876151</c:v>
                </c:pt>
                <c:pt idx="47">
                  <c:v>0.0334939678830294</c:v>
                </c:pt>
                <c:pt idx="48">
                  <c:v>0.0329250003250983</c:v>
                </c:pt>
                <c:pt idx="49">
                  <c:v>0.0318875310686022</c:v>
                </c:pt>
                <c:pt idx="50">
                  <c:v>0.0312410443048484</c:v>
                </c:pt>
                <c:pt idx="51">
                  <c:v>0.0304221667931698</c:v>
                </c:pt>
                <c:pt idx="52">
                  <c:v>0.0296465239550578</c:v>
                </c:pt>
                <c:pt idx="53">
                  <c:v>0.0290030736967199</c:v>
                </c:pt>
                <c:pt idx="54">
                  <c:v>0.0283458893851601</c:v>
                </c:pt>
                <c:pt idx="55">
                  <c:v>0.0274829401261804</c:v>
                </c:pt>
                <c:pt idx="56">
                  <c:v>0.0269102954805871</c:v>
                </c:pt>
                <c:pt idx="57">
                  <c:v>0.026607531790499</c:v>
                </c:pt>
                <c:pt idx="58">
                  <c:v>0.0261659984478865</c:v>
                </c:pt>
                <c:pt idx="59">
                  <c:v>0.025742326304866</c:v>
                </c:pt>
                <c:pt idx="60">
                  <c:v>0.0252545824432693</c:v>
                </c:pt>
                <c:pt idx="61">
                  <c:v>0.0247119727871912</c:v>
                </c:pt>
                <c:pt idx="62">
                  <c:v>0.0243437567458967</c:v>
                </c:pt>
                <c:pt idx="63">
                  <c:v>0.0238268318665462</c:v>
                </c:pt>
                <c:pt idx="64">
                  <c:v>0.0230380092237415</c:v>
                </c:pt>
                <c:pt idx="65">
                  <c:v>0.0223399344098254</c:v>
                </c:pt>
                <c:pt idx="66">
                  <c:v>0.0216764234509875</c:v>
                </c:pt>
                <c:pt idx="67">
                  <c:v>0.0209883069433587</c:v>
                </c:pt>
                <c:pt idx="68">
                  <c:v>0.0203162365853058</c:v>
                </c:pt>
                <c:pt idx="69">
                  <c:v>0.0197287992970752</c:v>
                </c:pt>
                <c:pt idx="70">
                  <c:v>0.019130726261367</c:v>
                </c:pt>
                <c:pt idx="71">
                  <c:v>0.0187966342006628</c:v>
                </c:pt>
                <c:pt idx="72">
                  <c:v>0.018443045573928</c:v>
                </c:pt>
                <c:pt idx="73">
                  <c:v>0.0182046818544166</c:v>
                </c:pt>
                <c:pt idx="74">
                  <c:v>0.0179439393912405</c:v>
                </c:pt>
                <c:pt idx="75">
                  <c:v>0.0185257751934349</c:v>
                </c:pt>
                <c:pt idx="76">
                  <c:v>0.0192236320068661</c:v>
                </c:pt>
                <c:pt idx="77">
                  <c:v>0.0200714309448481</c:v>
                </c:pt>
                <c:pt idx="78">
                  <c:v>0.0208013801726815</c:v>
                </c:pt>
                <c:pt idx="79">
                  <c:v>0.0214870303345876</c:v>
                </c:pt>
                <c:pt idx="80">
                  <c:v>0.0221319898464657</c:v>
                </c:pt>
                <c:pt idx="81">
                  <c:v>0.0229350853377147</c:v>
                </c:pt>
                <c:pt idx="82">
                  <c:v>0.0228287553157028</c:v>
                </c:pt>
                <c:pt idx="83">
                  <c:v>0.0223687729370763</c:v>
                </c:pt>
                <c:pt idx="84">
                  <c:v>0.0218842227517369</c:v>
                </c:pt>
                <c:pt idx="85">
                  <c:v>0.0215407920194802</c:v>
                </c:pt>
                <c:pt idx="86">
                  <c:v>0.0210967028609361</c:v>
                </c:pt>
                <c:pt idx="87">
                  <c:v>0.0206535077618917</c:v>
                </c:pt>
                <c:pt idx="88">
                  <c:v>0.0201883547100449</c:v>
                </c:pt>
                <c:pt idx="89">
                  <c:v>0.0196658136212649</c:v>
                </c:pt>
                <c:pt idx="90">
                  <c:v>0.0189849448818085</c:v>
                </c:pt>
                <c:pt idx="91">
                  <c:v>0.0181449841325463</c:v>
                </c:pt>
                <c:pt idx="92">
                  <c:v>0.0174318366573233</c:v>
                </c:pt>
                <c:pt idx="93">
                  <c:v>0.0165729690708048</c:v>
                </c:pt>
                <c:pt idx="94">
                  <c:v>0.015668614794821</c:v>
                </c:pt>
                <c:pt idx="95">
                  <c:v>0.0167687819320444</c:v>
                </c:pt>
                <c:pt idx="96">
                  <c:v>0.0218398538505454</c:v>
                </c:pt>
                <c:pt idx="97">
                  <c:v>0.0255847769549868</c:v>
                </c:pt>
                <c:pt idx="98">
                  <c:v>0.0229843083723075</c:v>
                </c:pt>
                <c:pt idx="99">
                  <c:v>0.0154540485486835</c:v>
                </c:pt>
                <c:pt idx="100">
                  <c:v>0.0104723888621149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1AE-4414-91C9-07E605799F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 change inc PIT</c:v>
                </c:pt>
              </c:strCache>
            </c:strRef>
          </c:tx>
          <c:spPr>
            <a:ln>
              <a:solidFill>
                <a:schemeClr val="bg2"/>
              </a:solidFill>
            </a:ln>
          </c:spPr>
          <c:marker>
            <c:symbol val="none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</c:numCache>
            </c:numRef>
          </c:cat>
          <c:val>
            <c:numRef>
              <c:f>Sheet1!$C$2:$C$102</c:f>
              <c:numCache>
                <c:formatCode>0.0%</c:formatCode>
                <c:ptCount val="10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3.68755814701598E-5</c:v>
                </c:pt>
                <c:pt idx="20">
                  <c:v>0.00429327346035413</c:v>
                </c:pt>
                <c:pt idx="21">
                  <c:v>0.0115531657658039</c:v>
                </c:pt>
                <c:pt idx="22">
                  <c:v>0.0158512739959134</c:v>
                </c:pt>
                <c:pt idx="23">
                  <c:v>0.0174561177103968</c:v>
                </c:pt>
                <c:pt idx="24">
                  <c:v>0.018637472027417</c:v>
                </c:pt>
                <c:pt idx="25">
                  <c:v>0.0190477420532321</c:v>
                </c:pt>
                <c:pt idx="26">
                  <c:v>0.01876297008985</c:v>
                </c:pt>
                <c:pt idx="27">
                  <c:v>0.0180629421884037</c:v>
                </c:pt>
                <c:pt idx="28">
                  <c:v>0.0162798535601585</c:v>
                </c:pt>
                <c:pt idx="29">
                  <c:v>0.0138584154831126</c:v>
                </c:pt>
                <c:pt idx="30">
                  <c:v>0.0134779094717471</c:v>
                </c:pt>
                <c:pt idx="31">
                  <c:v>0.0127127612401572</c:v>
                </c:pt>
                <c:pt idx="32">
                  <c:v>0.0123500488738179</c:v>
                </c:pt>
                <c:pt idx="33">
                  <c:v>0.0124071025114491</c:v>
                </c:pt>
                <c:pt idx="34">
                  <c:v>0.0148573455525308</c:v>
                </c:pt>
                <c:pt idx="35">
                  <c:v>0.0153944567832857</c:v>
                </c:pt>
                <c:pt idx="36">
                  <c:v>0.0166185961569229</c:v>
                </c:pt>
                <c:pt idx="37">
                  <c:v>0.019678734557184</c:v>
                </c:pt>
                <c:pt idx="38">
                  <c:v>0.0227591923022663</c:v>
                </c:pt>
                <c:pt idx="39">
                  <c:v>0.0239683264558462</c:v>
                </c:pt>
                <c:pt idx="40">
                  <c:v>0.0260532174588396</c:v>
                </c:pt>
                <c:pt idx="41">
                  <c:v>0.0270712503431956</c:v>
                </c:pt>
                <c:pt idx="42">
                  <c:v>0.0261077762328836</c:v>
                </c:pt>
                <c:pt idx="43">
                  <c:v>0.024776526828679</c:v>
                </c:pt>
                <c:pt idx="44">
                  <c:v>0.0243357738448769</c:v>
                </c:pt>
                <c:pt idx="45">
                  <c:v>0.0230887124162348</c:v>
                </c:pt>
                <c:pt idx="46">
                  <c:v>0.0225097357294236</c:v>
                </c:pt>
                <c:pt idx="47">
                  <c:v>0.0221742860796107</c:v>
                </c:pt>
                <c:pt idx="48">
                  <c:v>0.0213696227123903</c:v>
                </c:pt>
                <c:pt idx="49">
                  <c:v>0.0209346291201074</c:v>
                </c:pt>
                <c:pt idx="50">
                  <c:v>0.0203325489814757</c:v>
                </c:pt>
                <c:pt idx="51">
                  <c:v>0.0197611914067741</c:v>
                </c:pt>
                <c:pt idx="52">
                  <c:v>0.0193179011593816</c:v>
                </c:pt>
                <c:pt idx="53">
                  <c:v>0.018857694151443</c:v>
                </c:pt>
                <c:pt idx="54">
                  <c:v>0.0181885826207162</c:v>
                </c:pt>
                <c:pt idx="55">
                  <c:v>0.0178037575288708</c:v>
                </c:pt>
                <c:pt idx="56">
                  <c:v>0.0176816478999092</c:v>
                </c:pt>
                <c:pt idx="57">
                  <c:v>0.017423373889249</c:v>
                </c:pt>
                <c:pt idx="58">
                  <c:v>0.0171776151622209</c:v>
                </c:pt>
                <c:pt idx="59">
                  <c:v>0.0168674719565005</c:v>
                </c:pt>
                <c:pt idx="60">
                  <c:v>0.0164951883018933</c:v>
                </c:pt>
                <c:pt idx="61">
                  <c:v>0.0162947327140747</c:v>
                </c:pt>
                <c:pt idx="62">
                  <c:v>0.0159454701217518</c:v>
                </c:pt>
                <c:pt idx="63">
                  <c:v>0.0153218374214369</c:v>
                </c:pt>
                <c:pt idx="64">
                  <c:v>0.0147871331872743</c:v>
                </c:pt>
                <c:pt idx="65">
                  <c:v>0.0142858803694736</c:v>
                </c:pt>
                <c:pt idx="66">
                  <c:v>0.0137574230041471</c:v>
                </c:pt>
                <c:pt idx="67">
                  <c:v>0.0132418707603626</c:v>
                </c:pt>
                <c:pt idx="68">
                  <c:v>0.012809109219781</c:v>
                </c:pt>
                <c:pt idx="69">
                  <c:v>0.0123633636449493</c:v>
                </c:pt>
                <c:pt idx="70">
                  <c:v>0.0121798291717009</c:v>
                </c:pt>
                <c:pt idx="71">
                  <c:v>0.0119735614718066</c:v>
                </c:pt>
                <c:pt idx="72">
                  <c:v>0.0118830551195124</c:v>
                </c:pt>
                <c:pt idx="73">
                  <c:v>0.0116897802185556</c:v>
                </c:pt>
                <c:pt idx="74">
                  <c:v>0.0115689623749783</c:v>
                </c:pt>
                <c:pt idx="75">
                  <c:v>0.0116144347826897</c:v>
                </c:pt>
                <c:pt idx="76">
                  <c:v>0.0121094338452528</c:v>
                </c:pt>
                <c:pt idx="77">
                  <c:v>0.0124842568863593</c:v>
                </c:pt>
                <c:pt idx="78">
                  <c:v>0.0127917324920232</c:v>
                </c:pt>
                <c:pt idx="79">
                  <c:v>0.013036600767823</c:v>
                </c:pt>
                <c:pt idx="80">
                  <c:v>0.013469592360973</c:v>
                </c:pt>
                <c:pt idx="81">
                  <c:v>0.0129501877428698</c:v>
                </c:pt>
                <c:pt idx="82">
                  <c:v>0.0120748957200232</c:v>
                </c:pt>
                <c:pt idx="83">
                  <c:v>0.0111403342446653</c:v>
                </c:pt>
                <c:pt idx="84">
                  <c:v>0.0103178592793814</c:v>
                </c:pt>
                <c:pt idx="85">
                  <c:v>0.00940059194727422</c:v>
                </c:pt>
                <c:pt idx="86">
                  <c:v>0.00868519151337116</c:v>
                </c:pt>
                <c:pt idx="87">
                  <c:v>0.00791507554014687</c:v>
                </c:pt>
                <c:pt idx="88">
                  <c:v>0.00695177714653927</c:v>
                </c:pt>
                <c:pt idx="89">
                  <c:v>0.00584405851457259</c:v>
                </c:pt>
                <c:pt idx="90">
                  <c:v>0.00451464501068305</c:v>
                </c:pt>
                <c:pt idx="91">
                  <c:v>0.00336877514382694</c:v>
                </c:pt>
                <c:pt idx="92">
                  <c:v>0.00203854614560789</c:v>
                </c:pt>
                <c:pt idx="93">
                  <c:v>0.000688393851339009</c:v>
                </c:pt>
                <c:pt idx="94">
                  <c:v>0.000400067400574466</c:v>
                </c:pt>
                <c:pt idx="95">
                  <c:v>0.0029860026662869</c:v>
                </c:pt>
                <c:pt idx="96">
                  <c:v>0.00771345509601484</c:v>
                </c:pt>
                <c:pt idx="97">
                  <c:v>0.00620707272998244</c:v>
                </c:pt>
                <c:pt idx="98">
                  <c:v>0.00278456798798354</c:v>
                </c:pt>
                <c:pt idx="99">
                  <c:v>0.0028333199692942</c:v>
                </c:pt>
                <c:pt idx="100">
                  <c:v>0.00470630458684701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1AE-4414-91C9-07E605799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52665368"/>
        <c:axId val="-2019757752"/>
      </c:lineChart>
      <c:catAx>
        <c:axId val="-2052665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-2019757752"/>
        <c:crosses val="autoZero"/>
        <c:auto val="1"/>
        <c:lblAlgn val="ctr"/>
        <c:lblOffset val="100"/>
        <c:tickLblSkip val="20"/>
        <c:tickMarkSkip val="20"/>
        <c:noMultiLvlLbl val="0"/>
      </c:catAx>
      <c:valAx>
        <c:axId val="-2019757752"/>
        <c:scaling>
          <c:orientation val="minMax"/>
          <c:max val="0.04"/>
          <c:min val="0.0"/>
        </c:scaling>
        <c:delete val="0"/>
        <c:axPos val="l"/>
        <c:majorGridlines>
          <c:spPr>
            <a:ln>
              <a:solidFill>
                <a:schemeClr val="accent6">
                  <a:lumMod val="40000"/>
                  <a:lumOff val="60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52665368"/>
        <c:crosses val="autoZero"/>
        <c:crossBetween val="between"/>
        <c:majorUnit val="0.0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931444881510236"/>
          <c:y val="0.0420820484599975"/>
          <c:w val="0.873094989499431"/>
          <c:h val="0.8528193672215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Bracket creep effect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</c:numCache>
            </c:numRef>
          </c:cat>
          <c:val>
            <c:numRef>
              <c:f>Sheet1!$B$2:$B$102</c:f>
              <c:numCache>
                <c:formatCode>0.00%</c:formatCode>
                <c:ptCount val="101"/>
                <c:pt idx="0" formatCode="0.0%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-0.000133996125879889</c:v>
                </c:pt>
                <c:pt idx="20">
                  <c:v>-0.00489389255529364</c:v>
                </c:pt>
                <c:pt idx="21">
                  <c:v>-0.00740063915682632</c:v>
                </c:pt>
                <c:pt idx="22">
                  <c:v>-0.00712094680216948</c:v>
                </c:pt>
                <c:pt idx="23">
                  <c:v>-0.00695141825669844</c:v>
                </c:pt>
                <c:pt idx="24">
                  <c:v>-0.00664050513178048</c:v>
                </c:pt>
                <c:pt idx="25">
                  <c:v>-0.00652096439361017</c:v>
                </c:pt>
                <c:pt idx="26">
                  <c:v>-0.00632766633736302</c:v>
                </c:pt>
                <c:pt idx="27">
                  <c:v>-0.00611376651180153</c:v>
                </c:pt>
                <c:pt idx="28">
                  <c:v>-0.00593320738605812</c:v>
                </c:pt>
                <c:pt idx="29">
                  <c:v>-0.00577060383870801</c:v>
                </c:pt>
                <c:pt idx="30">
                  <c:v>-0.00562085255654071</c:v>
                </c:pt>
                <c:pt idx="31">
                  <c:v>-0.00549448099347456</c:v>
                </c:pt>
                <c:pt idx="32">
                  <c:v>-0.0058995846054994</c:v>
                </c:pt>
                <c:pt idx="33">
                  <c:v>-0.00585590089270081</c:v>
                </c:pt>
                <c:pt idx="34">
                  <c:v>-0.00568811102486963</c:v>
                </c:pt>
                <c:pt idx="35">
                  <c:v>-0.0055218046597182</c:v>
                </c:pt>
                <c:pt idx="36">
                  <c:v>-0.00566328505305666</c:v>
                </c:pt>
                <c:pt idx="37">
                  <c:v>-0.00704190860198066</c:v>
                </c:pt>
                <c:pt idx="38">
                  <c:v>-0.00847775136154834</c:v>
                </c:pt>
                <c:pt idx="39">
                  <c:v>-0.00984034466614049</c:v>
                </c:pt>
                <c:pt idx="40">
                  <c:v>-0.0107275538754916</c:v>
                </c:pt>
                <c:pt idx="41">
                  <c:v>-0.0108283409640886</c:v>
                </c:pt>
                <c:pt idx="42">
                  <c:v>-0.0108986324053175</c:v>
                </c:pt>
                <c:pt idx="43">
                  <c:v>-0.010962946730989</c:v>
                </c:pt>
                <c:pt idx="44">
                  <c:v>-0.0110120770065346</c:v>
                </c:pt>
                <c:pt idx="45">
                  <c:v>-0.0110652492983066</c:v>
                </c:pt>
                <c:pt idx="46">
                  <c:v>-0.0111122074599163</c:v>
                </c:pt>
                <c:pt idx="47">
                  <c:v>-0.0109842321536057</c:v>
                </c:pt>
                <c:pt idx="48">
                  <c:v>-0.0107507142454876</c:v>
                </c:pt>
                <c:pt idx="49">
                  <c:v>-0.0105179083562119</c:v>
                </c:pt>
                <c:pt idx="50">
                  <c:v>-0.0103064151847411</c:v>
                </c:pt>
                <c:pt idx="51">
                  <c:v>-0.0100896178116941</c:v>
                </c:pt>
                <c:pt idx="52">
                  <c:v>-0.00988533254828369</c:v>
                </c:pt>
                <c:pt idx="53">
                  <c:v>-0.00968517253733822</c:v>
                </c:pt>
                <c:pt idx="54">
                  <c:v>-0.00948819523371711</c:v>
                </c:pt>
                <c:pt idx="55">
                  <c:v>-0.00929435750546414</c:v>
                </c:pt>
                <c:pt idx="56">
                  <c:v>-0.00910653795171626</c:v>
                </c:pt>
                <c:pt idx="57">
                  <c:v>-0.00892588389058979</c:v>
                </c:pt>
                <c:pt idx="58">
                  <c:v>-0.00874262455863756</c:v>
                </c:pt>
                <c:pt idx="59">
                  <c:v>-0.00856471114264501</c:v>
                </c:pt>
                <c:pt idx="60">
                  <c:v>-0.00838711048676877</c:v>
                </c:pt>
                <c:pt idx="61">
                  <c:v>-0.00821678448529792</c:v>
                </c:pt>
                <c:pt idx="62">
                  <c:v>-0.00804902403182203</c:v>
                </c:pt>
                <c:pt idx="63">
                  <c:v>-0.00788136174479445</c:v>
                </c:pt>
                <c:pt idx="64">
                  <c:v>-0.00771617180230466</c:v>
                </c:pt>
                <c:pt idx="65">
                  <c:v>-0.00755280122255106</c:v>
                </c:pt>
                <c:pt idx="66">
                  <c:v>-0.00739054308151382</c:v>
                </c:pt>
                <c:pt idx="67">
                  <c:v>-0.00723088393921154</c:v>
                </c:pt>
                <c:pt idx="68">
                  <c:v>-0.00707436582494322</c:v>
                </c:pt>
                <c:pt idx="69">
                  <c:v>-0.00691969007729421</c:v>
                </c:pt>
                <c:pt idx="70">
                  <c:v>-0.00676736261641772</c:v>
                </c:pt>
                <c:pt idx="71">
                  <c:v>-0.00661680502896184</c:v>
                </c:pt>
                <c:pt idx="72">
                  <c:v>-0.00646948410212145</c:v>
                </c:pt>
                <c:pt idx="73">
                  <c:v>-0.00632162673490419</c:v>
                </c:pt>
                <c:pt idx="74">
                  <c:v>-0.0062541591726849</c:v>
                </c:pt>
                <c:pt idx="75">
                  <c:v>-0.00695681281845662</c:v>
                </c:pt>
                <c:pt idx="76">
                  <c:v>-0.00760919722417638</c:v>
                </c:pt>
                <c:pt idx="77">
                  <c:v>-0.00796199709959536</c:v>
                </c:pt>
                <c:pt idx="78">
                  <c:v>-0.00831712328632228</c:v>
                </c:pt>
                <c:pt idx="79">
                  <c:v>-0.00869529784256434</c:v>
                </c:pt>
                <c:pt idx="80">
                  <c:v>-0.00909538907864277</c:v>
                </c:pt>
                <c:pt idx="81">
                  <c:v>-0.00946549297674171</c:v>
                </c:pt>
                <c:pt idx="82">
                  <c:v>-0.00987856757283295</c:v>
                </c:pt>
                <c:pt idx="83">
                  <c:v>-0.0102938772170532</c:v>
                </c:pt>
                <c:pt idx="84">
                  <c:v>-0.0107438885070716</c:v>
                </c:pt>
                <c:pt idx="85">
                  <c:v>-0.0112229327400988</c:v>
                </c:pt>
                <c:pt idx="86">
                  <c:v>-0.0116961109136619</c:v>
                </c:pt>
                <c:pt idx="87">
                  <c:v>-0.0119683162485205</c:v>
                </c:pt>
                <c:pt idx="88">
                  <c:v>-0.0122732791698981</c:v>
                </c:pt>
                <c:pt idx="89">
                  <c:v>-0.0127140364747256</c:v>
                </c:pt>
                <c:pt idx="90">
                  <c:v>-0.0131408863672359</c:v>
                </c:pt>
                <c:pt idx="91">
                  <c:v>-0.0136303391218633</c:v>
                </c:pt>
                <c:pt idx="92">
                  <c:v>-0.0140630615134964</c:v>
                </c:pt>
                <c:pt idx="93">
                  <c:v>-0.0145344229251969</c:v>
                </c:pt>
                <c:pt idx="94">
                  <c:v>-0.014980220943482</c:v>
                </c:pt>
                <c:pt idx="95">
                  <c:v>-0.0163687145314699</c:v>
                </c:pt>
                <c:pt idx="96">
                  <c:v>-0.0188538511842585</c:v>
                </c:pt>
                <c:pt idx="97">
                  <c:v>-0.0178713218589719</c:v>
                </c:pt>
                <c:pt idx="98">
                  <c:v>-0.016777235642325</c:v>
                </c:pt>
                <c:pt idx="99">
                  <c:v>-0.0126694805606999</c:v>
                </c:pt>
                <c:pt idx="100">
                  <c:v>-0.00763906889282068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1AE-4414-91C9-07E605799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3850312"/>
        <c:axId val="-2052294072"/>
      </c:lineChart>
      <c:catAx>
        <c:axId val="-209385031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one"/>
        <c:crossAx val="-2052294072"/>
        <c:crosses val="autoZero"/>
        <c:auto val="1"/>
        <c:lblAlgn val="ctr"/>
        <c:lblOffset val="100"/>
        <c:tickLblSkip val="20"/>
        <c:tickMarkSkip val="20"/>
        <c:noMultiLvlLbl val="0"/>
      </c:catAx>
      <c:valAx>
        <c:axId val="-2052294072"/>
        <c:scaling>
          <c:orientation val="minMax"/>
          <c:max val="0.0"/>
          <c:min val="-0.02"/>
        </c:scaling>
        <c:delete val="0"/>
        <c:axPos val="l"/>
        <c:majorGridlines>
          <c:spPr>
            <a:ln>
              <a:solidFill>
                <a:srgbClr val="C3C7CB"/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93850312"/>
        <c:crosses val="autoZero"/>
        <c:crossBetween val="between"/>
        <c:majorUnit val="0.0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2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1743"/>
            <a:ext cx="5446396" cy="44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2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749300"/>
            <a:ext cx="538321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6383" eaLnBrk="0" hangingPunct="0">
              <a:spcBef>
                <a:spcPct val="0"/>
              </a:spcBef>
            </a:pPr>
            <a:r>
              <a:rPr lang="en-US" b="1" dirty="0"/>
              <a:t>Government revenue and expenditure, 2002-03 to 2020-21, % of GDP</a:t>
            </a:r>
          </a:p>
          <a:p>
            <a:pPr defTabSz="916383" eaLnBrk="0" hangingPunct="0">
              <a:spcBef>
                <a:spcPct val="0"/>
              </a:spcBef>
            </a:pPr>
            <a:r>
              <a:rPr lang="en-US" dirty="0"/>
              <a:t>Note: Revenue collected by the Commonwealth and transferred to states is shown as Commonwealth revenue only.</a:t>
            </a:r>
          </a:p>
          <a:p>
            <a:pPr defTabSz="916475">
              <a:defRPr/>
            </a:pPr>
            <a:r>
              <a:rPr lang="en-US" dirty="0"/>
              <a:t>Source: Source: Grattan analysis of Commonwealth</a:t>
            </a:r>
            <a:r>
              <a:rPr lang="en-US" baseline="0" dirty="0"/>
              <a:t> </a:t>
            </a:r>
            <a:r>
              <a:rPr lang="en-US" dirty="0"/>
              <a:t>budget papers 2002-03 to 2020-21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747713"/>
            <a:ext cx="5376862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285" eaLnBrk="0" hangingPunct="0">
              <a:spcBef>
                <a:spcPct val="0"/>
              </a:spcBef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0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5963" y="747713"/>
            <a:ext cx="5376862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192" eaLnBrk="0" hangingPunct="0">
              <a:spcBef>
                <a:spcPct val="0"/>
              </a:spcBef>
            </a:pPr>
            <a:r>
              <a:rPr lang="en-US" b="1" dirty="0"/>
              <a:t>Government revenue and expenditure, 2002-03 to 2020-21, % of GDP</a:t>
            </a:r>
          </a:p>
          <a:p>
            <a:pPr defTabSz="915192" eaLnBrk="0" hangingPunct="0">
              <a:spcBef>
                <a:spcPct val="0"/>
              </a:spcBef>
            </a:pPr>
            <a:r>
              <a:rPr lang="en-US" dirty="0"/>
              <a:t>Note: Revenue collected by the Commonwealth and transferred to states is shown as Commonwealth revenue only.</a:t>
            </a:r>
          </a:p>
          <a:p>
            <a:pPr defTabSz="915284">
              <a:defRPr/>
            </a:pPr>
            <a:r>
              <a:rPr lang="en-US" dirty="0"/>
              <a:t>Source: Source: Grattan analysis of Commonwealth</a:t>
            </a:r>
            <a:r>
              <a:rPr lang="en-US" baseline="0" dirty="0"/>
              <a:t> </a:t>
            </a:r>
            <a:r>
              <a:rPr lang="en-US" dirty="0"/>
              <a:t>budget papers 2002-03 to 2020-21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0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8989" y="3391819"/>
            <a:ext cx="7345362" cy="430887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8989" y="4105276"/>
            <a:ext cx="7345362" cy="338554"/>
          </a:xfrm>
          <a:prstGeom prst="rect">
            <a:avLst/>
          </a:prstGeo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4614" y="981075"/>
            <a:ext cx="4249737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604500" y="1170000"/>
            <a:ext cx="8853000" cy="536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36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chart from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675" y="518120"/>
            <a:ext cx="6913563" cy="2769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1677" y="891425"/>
            <a:ext cx="8645987" cy="28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01674" y="6544781"/>
            <a:ext cx="8321791" cy="307777"/>
          </a:xfrm>
          <a:prstGeom prst="rect">
            <a:avLst/>
          </a:prstGeom>
        </p:spPr>
        <p:txBody>
          <a:bodyPr/>
          <a:lstStyle>
            <a:lvl1pPr>
              <a:defRPr sz="1000" i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Notes:</a:t>
            </a:r>
          </a:p>
          <a:p>
            <a:pPr lvl="0"/>
            <a:r>
              <a:rPr lang="en-US" dirty="0"/>
              <a:t>Source: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877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000" y="517518"/>
            <a:ext cx="6913563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1676" y="1268761"/>
            <a:ext cx="8645393" cy="1508105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Aft>
                <a:spcPts val="300"/>
              </a:spcAft>
              <a:defRPr/>
            </a:lvl1pPr>
            <a:lvl2pPr>
              <a:lnSpc>
                <a:spcPct val="110000"/>
              </a:lnSpc>
              <a:spcAft>
                <a:spcPts val="300"/>
              </a:spcAft>
              <a:defRPr/>
            </a:lvl2pPr>
            <a:lvl3pPr>
              <a:lnSpc>
                <a:spcPct val="110000"/>
              </a:lnSpc>
              <a:spcAft>
                <a:spcPts val="300"/>
              </a:spcAft>
              <a:defRPr/>
            </a:lvl3pPr>
            <a:lvl4pPr>
              <a:lnSpc>
                <a:spcPct val="110000"/>
              </a:lnSpc>
              <a:spcAft>
                <a:spcPts val="300"/>
              </a:spcAft>
              <a:defRPr/>
            </a:lvl4pPr>
            <a:lvl5pPr>
              <a:lnSpc>
                <a:spcPct val="110000"/>
              </a:lnSpc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84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6" r:id="rId4"/>
    <p:sldLayoutId id="2147483659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93" indent="-164127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17" indent="-205159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94" indent="-131888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315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56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97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439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80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Relationship Id="rId3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37592856"/>
              </p:ext>
            </p:extLst>
          </p:nvPr>
        </p:nvGraphicFramePr>
        <p:xfrm>
          <a:off x="0" y="251615"/>
          <a:ext cx="9904281" cy="6206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 13"/>
          <p:cNvSpPr/>
          <p:nvPr/>
        </p:nvSpPr>
        <p:spPr bwMode="auto">
          <a:xfrm>
            <a:off x="630086" y="6875060"/>
            <a:ext cx="8884693" cy="6243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16" tIns="38958" rIns="77916" bIns="38958" numCol="1" rtlCol="0" anchor="t" anchorCtr="0" compatLnSpc="1">
            <a:prstTxWarp prst="textNoShape">
              <a:avLst/>
            </a:prstTxWarp>
          </a:bodyPr>
          <a:lstStyle/>
          <a:p>
            <a:pPr defTabSz="779163"/>
            <a:endParaRPr lang="en-AU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970852" y="6447554"/>
            <a:ext cx="4516811" cy="33855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2200" dirty="0">
                <a:latin typeface="+mj-lt"/>
              </a:rPr>
              <a:t>Financial year ending</a:t>
            </a:r>
          </a:p>
        </p:txBody>
      </p:sp>
      <p:sp>
        <p:nvSpPr>
          <p:cNvPr id="22" name="Content Placeholder 1"/>
          <p:cNvSpPr txBox="1">
            <a:spLocks/>
          </p:cNvSpPr>
          <p:nvPr/>
        </p:nvSpPr>
        <p:spPr bwMode="auto">
          <a:xfrm>
            <a:off x="4566262" y="83874"/>
            <a:ext cx="363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200" kern="0" dirty="0">
                <a:latin typeface="+mj-lt"/>
                <a:ea typeface="ＭＳ Ｐゴシック" pitchFamily="34" charset="-128"/>
              </a:rPr>
              <a:t>Increase LITO to $645</a:t>
            </a:r>
          </a:p>
        </p:txBody>
      </p:sp>
      <p:sp>
        <p:nvSpPr>
          <p:cNvPr id="13" name="Content Placeholder 1"/>
          <p:cNvSpPr txBox="1">
            <a:spLocks/>
          </p:cNvSpPr>
          <p:nvPr/>
        </p:nvSpPr>
        <p:spPr bwMode="auto">
          <a:xfrm>
            <a:off x="5276936" y="1817724"/>
            <a:ext cx="3608800" cy="677108"/>
          </a:xfrm>
          <a:prstGeom prst="rect">
            <a:avLst/>
          </a:prstGeom>
          <a:solidFill>
            <a:srgbClr val="F68B33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en-US" sz="2200" kern="0" dirty="0" smtClean="0">
                <a:latin typeface="+mj-lt"/>
                <a:ea typeface="ＭＳ Ｐゴシック" pitchFamily="34" charset="-128"/>
              </a:rPr>
              <a:t>Reduce tax rate to 32.5c</a:t>
            </a:r>
            <a:br>
              <a:rPr lang="en-US" sz="2200" kern="0" dirty="0" smtClean="0">
                <a:latin typeface="+mj-lt"/>
                <a:ea typeface="ＭＳ Ｐゴシック" pitchFamily="34" charset="-128"/>
              </a:rPr>
            </a:br>
            <a:r>
              <a:rPr lang="en-US" sz="2200" kern="0" dirty="0" smtClean="0">
                <a:latin typeface="+mj-lt"/>
                <a:ea typeface="ＭＳ Ｐゴシック" pitchFamily="34" charset="-128"/>
              </a:rPr>
              <a:t>for $</a:t>
            </a:r>
            <a:r>
              <a:rPr lang="en-US" sz="2200" kern="0" dirty="0">
                <a:latin typeface="+mj-lt"/>
                <a:ea typeface="ＭＳ Ｐゴシック" pitchFamily="34" charset="-128"/>
              </a:rPr>
              <a:t>90k </a:t>
            </a:r>
            <a:r>
              <a:rPr lang="en-US" sz="2200" kern="0" dirty="0" smtClean="0">
                <a:latin typeface="+mj-lt"/>
                <a:ea typeface="ＭＳ Ｐゴシック" pitchFamily="34" charset="-128"/>
              </a:rPr>
              <a:t>- $</a:t>
            </a:r>
            <a:r>
              <a:rPr lang="en-US" sz="2200" kern="0" dirty="0">
                <a:latin typeface="+mj-lt"/>
                <a:ea typeface="ＭＳ Ｐゴシック" pitchFamily="34" charset="-128"/>
              </a:rPr>
              <a:t>120k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 bwMode="auto">
          <a:xfrm>
            <a:off x="1832927" y="859308"/>
            <a:ext cx="1573953" cy="338554"/>
          </a:xfrm>
          <a:prstGeom prst="rect">
            <a:avLst/>
          </a:prstGeom>
          <a:solidFill>
            <a:srgbClr val="F68B33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200" kern="0" dirty="0">
                <a:latin typeface="+mj-lt"/>
                <a:ea typeface="ＭＳ Ｐゴシック" pitchFamily="34" charset="-128"/>
              </a:rPr>
              <a:t>Lamington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 flipH="1" flipV="1">
            <a:off x="6097411" y="2977248"/>
            <a:ext cx="3533165" cy="1304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FF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Content Placeholder 1"/>
          <p:cNvSpPr txBox="1">
            <a:spLocks/>
          </p:cNvSpPr>
          <p:nvPr/>
        </p:nvSpPr>
        <p:spPr bwMode="auto">
          <a:xfrm>
            <a:off x="6245156" y="3284321"/>
            <a:ext cx="3229302" cy="677108"/>
          </a:xfrm>
          <a:prstGeom prst="rect">
            <a:avLst/>
          </a:prstGeom>
          <a:solidFill>
            <a:srgbClr val="F68B33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en-US" sz="2200" kern="0" dirty="0">
                <a:latin typeface="+mj-lt"/>
                <a:ea typeface="ＭＳ Ｐゴシック" pitchFamily="34" charset="-128"/>
              </a:rPr>
              <a:t>Reduce tax rate to 32.5c for </a:t>
            </a:r>
            <a:r>
              <a:rPr lang="en-US" sz="2200" kern="0" dirty="0" smtClean="0">
                <a:latin typeface="+mj-lt"/>
                <a:ea typeface="ＭＳ Ｐゴシック" pitchFamily="34" charset="-128"/>
              </a:rPr>
              <a:t>$</a:t>
            </a:r>
            <a:r>
              <a:rPr lang="en-US" sz="2200" kern="0" dirty="0">
                <a:latin typeface="+mj-lt"/>
                <a:ea typeface="ＭＳ Ｐゴシック" pitchFamily="34" charset="-128"/>
              </a:rPr>
              <a:t>120k -</a:t>
            </a:r>
            <a:r>
              <a:rPr lang="en-US" sz="2200" kern="0" dirty="0" smtClean="0">
                <a:latin typeface="+mj-lt"/>
                <a:ea typeface="ＭＳ Ｐゴシック" pitchFamily="34" charset="-128"/>
              </a:rPr>
              <a:t> </a:t>
            </a:r>
            <a:r>
              <a:rPr lang="en-US" sz="2200" kern="0" dirty="0">
                <a:latin typeface="+mj-lt"/>
                <a:ea typeface="ＭＳ Ｐゴシック" pitchFamily="34" charset="-128"/>
              </a:rPr>
              <a:t>$200k</a:t>
            </a:r>
          </a:p>
        </p:txBody>
      </p:sp>
      <p:sp>
        <p:nvSpPr>
          <p:cNvPr id="25" name="Content Placeholder 1"/>
          <p:cNvSpPr txBox="1">
            <a:spLocks/>
          </p:cNvSpPr>
          <p:nvPr/>
        </p:nvSpPr>
        <p:spPr bwMode="auto">
          <a:xfrm>
            <a:off x="4334890" y="784619"/>
            <a:ext cx="5074676" cy="677108"/>
          </a:xfrm>
          <a:prstGeom prst="rect">
            <a:avLst/>
          </a:prstGeom>
          <a:solidFill>
            <a:srgbClr val="F68B33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en-US" sz="2200" kern="0" dirty="0" smtClean="0">
                <a:latin typeface="+mj-lt"/>
                <a:ea typeface="ＭＳ Ｐゴシック" pitchFamily="34" charset="-128"/>
              </a:rPr>
              <a:t>Reduce tax rate to 19c </a:t>
            </a:r>
            <a:br>
              <a:rPr lang="en-US" sz="2200" kern="0" dirty="0" smtClean="0">
                <a:latin typeface="+mj-lt"/>
                <a:ea typeface="ＭＳ Ｐゴシック" pitchFamily="34" charset="-128"/>
              </a:rPr>
            </a:br>
            <a:r>
              <a:rPr lang="en-US" sz="2200" kern="0" dirty="0" smtClean="0">
                <a:latin typeface="+mj-lt"/>
                <a:ea typeface="ＭＳ Ｐゴシック" pitchFamily="34" charset="-128"/>
              </a:rPr>
              <a:t>for $</a:t>
            </a:r>
            <a:r>
              <a:rPr lang="en-US" sz="2200" kern="0" dirty="0">
                <a:latin typeface="+mj-lt"/>
                <a:ea typeface="ＭＳ Ｐゴシック" pitchFamily="34" charset="-128"/>
              </a:rPr>
              <a:t>37k </a:t>
            </a:r>
            <a:r>
              <a:rPr lang="en-US" sz="2200" kern="0" dirty="0" smtClean="0">
                <a:latin typeface="+mj-lt"/>
                <a:ea typeface="ＭＳ Ｐゴシック" pitchFamily="34" charset="-128"/>
              </a:rPr>
              <a:t>- $</a:t>
            </a:r>
            <a:r>
              <a:rPr lang="en-US" sz="2200" kern="0" dirty="0">
                <a:latin typeface="+mj-lt"/>
                <a:ea typeface="ＭＳ Ｐゴシック" pitchFamily="34" charset="-128"/>
              </a:rPr>
              <a:t>41k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452469" y="401292"/>
            <a:ext cx="263702" cy="1693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Content Placeholder 1"/>
          <p:cNvSpPr txBox="1">
            <a:spLocks/>
          </p:cNvSpPr>
          <p:nvPr/>
        </p:nvSpPr>
        <p:spPr bwMode="auto">
          <a:xfrm>
            <a:off x="584044" y="1671420"/>
            <a:ext cx="3564188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en-US" sz="2200" kern="0" dirty="0" smtClean="0">
                <a:latin typeface="+mj-lt"/>
                <a:ea typeface="ＭＳ Ｐゴシック" pitchFamily="34" charset="-128"/>
              </a:rPr>
              <a:t>Reduce tax rate to 32.5c</a:t>
            </a:r>
            <a:br>
              <a:rPr lang="en-US" sz="2200" kern="0" dirty="0" smtClean="0">
                <a:latin typeface="+mj-lt"/>
                <a:ea typeface="ＭＳ Ｐゴシック" pitchFamily="34" charset="-128"/>
              </a:rPr>
            </a:br>
            <a:r>
              <a:rPr lang="en-US" sz="2200" kern="0" dirty="0" smtClean="0">
                <a:latin typeface="+mj-lt"/>
                <a:ea typeface="ＭＳ Ｐゴシック" pitchFamily="34" charset="-128"/>
              </a:rPr>
              <a:t>for $</a:t>
            </a:r>
            <a:r>
              <a:rPr lang="en-US" sz="2200" kern="0" dirty="0">
                <a:latin typeface="+mj-lt"/>
                <a:ea typeface="ＭＳ Ｐゴシック" pitchFamily="34" charset="-128"/>
              </a:rPr>
              <a:t>8</a:t>
            </a:r>
            <a:r>
              <a:rPr lang="en-US" sz="2200" kern="0" dirty="0" smtClean="0">
                <a:latin typeface="+mj-lt"/>
                <a:ea typeface="ＭＳ Ｐゴシック" pitchFamily="34" charset="-128"/>
              </a:rPr>
              <a:t>7k - $90k</a:t>
            </a:r>
            <a:endParaRPr lang="en-US" sz="2200" kern="0" dirty="0">
              <a:latin typeface="+mj-lt"/>
              <a:ea typeface="ＭＳ Ｐゴシック" pitchFamily="34" charset="-128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2335559" y="1377894"/>
            <a:ext cx="182310" cy="2961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8917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146859384"/>
              </p:ext>
            </p:extLst>
          </p:nvPr>
        </p:nvGraphicFramePr>
        <p:xfrm>
          <a:off x="1" y="0"/>
          <a:ext cx="9904280" cy="6470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tx95"/>
          <p:cNvSpPr/>
          <p:nvPr/>
        </p:nvSpPr>
        <p:spPr>
          <a:xfrm>
            <a:off x="4215396" y="5023504"/>
            <a:ext cx="103539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2200" dirty="0">
                <a:solidFill>
                  <a:schemeClr val="accent2"/>
                </a:solidFill>
                <a:latin typeface="+mn-lt"/>
                <a:ea typeface="+mn-ea"/>
                <a:cs typeface="Arial"/>
              </a:rPr>
              <a:t>2017-18</a:t>
            </a:r>
            <a:endParaRPr sz="2200" dirty="0">
              <a:solidFill>
                <a:schemeClr val="accent2"/>
              </a:solidFill>
              <a:latin typeface="+mn-lt"/>
              <a:ea typeface="+mn-ea"/>
              <a:cs typeface="Arial"/>
            </a:endParaRPr>
          </a:p>
        </p:txBody>
      </p:sp>
      <p:sp>
        <p:nvSpPr>
          <p:cNvPr id="43" name="tx95"/>
          <p:cNvSpPr/>
          <p:nvPr/>
        </p:nvSpPr>
        <p:spPr>
          <a:xfrm>
            <a:off x="5454808" y="1368273"/>
            <a:ext cx="323070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2200" dirty="0">
                <a:solidFill>
                  <a:schemeClr val="accent1"/>
                </a:solidFill>
                <a:latin typeface="+mn-lt"/>
                <a:ea typeface="+mn-ea"/>
                <a:cs typeface="Arial"/>
              </a:rPr>
              <a:t>Bracket creep by 2027-28</a:t>
            </a:r>
            <a:endParaRPr sz="2200" dirty="0">
              <a:solidFill>
                <a:schemeClr val="accent1"/>
              </a:solidFill>
              <a:latin typeface="+mn-lt"/>
              <a:ea typeface="+mn-ea"/>
              <a:cs typeface="Arial"/>
            </a:endParaRPr>
          </a:p>
        </p:txBody>
      </p:sp>
      <p:sp>
        <p:nvSpPr>
          <p:cNvPr id="44" name="tx95"/>
          <p:cNvSpPr/>
          <p:nvPr/>
        </p:nvSpPr>
        <p:spPr>
          <a:xfrm>
            <a:off x="2863429" y="2457187"/>
            <a:ext cx="290187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2200" dirty="0">
                <a:solidFill>
                  <a:schemeClr val="bg2"/>
                </a:solidFill>
                <a:latin typeface="+mn-lt"/>
                <a:ea typeface="+mn-ea"/>
                <a:cs typeface="Arial"/>
              </a:rPr>
              <a:t>2027-28 under tax plan</a:t>
            </a:r>
            <a:endParaRPr sz="2200" dirty="0">
              <a:solidFill>
                <a:schemeClr val="bg2"/>
              </a:solidFill>
              <a:latin typeface="+mn-lt"/>
              <a:ea typeface="+mn-ea"/>
              <a:cs typeface="Arial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5905314" y="2695873"/>
            <a:ext cx="337446" cy="407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x95"/>
          <p:cNvSpPr/>
          <p:nvPr/>
        </p:nvSpPr>
        <p:spPr>
          <a:xfrm>
            <a:off x="6976050" y="6507787"/>
            <a:ext cx="2618643" cy="2487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200" dirty="0" smtClean="0">
                <a:solidFill>
                  <a:srgbClr val="000000">
                    <a:alpha val="100000"/>
                  </a:srgbClr>
                </a:solidFill>
                <a:latin typeface="+mn-lt"/>
                <a:ea typeface="+mn-ea"/>
                <a:cs typeface="Arial"/>
              </a:rPr>
              <a:t>Percentile of </a:t>
            </a:r>
            <a:r>
              <a:rPr lang="en-AU" sz="2200" dirty="0" err="1" smtClean="0">
                <a:solidFill>
                  <a:srgbClr val="000000">
                    <a:alpha val="100000"/>
                  </a:srgbClr>
                </a:solidFill>
                <a:latin typeface="+mn-lt"/>
                <a:ea typeface="+mn-ea"/>
                <a:cs typeface="Arial"/>
              </a:rPr>
              <a:t>taxfilers</a:t>
            </a:r>
            <a:endParaRPr sz="2200" dirty="0">
              <a:solidFill>
                <a:srgbClr val="000000">
                  <a:alpha val="100000"/>
                </a:srgbClr>
              </a:solidFill>
              <a:latin typeface="+mn-lt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528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856761397"/>
              </p:ext>
            </p:extLst>
          </p:nvPr>
        </p:nvGraphicFramePr>
        <p:xfrm>
          <a:off x="1" y="-1"/>
          <a:ext cx="9904280" cy="4125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3" name="tx95"/>
          <p:cNvSpPr/>
          <p:nvPr/>
        </p:nvSpPr>
        <p:spPr>
          <a:xfrm>
            <a:off x="5533028" y="686588"/>
            <a:ext cx="3376108" cy="447609"/>
          </a:xfrm>
          <a:prstGeom prst="rect">
            <a:avLst/>
          </a:prstGeom>
          <a:noFill/>
        </p:spPr>
        <p:txBody>
          <a:bodyPr wrap="none" lIns="72000" tIns="54000" rIns="72000" bIns="54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2200" dirty="0">
                <a:solidFill>
                  <a:schemeClr val="accent1"/>
                </a:solidFill>
                <a:latin typeface="+mn-lt"/>
                <a:ea typeface="+mn-ea"/>
                <a:cs typeface="Arial"/>
              </a:rPr>
              <a:t>Bracket creep by 2027-28</a:t>
            </a:r>
            <a:endParaRPr sz="2200" dirty="0">
              <a:solidFill>
                <a:schemeClr val="accent1"/>
              </a:solidFill>
              <a:latin typeface="+mn-lt"/>
              <a:ea typeface="+mn-ea"/>
              <a:cs typeface="Arial"/>
            </a:endParaRPr>
          </a:p>
        </p:txBody>
      </p:sp>
      <p:sp>
        <p:nvSpPr>
          <p:cNvPr id="44" name="tx95"/>
          <p:cNvSpPr/>
          <p:nvPr/>
        </p:nvSpPr>
        <p:spPr>
          <a:xfrm>
            <a:off x="3393899" y="2374381"/>
            <a:ext cx="3637436" cy="677108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2200" dirty="0" smtClean="0">
                <a:solidFill>
                  <a:schemeClr val="bg2"/>
                </a:solidFill>
                <a:latin typeface="+mn-lt"/>
                <a:ea typeface="+mn-ea"/>
                <a:cs typeface="Arial"/>
              </a:rPr>
              <a:t>Net change to 2027-28,</a:t>
            </a:r>
            <a:br>
              <a:rPr lang="en-AU" sz="2200" dirty="0" smtClean="0">
                <a:solidFill>
                  <a:schemeClr val="bg2"/>
                </a:solidFill>
                <a:latin typeface="+mn-lt"/>
                <a:ea typeface="+mn-ea"/>
                <a:cs typeface="Arial"/>
              </a:rPr>
            </a:br>
            <a:r>
              <a:rPr lang="en-AU" sz="2200" dirty="0" smtClean="0">
                <a:solidFill>
                  <a:schemeClr val="bg2"/>
                </a:solidFill>
                <a:latin typeface="+mn-lt"/>
                <a:ea typeface="+mn-ea"/>
                <a:cs typeface="Arial"/>
              </a:rPr>
              <a:t>including impact of Tax Plan</a:t>
            </a:r>
            <a:endParaRPr sz="2200" dirty="0">
              <a:solidFill>
                <a:schemeClr val="bg2"/>
              </a:solidFill>
              <a:latin typeface="+mn-lt"/>
              <a:ea typeface="+mn-ea"/>
              <a:cs typeface="Arial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 flipH="1">
            <a:off x="5364357" y="1908630"/>
            <a:ext cx="395598" cy="3641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821202219"/>
              </p:ext>
            </p:extLst>
          </p:nvPr>
        </p:nvGraphicFramePr>
        <p:xfrm>
          <a:off x="1" y="4189803"/>
          <a:ext cx="9905999" cy="2068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x95"/>
          <p:cNvSpPr/>
          <p:nvPr/>
        </p:nvSpPr>
        <p:spPr>
          <a:xfrm>
            <a:off x="4489996" y="4917976"/>
            <a:ext cx="2717487" cy="786163"/>
          </a:xfrm>
          <a:prstGeom prst="rect">
            <a:avLst/>
          </a:prstGeom>
          <a:solidFill>
            <a:srgbClr val="FFFFFF"/>
          </a:solidFill>
        </p:spPr>
        <p:txBody>
          <a:bodyPr wrap="none" lIns="72000" tIns="54000" rIns="72000" bIns="54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2200" dirty="0" smtClean="0">
                <a:solidFill>
                  <a:schemeClr val="tx2"/>
                </a:solidFill>
                <a:latin typeface="+mn-lt"/>
                <a:ea typeface="+mn-ea"/>
                <a:cs typeface="Arial"/>
              </a:rPr>
              <a:t>Impact of Tax Plan</a:t>
            </a:r>
            <a:br>
              <a:rPr lang="en-AU" sz="2200" dirty="0" smtClean="0">
                <a:solidFill>
                  <a:schemeClr val="tx2"/>
                </a:solidFill>
                <a:latin typeface="+mn-lt"/>
                <a:ea typeface="+mn-ea"/>
                <a:cs typeface="Arial"/>
              </a:rPr>
            </a:br>
            <a:r>
              <a:rPr lang="en-AU" sz="2200" dirty="0" smtClean="0">
                <a:solidFill>
                  <a:schemeClr val="tx2"/>
                </a:solidFill>
                <a:latin typeface="+mn-lt"/>
                <a:ea typeface="+mn-ea"/>
                <a:cs typeface="Arial"/>
              </a:rPr>
              <a:t>on average tax rates</a:t>
            </a:r>
            <a:endParaRPr sz="2200" dirty="0">
              <a:solidFill>
                <a:schemeClr val="tx2"/>
              </a:solidFill>
              <a:latin typeface="+mn-lt"/>
              <a:ea typeface="+mn-ea"/>
              <a:cs typeface="Arial"/>
            </a:endParaRPr>
          </a:p>
        </p:txBody>
      </p:sp>
      <p:sp>
        <p:nvSpPr>
          <p:cNvPr id="12" name="tx95"/>
          <p:cNvSpPr/>
          <p:nvPr/>
        </p:nvSpPr>
        <p:spPr>
          <a:xfrm>
            <a:off x="3900095" y="6453452"/>
            <a:ext cx="2764049" cy="357841"/>
          </a:xfrm>
          <a:prstGeom prst="rect">
            <a:avLst/>
          </a:prstGeom>
          <a:noFill/>
        </p:spPr>
        <p:txBody>
          <a:bodyPr wrap="none" lIns="72000" tIns="54000" rIns="72000" bIns="54000" rtlCol="0">
            <a:spAutoFit/>
          </a:bodyPr>
          <a:lstStyle/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200" dirty="0" smtClean="0">
                <a:solidFill>
                  <a:srgbClr val="000000">
                    <a:alpha val="100000"/>
                  </a:srgbClr>
                </a:solidFill>
                <a:latin typeface="+mn-lt"/>
                <a:ea typeface="+mn-ea"/>
                <a:cs typeface="Arial"/>
              </a:rPr>
              <a:t>Percentile of </a:t>
            </a:r>
            <a:r>
              <a:rPr lang="en-AU" sz="2200" dirty="0" err="1" smtClean="0">
                <a:solidFill>
                  <a:srgbClr val="000000">
                    <a:alpha val="100000"/>
                  </a:srgbClr>
                </a:solidFill>
                <a:latin typeface="+mn-lt"/>
                <a:ea typeface="+mn-ea"/>
                <a:cs typeface="Arial"/>
              </a:rPr>
              <a:t>taxfilers</a:t>
            </a:r>
            <a:endParaRPr sz="2200" dirty="0">
              <a:solidFill>
                <a:srgbClr val="000000">
                  <a:alpha val="100000"/>
                </a:srgbClr>
              </a:solidFill>
              <a:latin typeface="+mn-lt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723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1710813" y="6880747"/>
            <a:ext cx="6663519" cy="8325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8437" tIns="29219" rIns="58437" bIns="29219" numCol="1" rtlCol="0" anchor="t" anchorCtr="0" compatLnSpc="1">
            <a:prstTxWarp prst="textNoShape">
              <a:avLst/>
            </a:prstTxWarp>
          </a:bodyPr>
          <a:lstStyle/>
          <a:p>
            <a:pPr defTabSz="584372"/>
            <a:endParaRPr lang="en-AU" sz="900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955056821"/>
              </p:ext>
            </p:extLst>
          </p:nvPr>
        </p:nvGraphicFramePr>
        <p:xfrm>
          <a:off x="-1" y="0"/>
          <a:ext cx="990428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1592982" y="2046892"/>
            <a:ext cx="16537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b="1" dirty="0" smtClean="0">
                <a:solidFill>
                  <a:schemeClr val="accent1"/>
                </a:solidFill>
              </a:rPr>
              <a:t>Historical</a:t>
            </a:r>
            <a:endParaRPr lang="en-US" sz="2200" b="1" kern="0" dirty="0">
              <a:solidFill>
                <a:schemeClr val="accent1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7846207" y="1622551"/>
            <a:ext cx="1476617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kern="0" dirty="0" smtClean="0">
                <a:solidFill>
                  <a:schemeClr val="tx2"/>
                </a:solidFill>
              </a:rPr>
              <a:t>ALP plan </a:t>
            </a:r>
            <a:endParaRPr lang="en-US" sz="2200" b="1" kern="0" dirty="0">
              <a:solidFill>
                <a:schemeClr val="tx2"/>
              </a:solidFill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7846207" y="4645644"/>
            <a:ext cx="1472465" cy="67710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kern="0" dirty="0" smtClean="0">
                <a:solidFill>
                  <a:schemeClr val="accent2"/>
                </a:solidFill>
              </a:rPr>
              <a:t>Coalition PIT plan</a:t>
            </a:r>
            <a:endParaRPr lang="en-US" sz="2200" b="1" kern="0" dirty="0">
              <a:solidFill>
                <a:schemeClr val="accent2"/>
              </a:solidFill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7846207" y="2727072"/>
            <a:ext cx="1998292" cy="67710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kern="0" dirty="0" smtClean="0">
                <a:solidFill>
                  <a:schemeClr val="bg2"/>
                </a:solidFill>
              </a:rPr>
              <a:t>No change to</a:t>
            </a:r>
            <a:br>
              <a:rPr lang="en-US" sz="2200" b="1" kern="0" dirty="0" smtClean="0">
                <a:solidFill>
                  <a:schemeClr val="bg2"/>
                </a:solidFill>
              </a:rPr>
            </a:br>
            <a:r>
              <a:rPr lang="en-US" sz="2200" b="1" kern="0" dirty="0" smtClean="0">
                <a:solidFill>
                  <a:schemeClr val="bg2"/>
                </a:solidFill>
              </a:rPr>
              <a:t>tax brackets</a:t>
            </a:r>
            <a:endParaRPr lang="en-US" sz="2200" b="1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22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01675" y="56454"/>
            <a:ext cx="6913563" cy="738664"/>
          </a:xfrm>
          <a:prstGeom prst="rect">
            <a:avLst/>
          </a:prstGeom>
        </p:spPr>
        <p:txBody>
          <a:bodyPr/>
          <a:lstStyle/>
          <a:p>
            <a:r>
              <a:rPr lang="en-AU" sz="2400" dirty="0"/>
              <a:t>Bracket creep reduces the progressivity of the tax system; tax plan doesn’t undo it</a:t>
            </a:r>
          </a:p>
        </p:txBody>
      </p:sp>
      <p:sp>
        <p:nvSpPr>
          <p:cNvPr id="6" name="tx95"/>
          <p:cNvSpPr/>
          <p:nvPr/>
        </p:nvSpPr>
        <p:spPr>
          <a:xfrm>
            <a:off x="723958" y="980729"/>
            <a:ext cx="6210046" cy="276999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r>
              <a:rPr lang="en-AU" sz="1800" dirty="0"/>
              <a:t>Share of total personal income tax paid by income </a:t>
            </a:r>
            <a:r>
              <a:rPr lang="en-AU" sz="1800" dirty="0" err="1"/>
              <a:t>decile</a:t>
            </a:r>
            <a:r>
              <a:rPr lang="en-AU" sz="1800" dirty="0"/>
              <a:t> (%)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33556"/>
              </p:ext>
            </p:extLst>
          </p:nvPr>
        </p:nvGraphicFramePr>
        <p:xfrm>
          <a:off x="1520619" y="1556792"/>
          <a:ext cx="6604000" cy="4959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 err="1">
                          <a:effectLst/>
                          <a:latin typeface="+mj-lt"/>
                          <a:ea typeface="Calibri"/>
                          <a:cs typeface="Times New Roman"/>
                        </a:rPr>
                        <a:t>Decile</a:t>
                      </a:r>
                      <a:endParaRPr lang="en-AU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2017-18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2027-28 (no change to tax rates)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2027-28 PIT Plan </a:t>
                      </a: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0.04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0.01</a:t>
                      </a: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0.4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0.8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0.7</a:t>
                      </a: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1.6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2.3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2.1</a:t>
                      </a: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3.4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4.3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4.1</a:t>
                      </a: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5.7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6.3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6.2</a:t>
                      </a: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8.5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8.7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8.8</a:t>
                      </a: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12.1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12.2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12.3</a:t>
                      </a: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17.8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17.9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17.8</a:t>
                      </a: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 smtClean="0">
                          <a:effectLst/>
                          <a:latin typeface="Arial"/>
                          <a:ea typeface="Calibri"/>
                          <a:cs typeface="Arial"/>
                        </a:rPr>
                        <a:t>10 ex top 1%</a:t>
                      </a:r>
                      <a:endParaRPr lang="en-AU" sz="1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32.9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3758" marR="13758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32.2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3758" marR="13758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31.8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3758" marR="13758" marT="12700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 smtClean="0">
                          <a:effectLst/>
                          <a:latin typeface="Arial"/>
                          <a:ea typeface="Calibri"/>
                          <a:cs typeface="Arial"/>
                        </a:rPr>
                        <a:t>Top 1%</a:t>
                      </a:r>
                      <a:endParaRPr lang="en-AU" sz="1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17.5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3758" marR="13758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15.3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3758" marR="13758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16.0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3758" marR="13758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82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01675" y="56454"/>
            <a:ext cx="6913563" cy="738664"/>
          </a:xfrm>
          <a:prstGeom prst="rect">
            <a:avLst/>
          </a:prstGeom>
        </p:spPr>
        <p:txBody>
          <a:bodyPr/>
          <a:lstStyle/>
          <a:p>
            <a:r>
              <a:rPr lang="en-AU" sz="2400" dirty="0"/>
              <a:t>Bracket creep reduces the progressivity of the tax system; tax plan doesn’t undo it</a:t>
            </a:r>
          </a:p>
        </p:txBody>
      </p:sp>
      <p:sp>
        <p:nvSpPr>
          <p:cNvPr id="6" name="tx95"/>
          <p:cNvSpPr/>
          <p:nvPr/>
        </p:nvSpPr>
        <p:spPr>
          <a:xfrm>
            <a:off x="723958" y="980729"/>
            <a:ext cx="6210046" cy="276999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r>
              <a:rPr lang="en-AU" sz="1800" dirty="0"/>
              <a:t>Share of total personal income tax paid by income </a:t>
            </a:r>
            <a:r>
              <a:rPr lang="en-AU" sz="1800" dirty="0" err="1"/>
              <a:t>decile</a:t>
            </a:r>
            <a:r>
              <a:rPr lang="en-AU" sz="1800" dirty="0"/>
              <a:t> (%)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29572"/>
              </p:ext>
            </p:extLst>
          </p:nvPr>
        </p:nvGraphicFramePr>
        <p:xfrm>
          <a:off x="1520619" y="1556793"/>
          <a:ext cx="6604000" cy="4588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 err="1">
                          <a:effectLst/>
                          <a:latin typeface="+mj-lt"/>
                          <a:ea typeface="Calibri"/>
                          <a:cs typeface="Times New Roman"/>
                        </a:rPr>
                        <a:t>Decile</a:t>
                      </a:r>
                      <a:endParaRPr lang="en-AU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2017-18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2027-28 (no change to tax rates)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2027-28 PIT Plan </a:t>
                      </a: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0.04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0.02</a:t>
                      </a:r>
                      <a:endParaRPr lang="en-AU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0.4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0.8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0.8</a:t>
                      </a:r>
                      <a:endParaRPr lang="en-AU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1.6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2.3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2.3</a:t>
                      </a:r>
                      <a:endParaRPr lang="en-AU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3.4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4.3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4.3</a:t>
                      </a:r>
                      <a:endParaRPr lang="en-AU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5.7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6.3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6.4</a:t>
                      </a:r>
                      <a:endParaRPr lang="en-AU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8.5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8.7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8.9</a:t>
                      </a:r>
                      <a:endParaRPr lang="en-AU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12.1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12.2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12.3</a:t>
                      </a: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17.8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17.9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17.6</a:t>
                      </a:r>
                      <a:endParaRPr lang="en-AU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  <a:latin typeface="+mj-lt"/>
                          <a:ea typeface="Calibri"/>
                          <a:cs typeface="Times New Roman"/>
                        </a:rPr>
                        <a:t>50.4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47.5</a:t>
                      </a: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47.3</a:t>
                      </a:r>
                      <a:endParaRPr lang="en-AU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65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430200664"/>
              </p:ext>
            </p:extLst>
          </p:nvPr>
        </p:nvGraphicFramePr>
        <p:xfrm>
          <a:off x="630085" y="1386897"/>
          <a:ext cx="7418540" cy="4706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 13"/>
          <p:cNvSpPr/>
          <p:nvPr/>
        </p:nvSpPr>
        <p:spPr bwMode="auto">
          <a:xfrm>
            <a:off x="630086" y="6880747"/>
            <a:ext cx="8884693" cy="8325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16" tIns="38958" rIns="77916" bIns="38958" numCol="1" rtlCol="0" anchor="t" anchorCtr="0" compatLnSpc="1">
            <a:prstTxWarp prst="textNoShape">
              <a:avLst/>
            </a:prstTxWarp>
          </a:bodyPr>
          <a:lstStyle/>
          <a:p>
            <a:pPr defTabSz="779163"/>
            <a:endParaRPr lang="en-AU" sz="1200" dirty="0"/>
          </a:p>
        </p:txBody>
      </p:sp>
      <p:sp>
        <p:nvSpPr>
          <p:cNvPr id="11" name="TextBox 3"/>
          <p:cNvSpPr txBox="1"/>
          <p:nvPr/>
        </p:nvSpPr>
        <p:spPr>
          <a:xfrm>
            <a:off x="699956" y="980729"/>
            <a:ext cx="48374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/>
              <a:t>Budgetary impact of May 2018 tax proposal</a:t>
            </a:r>
            <a:r>
              <a:rPr lang="en-AU" sz="1800" b="1" dirty="0"/>
              <a:t>, </a:t>
            </a:r>
            <a:r>
              <a:rPr lang="en-AU" sz="1800" dirty="0"/>
              <a:t>$b</a:t>
            </a:r>
            <a:endParaRPr lang="en-AU" sz="1800" b="1" dirty="0"/>
          </a:p>
        </p:txBody>
      </p:sp>
      <p:sp>
        <p:nvSpPr>
          <p:cNvPr id="16" name="Footer Placeholder 1"/>
          <p:cNvSpPr txBox="1">
            <a:spLocks/>
          </p:cNvSpPr>
          <p:nvPr/>
        </p:nvSpPr>
        <p:spPr>
          <a:xfrm>
            <a:off x="605367" y="6427458"/>
            <a:ext cx="8878887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 anchorCtr="0">
            <a:spAutoFit/>
          </a:bodyPr>
          <a:lstStyle>
            <a:defPPr>
              <a:defRPr lang="en-US"/>
            </a:defPPr>
            <a:lvl1pPr marL="541338" indent="-54133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 defTabSz="915273">
              <a:defRPr/>
            </a:pPr>
            <a:r>
              <a:rPr lang="en-US" sz="1000" i="1" dirty="0"/>
              <a:t>Note:	Bottom quintile of </a:t>
            </a:r>
            <a:r>
              <a:rPr lang="en-US" sz="1000" i="1" dirty="0" err="1"/>
              <a:t>taxfilers</a:t>
            </a:r>
            <a:r>
              <a:rPr lang="en-US" sz="1000" i="1" dirty="0"/>
              <a:t> have taxable income less than $18k, and so pay no tax</a:t>
            </a:r>
          </a:p>
          <a:p>
            <a:pPr defTabSz="915273">
              <a:defRPr/>
            </a:pPr>
            <a:r>
              <a:rPr lang="en-US" sz="1000" i="1" dirty="0"/>
              <a:t>Source:	Commonwealth Budget Papers, 2018-19; Grattan analysis ATO Taxation Statistics 2015-16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36411" y="6121878"/>
            <a:ext cx="351790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800" dirty="0"/>
              <a:t>Financial year ending</a:t>
            </a:r>
          </a:p>
        </p:txBody>
      </p:sp>
      <p:sp>
        <p:nvSpPr>
          <p:cNvPr id="22" name="Content Placeholder 1"/>
          <p:cNvSpPr txBox="1">
            <a:spLocks/>
          </p:cNvSpPr>
          <p:nvPr/>
        </p:nvSpPr>
        <p:spPr bwMode="auto">
          <a:xfrm>
            <a:off x="8083021" y="1052737"/>
            <a:ext cx="119697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b="1" kern="0" dirty="0">
                <a:latin typeface="Arial" charset="0"/>
                <a:ea typeface="ＭＳ Ｐゴシック" pitchFamily="34" charset="-128"/>
              </a:rPr>
              <a:t>Quintile of </a:t>
            </a:r>
            <a:r>
              <a:rPr lang="en-US" sz="1600" b="1" kern="0" dirty="0" err="1">
                <a:latin typeface="Arial" charset="0"/>
                <a:ea typeface="ＭＳ Ｐゴシック" pitchFamily="34" charset="-128"/>
              </a:rPr>
              <a:t>taxfilers</a:t>
            </a:r>
            <a:endParaRPr lang="en-US" sz="1600" b="1" kern="0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 bwMode="auto">
          <a:xfrm>
            <a:off x="8083021" y="1556793"/>
            <a:ext cx="14313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b="1" kern="0" dirty="0">
                <a:solidFill>
                  <a:schemeClr val="accent3"/>
                </a:solidFill>
                <a:latin typeface="Arial" charset="0"/>
                <a:ea typeface="ＭＳ Ｐゴシック" pitchFamily="34" charset="-128"/>
              </a:rPr>
              <a:t>2</a:t>
            </a:r>
            <a:r>
              <a:rPr lang="en-US" sz="1600" b="1" kern="0" baseline="30000" dirty="0">
                <a:solidFill>
                  <a:schemeClr val="accent3"/>
                </a:solidFill>
                <a:latin typeface="Arial" charset="0"/>
                <a:ea typeface="ＭＳ Ｐゴシック" pitchFamily="34" charset="-128"/>
              </a:rPr>
              <a:t>nd</a:t>
            </a:r>
            <a:r>
              <a:rPr lang="en-US" sz="1600" b="1" kern="0" dirty="0">
                <a:solidFill>
                  <a:schemeClr val="accent3"/>
                </a:solidFill>
                <a:latin typeface="Arial" charset="0"/>
                <a:ea typeface="ＭＳ Ｐゴシック" pitchFamily="34" charset="-128"/>
              </a:rPr>
              <a:t> lowest</a:t>
            </a:r>
          </a:p>
        </p:txBody>
      </p:sp>
      <p:sp>
        <p:nvSpPr>
          <p:cNvPr id="20" name="Content Placeholder 1"/>
          <p:cNvSpPr txBox="1">
            <a:spLocks/>
          </p:cNvSpPr>
          <p:nvPr/>
        </p:nvSpPr>
        <p:spPr bwMode="auto">
          <a:xfrm>
            <a:off x="8083021" y="1988841"/>
            <a:ext cx="14313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b="1" kern="0" dirty="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3</a:t>
            </a:r>
            <a:r>
              <a:rPr lang="en-US" sz="1600" b="1" kern="0" baseline="30000" dirty="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rd</a:t>
            </a:r>
            <a:endParaRPr lang="en-US" sz="1600" b="1" kern="0" dirty="0">
              <a:solidFill>
                <a:schemeClr val="accent2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21" name="Content Placeholder 1"/>
          <p:cNvSpPr txBox="1">
            <a:spLocks/>
          </p:cNvSpPr>
          <p:nvPr/>
        </p:nvSpPr>
        <p:spPr bwMode="auto">
          <a:xfrm>
            <a:off x="8083021" y="2492897"/>
            <a:ext cx="14313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b="1" kern="0" dirty="0">
                <a:solidFill>
                  <a:schemeClr val="bg2"/>
                </a:solidFill>
                <a:latin typeface="Arial" charset="0"/>
                <a:ea typeface="ＭＳ Ｐゴシック" pitchFamily="34" charset="-128"/>
              </a:rPr>
              <a:t>4</a:t>
            </a:r>
            <a:r>
              <a:rPr lang="en-US" sz="1600" b="1" kern="0" baseline="30000" dirty="0">
                <a:solidFill>
                  <a:schemeClr val="bg2"/>
                </a:solidFill>
                <a:latin typeface="Arial" charset="0"/>
                <a:ea typeface="ＭＳ Ｐゴシック" pitchFamily="34" charset="-128"/>
              </a:rPr>
              <a:t>th</a:t>
            </a:r>
            <a:r>
              <a:rPr lang="en-US" sz="1600" b="1" kern="0" dirty="0">
                <a:solidFill>
                  <a:schemeClr val="bg2"/>
                </a:solidFill>
                <a:latin typeface="Arial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23" name="Content Placeholder 1"/>
          <p:cNvSpPr txBox="1">
            <a:spLocks/>
          </p:cNvSpPr>
          <p:nvPr/>
        </p:nvSpPr>
        <p:spPr bwMode="auto">
          <a:xfrm>
            <a:off x="8083021" y="3768867"/>
            <a:ext cx="14313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b="1" kern="0" dirty="0">
                <a:solidFill>
                  <a:schemeClr val="tx2"/>
                </a:solidFill>
                <a:latin typeface="Arial" charset="0"/>
                <a:ea typeface="ＭＳ Ｐゴシック" pitchFamily="34" charset="-128"/>
              </a:rPr>
              <a:t>Highest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37059" y="77144"/>
            <a:ext cx="6913563" cy="615553"/>
          </a:xfrm>
          <a:prstGeom prst="rect">
            <a:avLst/>
          </a:prstGeom>
        </p:spPr>
        <p:txBody>
          <a:bodyPr lIns="0" tIns="0" rIns="0" b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22041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844083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266124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688165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400" dirty="0"/>
              <a:t>Top 20% of income earners account for 60% of revenue foregone under the PIT Plan </a:t>
            </a:r>
          </a:p>
        </p:txBody>
      </p:sp>
    </p:spTree>
    <p:extLst>
      <p:ext uri="{BB962C8B-B14F-4D97-AF65-F5344CB8AC3E}">
        <p14:creationId xmlns:p14="http://schemas.microsoft.com/office/powerpoint/2010/main" val="12974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Chart 95">
            <a:extLst>
              <a:ext uri="{FF2B5EF4-FFF2-40B4-BE49-F238E27FC236}">
                <a16:creationId xmlns:a16="http://schemas.microsoft.com/office/drawing/2014/main" xmlns="" id="{5182D951-6FCE-4D05-9813-4FC07EC7FB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8384771"/>
              </p:ext>
            </p:extLst>
          </p:nvPr>
        </p:nvGraphicFramePr>
        <p:xfrm>
          <a:off x="737059" y="1207521"/>
          <a:ext cx="8584427" cy="4957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098668" y="3228561"/>
            <a:ext cx="2518400" cy="175418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4" name="Title 1"/>
          <p:cNvSpPr>
            <a:spLocks noGrp="1"/>
          </p:cNvSpPr>
          <p:nvPr>
            <p:ph type="title" idx="4294967295"/>
          </p:nvPr>
        </p:nvSpPr>
        <p:spPr>
          <a:xfrm>
            <a:off x="737059" y="82125"/>
            <a:ext cx="6913563" cy="738664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Top 20% of income earners get the biggest tax cuts </a:t>
            </a:r>
          </a:p>
        </p:txBody>
      </p:sp>
      <p:sp>
        <p:nvSpPr>
          <p:cNvPr id="95" name="TextBox 3"/>
          <p:cNvSpPr txBox="1"/>
          <p:nvPr/>
        </p:nvSpPr>
        <p:spPr>
          <a:xfrm>
            <a:off x="740532" y="976690"/>
            <a:ext cx="7873950" cy="2385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dirty="0">
                <a:solidFill>
                  <a:srgbClr val="000000">
                    <a:alpha val="100000"/>
                  </a:srgbClr>
                </a:solidFill>
                <a:cs typeface="Arial"/>
              </a:rPr>
              <a:t>Average reduction in income tax paid by year under PIT by income quintile, $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9A34AF9C-66E2-4595-A8B8-A24D80ECA70A}"/>
              </a:ext>
            </a:extLst>
          </p:cNvPr>
          <p:cNvSpPr txBox="1"/>
          <p:nvPr/>
        </p:nvSpPr>
        <p:spPr>
          <a:xfrm>
            <a:off x="3782870" y="6140683"/>
            <a:ext cx="2194261" cy="253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Financial year ending</a:t>
            </a:r>
            <a:endParaRPr lang="en-AU" sz="18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0093A267-101C-496D-9CFF-333AB09216C7}"/>
              </a:ext>
            </a:extLst>
          </p:cNvPr>
          <p:cNvSpPr txBox="1"/>
          <p:nvPr/>
        </p:nvSpPr>
        <p:spPr>
          <a:xfrm>
            <a:off x="1597103" y="5877273"/>
            <a:ext cx="513512" cy="253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2020</a:t>
            </a:r>
            <a:endParaRPr lang="en-AU" sz="1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21D23B49-BD07-4562-B4E1-228D1B76B4CE}"/>
              </a:ext>
            </a:extLst>
          </p:cNvPr>
          <p:cNvSpPr txBox="1"/>
          <p:nvPr/>
        </p:nvSpPr>
        <p:spPr>
          <a:xfrm>
            <a:off x="2464806" y="5890462"/>
            <a:ext cx="513512" cy="253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2021</a:t>
            </a:r>
            <a:endParaRPr lang="en-AU" sz="18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58142647-3CAB-4473-B2D0-ED842FFE795B}"/>
              </a:ext>
            </a:extLst>
          </p:cNvPr>
          <p:cNvSpPr txBox="1"/>
          <p:nvPr/>
        </p:nvSpPr>
        <p:spPr>
          <a:xfrm>
            <a:off x="3332508" y="5890461"/>
            <a:ext cx="513512" cy="253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2022</a:t>
            </a:r>
            <a:endParaRPr lang="en-AU" sz="18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0AA75F4B-9B87-40CA-84B3-D8439D4A3F3F}"/>
              </a:ext>
            </a:extLst>
          </p:cNvPr>
          <p:cNvSpPr txBox="1"/>
          <p:nvPr/>
        </p:nvSpPr>
        <p:spPr>
          <a:xfrm>
            <a:off x="4200211" y="5891071"/>
            <a:ext cx="513512" cy="253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2023</a:t>
            </a:r>
            <a:endParaRPr lang="en-AU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DA7E0A7E-0355-4D8A-B3CC-9BBBCA6C8820}"/>
              </a:ext>
            </a:extLst>
          </p:cNvPr>
          <p:cNvSpPr txBox="1"/>
          <p:nvPr/>
        </p:nvSpPr>
        <p:spPr>
          <a:xfrm>
            <a:off x="5067913" y="5885262"/>
            <a:ext cx="513512" cy="253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2024</a:t>
            </a:r>
            <a:endParaRPr lang="en-AU" sz="18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3D84DC13-78F1-47F2-AD42-111492196C4C}"/>
              </a:ext>
            </a:extLst>
          </p:cNvPr>
          <p:cNvSpPr txBox="1"/>
          <p:nvPr/>
        </p:nvSpPr>
        <p:spPr>
          <a:xfrm>
            <a:off x="5935615" y="5878936"/>
            <a:ext cx="513512" cy="253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2025</a:t>
            </a:r>
            <a:endParaRPr lang="en-AU" sz="18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3A195BCF-D8F3-4B85-9850-B50B4063D784}"/>
              </a:ext>
            </a:extLst>
          </p:cNvPr>
          <p:cNvSpPr txBox="1"/>
          <p:nvPr/>
        </p:nvSpPr>
        <p:spPr>
          <a:xfrm>
            <a:off x="6803318" y="5878935"/>
            <a:ext cx="513512" cy="253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2026</a:t>
            </a:r>
            <a:endParaRPr lang="en-AU" sz="1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1F60FFC6-736C-432D-8B0F-4FE0430AE78A}"/>
              </a:ext>
            </a:extLst>
          </p:cNvPr>
          <p:cNvSpPr txBox="1"/>
          <p:nvPr/>
        </p:nvSpPr>
        <p:spPr>
          <a:xfrm>
            <a:off x="7671020" y="5885663"/>
            <a:ext cx="513512" cy="253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2027</a:t>
            </a:r>
            <a:endParaRPr lang="en-AU" sz="18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85115926-C458-4BE4-88A5-E9DED6E258ED}"/>
              </a:ext>
            </a:extLst>
          </p:cNvPr>
          <p:cNvSpPr txBox="1"/>
          <p:nvPr/>
        </p:nvSpPr>
        <p:spPr>
          <a:xfrm>
            <a:off x="8538724" y="5877274"/>
            <a:ext cx="513512" cy="253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2028</a:t>
            </a:r>
            <a:endParaRPr lang="en-AU" sz="1800" dirty="0"/>
          </a:p>
        </p:txBody>
      </p:sp>
      <p:sp>
        <p:nvSpPr>
          <p:cNvPr id="108" name="Content Placeholder 1">
            <a:extLst>
              <a:ext uri="{FF2B5EF4-FFF2-40B4-BE49-F238E27FC236}">
                <a16:creationId xmlns:a16="http://schemas.microsoft.com/office/drawing/2014/main" xmlns="" id="{5DEB2E5A-8778-46BB-87CF-1BC954221353}"/>
              </a:ext>
            </a:extLst>
          </p:cNvPr>
          <p:cNvSpPr txBox="1">
            <a:spLocks/>
          </p:cNvSpPr>
          <p:nvPr/>
        </p:nvSpPr>
        <p:spPr bwMode="auto">
          <a:xfrm>
            <a:off x="2216931" y="3277411"/>
            <a:ext cx="257096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b="1" kern="0" dirty="0">
                <a:latin typeface="Arial" charset="0"/>
                <a:ea typeface="ＭＳ Ｐゴシック" pitchFamily="34" charset="-128"/>
              </a:rPr>
              <a:t>Quintile of </a:t>
            </a:r>
            <a:r>
              <a:rPr lang="en-US" b="1" kern="0" dirty="0" err="1">
                <a:latin typeface="Arial" charset="0"/>
                <a:ea typeface="ＭＳ Ｐゴシック" pitchFamily="34" charset="-128"/>
              </a:rPr>
              <a:t>taxfilers</a:t>
            </a:r>
            <a:endParaRPr lang="en-US" b="1" kern="0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9" name="Content Placeholder 1">
            <a:extLst>
              <a:ext uri="{FF2B5EF4-FFF2-40B4-BE49-F238E27FC236}">
                <a16:creationId xmlns:a16="http://schemas.microsoft.com/office/drawing/2014/main" xmlns="" id="{3E1CE21B-1335-4B9C-A739-246CF5141FD3}"/>
              </a:ext>
            </a:extLst>
          </p:cNvPr>
          <p:cNvSpPr txBox="1">
            <a:spLocks/>
          </p:cNvSpPr>
          <p:nvPr/>
        </p:nvSpPr>
        <p:spPr bwMode="auto">
          <a:xfrm>
            <a:off x="2458928" y="3857599"/>
            <a:ext cx="18061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b="1" kern="0" dirty="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2</a:t>
            </a:r>
            <a:r>
              <a:rPr lang="en-US" b="1" kern="0" baseline="30000" dirty="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nd</a:t>
            </a:r>
            <a:r>
              <a:rPr lang="en-US" b="1" kern="0" dirty="0">
                <a:solidFill>
                  <a:schemeClr val="accent2"/>
                </a:solidFill>
                <a:latin typeface="Arial" charset="0"/>
                <a:ea typeface="ＭＳ Ｐゴシック" pitchFamily="34" charset="-128"/>
              </a:rPr>
              <a:t> lowest</a:t>
            </a:r>
          </a:p>
        </p:txBody>
      </p:sp>
      <p:sp>
        <p:nvSpPr>
          <p:cNvPr id="110" name="Content Placeholder 1">
            <a:extLst>
              <a:ext uri="{FF2B5EF4-FFF2-40B4-BE49-F238E27FC236}">
                <a16:creationId xmlns:a16="http://schemas.microsoft.com/office/drawing/2014/main" xmlns="" id="{9AF0352A-B095-4B25-BFCB-B747AD9EF32C}"/>
              </a:ext>
            </a:extLst>
          </p:cNvPr>
          <p:cNvSpPr txBox="1">
            <a:spLocks/>
          </p:cNvSpPr>
          <p:nvPr/>
        </p:nvSpPr>
        <p:spPr bwMode="auto">
          <a:xfrm>
            <a:off x="2437065" y="4108399"/>
            <a:ext cx="18061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b="1" kern="0" dirty="0">
                <a:solidFill>
                  <a:schemeClr val="accent1"/>
                </a:solidFill>
                <a:latin typeface="Arial" charset="0"/>
                <a:ea typeface="ＭＳ Ｐゴシック" pitchFamily="34" charset="-128"/>
              </a:rPr>
              <a:t>3</a:t>
            </a:r>
            <a:r>
              <a:rPr lang="en-US" b="1" kern="0" baseline="30000" dirty="0">
                <a:solidFill>
                  <a:schemeClr val="accent1"/>
                </a:solidFill>
                <a:latin typeface="Arial" charset="0"/>
                <a:ea typeface="ＭＳ Ｐゴシック" pitchFamily="34" charset="-128"/>
              </a:rPr>
              <a:t>rd</a:t>
            </a:r>
            <a:endParaRPr lang="en-US" b="1" kern="0" dirty="0">
              <a:solidFill>
                <a:schemeClr val="accent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1" name="Content Placeholder 1">
            <a:extLst>
              <a:ext uri="{FF2B5EF4-FFF2-40B4-BE49-F238E27FC236}">
                <a16:creationId xmlns:a16="http://schemas.microsoft.com/office/drawing/2014/main" xmlns="" id="{CEBFF65A-AC84-41A9-BAC3-1A220209BA47}"/>
              </a:ext>
            </a:extLst>
          </p:cNvPr>
          <p:cNvSpPr txBox="1">
            <a:spLocks/>
          </p:cNvSpPr>
          <p:nvPr/>
        </p:nvSpPr>
        <p:spPr bwMode="auto">
          <a:xfrm>
            <a:off x="2437065" y="4359198"/>
            <a:ext cx="18061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b="1" kern="0" dirty="0">
                <a:solidFill>
                  <a:schemeClr val="tx2"/>
                </a:solidFill>
                <a:latin typeface="Arial" charset="0"/>
                <a:ea typeface="ＭＳ Ｐゴシック" pitchFamily="34" charset="-128"/>
              </a:rPr>
              <a:t>4</a:t>
            </a:r>
            <a:r>
              <a:rPr lang="en-US" b="1" kern="0" baseline="30000" dirty="0">
                <a:solidFill>
                  <a:schemeClr val="tx2"/>
                </a:solidFill>
                <a:latin typeface="Arial" charset="0"/>
                <a:ea typeface="ＭＳ Ｐゴシック" pitchFamily="34" charset="-128"/>
              </a:rPr>
              <a:t>th</a:t>
            </a:r>
            <a:r>
              <a:rPr lang="en-US" b="1" kern="0" dirty="0">
                <a:solidFill>
                  <a:schemeClr val="tx2"/>
                </a:solidFill>
                <a:latin typeface="Arial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112" name="Content Placeholder 1">
            <a:extLst>
              <a:ext uri="{FF2B5EF4-FFF2-40B4-BE49-F238E27FC236}">
                <a16:creationId xmlns:a16="http://schemas.microsoft.com/office/drawing/2014/main" xmlns="" id="{7F1BBA19-CB7E-479C-8D5F-C5EEBD8CB58E}"/>
              </a:ext>
            </a:extLst>
          </p:cNvPr>
          <p:cNvSpPr txBox="1">
            <a:spLocks/>
          </p:cNvSpPr>
          <p:nvPr/>
        </p:nvSpPr>
        <p:spPr bwMode="auto">
          <a:xfrm>
            <a:off x="2437065" y="4609997"/>
            <a:ext cx="18061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b="1" kern="0" dirty="0">
                <a:solidFill>
                  <a:schemeClr val="bg2"/>
                </a:solidFill>
                <a:latin typeface="Arial" charset="0"/>
                <a:ea typeface="ＭＳ Ｐゴシック" pitchFamily="34" charset="-128"/>
              </a:rPr>
              <a:t>Highest</a:t>
            </a:r>
          </a:p>
        </p:txBody>
      </p:sp>
      <p:sp>
        <p:nvSpPr>
          <p:cNvPr id="113" name="Content Placeholder 1">
            <a:extLst>
              <a:ext uri="{FF2B5EF4-FFF2-40B4-BE49-F238E27FC236}">
                <a16:creationId xmlns:a16="http://schemas.microsoft.com/office/drawing/2014/main" xmlns="" id="{A1EEF8B2-DD5D-4D70-8C8A-0CBF07BBC688}"/>
              </a:ext>
            </a:extLst>
          </p:cNvPr>
          <p:cNvSpPr txBox="1">
            <a:spLocks/>
          </p:cNvSpPr>
          <p:nvPr/>
        </p:nvSpPr>
        <p:spPr bwMode="auto">
          <a:xfrm>
            <a:off x="2458928" y="3606801"/>
            <a:ext cx="18061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780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403225" indent="-2222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560388" indent="-142875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7889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12461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7033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1605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617788" indent="-20955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b="1" kern="0" dirty="0">
                <a:solidFill>
                  <a:schemeClr val="accent3"/>
                </a:solidFill>
                <a:latin typeface="Arial" charset="0"/>
                <a:ea typeface="ＭＳ Ｐゴシック" pitchFamily="34" charset="-128"/>
              </a:rPr>
              <a:t>Lowest</a:t>
            </a:r>
          </a:p>
        </p:txBody>
      </p:sp>
      <p:sp>
        <p:nvSpPr>
          <p:cNvPr id="114" name="Footer Placeholder 1">
            <a:extLst>
              <a:ext uri="{FF2B5EF4-FFF2-40B4-BE49-F238E27FC236}">
                <a16:creationId xmlns:a16="http://schemas.microsoft.com/office/drawing/2014/main" xmlns="" id="{7BA2A8A8-3C6A-4B50-8752-67D4D8016DDA}"/>
              </a:ext>
            </a:extLst>
          </p:cNvPr>
          <p:cNvSpPr txBox="1">
            <a:spLocks/>
          </p:cNvSpPr>
          <p:nvPr/>
        </p:nvSpPr>
        <p:spPr>
          <a:xfrm>
            <a:off x="605367" y="6427458"/>
            <a:ext cx="8878887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 anchorCtr="0">
            <a:spAutoFit/>
          </a:bodyPr>
          <a:lstStyle>
            <a:defPPr>
              <a:defRPr lang="en-US"/>
            </a:defPPr>
            <a:lvl1pPr marL="541338" indent="-541338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 defTabSz="915273">
              <a:defRPr/>
            </a:pPr>
            <a:r>
              <a:rPr lang="en-US" sz="1000" i="1" dirty="0"/>
              <a:t>Note:	Bottom quintile of </a:t>
            </a:r>
            <a:r>
              <a:rPr lang="en-US" sz="1000" i="1" dirty="0" err="1"/>
              <a:t>taxfilers</a:t>
            </a:r>
            <a:r>
              <a:rPr lang="en-US" sz="1000" i="1" dirty="0"/>
              <a:t> have taxable income less than $18k, and so pay no tax</a:t>
            </a:r>
          </a:p>
          <a:p>
            <a:pPr defTabSz="915273">
              <a:defRPr/>
            </a:pPr>
            <a:r>
              <a:rPr lang="en-US" sz="1000" i="1" dirty="0"/>
              <a:t>Source:	Commonwealth Budget Papers, 2018-19; Grattan analysis ATO Taxation Statistics 2015-16</a:t>
            </a:r>
          </a:p>
        </p:txBody>
      </p:sp>
    </p:spTree>
    <p:extLst>
      <p:ext uri="{BB962C8B-B14F-4D97-AF65-F5344CB8AC3E}">
        <p14:creationId xmlns:p14="http://schemas.microsoft.com/office/powerpoint/2010/main" val="402748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281264148"/>
              </p:ext>
            </p:extLst>
          </p:nvPr>
        </p:nvGraphicFramePr>
        <p:xfrm>
          <a:off x="1" y="-1"/>
          <a:ext cx="9904280" cy="4125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3" name="tx95"/>
          <p:cNvSpPr/>
          <p:nvPr/>
        </p:nvSpPr>
        <p:spPr>
          <a:xfrm>
            <a:off x="5312894" y="415654"/>
            <a:ext cx="3376108" cy="447609"/>
          </a:xfrm>
          <a:prstGeom prst="rect">
            <a:avLst/>
          </a:prstGeom>
          <a:noFill/>
        </p:spPr>
        <p:txBody>
          <a:bodyPr wrap="none" lIns="72000" tIns="54000" rIns="72000" bIns="54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2200" dirty="0">
                <a:solidFill>
                  <a:schemeClr val="accent1"/>
                </a:solidFill>
                <a:latin typeface="+mn-lt"/>
                <a:ea typeface="+mn-ea"/>
                <a:cs typeface="Arial"/>
              </a:rPr>
              <a:t>Bracket creep by 2027-28</a:t>
            </a:r>
            <a:endParaRPr sz="2200" dirty="0">
              <a:solidFill>
                <a:schemeClr val="accent1"/>
              </a:solidFill>
              <a:latin typeface="+mn-lt"/>
              <a:ea typeface="+mn-ea"/>
              <a:cs typeface="Arial"/>
            </a:endParaRPr>
          </a:p>
        </p:txBody>
      </p:sp>
      <p:sp>
        <p:nvSpPr>
          <p:cNvPr id="44" name="tx95"/>
          <p:cNvSpPr/>
          <p:nvPr/>
        </p:nvSpPr>
        <p:spPr>
          <a:xfrm>
            <a:off x="3783362" y="2831582"/>
            <a:ext cx="3094255" cy="677108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2200" dirty="0" smtClean="0">
                <a:solidFill>
                  <a:schemeClr val="bg2"/>
                </a:solidFill>
                <a:latin typeface="+mn-lt"/>
                <a:ea typeface="+mn-ea"/>
                <a:cs typeface="Arial"/>
              </a:rPr>
              <a:t>Net change to 2027-28,</a:t>
            </a:r>
            <a:br>
              <a:rPr lang="en-AU" sz="2200" dirty="0" smtClean="0">
                <a:solidFill>
                  <a:schemeClr val="bg2"/>
                </a:solidFill>
                <a:latin typeface="+mn-lt"/>
                <a:ea typeface="+mn-ea"/>
                <a:cs typeface="Arial"/>
              </a:rPr>
            </a:br>
            <a:r>
              <a:rPr lang="en-AU" sz="2200" dirty="0" smtClean="0">
                <a:solidFill>
                  <a:schemeClr val="bg2"/>
                </a:solidFill>
                <a:latin typeface="+mn-lt"/>
                <a:ea typeface="+mn-ea"/>
                <a:cs typeface="Arial"/>
              </a:rPr>
              <a:t>including impact of PIT</a:t>
            </a:r>
            <a:endParaRPr sz="2200" dirty="0">
              <a:solidFill>
                <a:schemeClr val="bg2"/>
              </a:solidFill>
              <a:latin typeface="+mn-lt"/>
              <a:ea typeface="+mn-ea"/>
              <a:cs typeface="Arial"/>
            </a:endParaRPr>
          </a:p>
        </p:txBody>
      </p:sp>
      <p:cxnSp>
        <p:nvCxnSpPr>
          <p:cNvPr id="45" name="Straight Connector 44"/>
          <p:cNvCxnSpPr>
            <a:endCxn id="44" idx="0"/>
          </p:cNvCxnSpPr>
          <p:nvPr/>
        </p:nvCxnSpPr>
        <p:spPr bwMode="auto">
          <a:xfrm flipH="1">
            <a:off x="5330490" y="2467430"/>
            <a:ext cx="395598" cy="3641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103782242"/>
              </p:ext>
            </p:extLst>
          </p:nvPr>
        </p:nvGraphicFramePr>
        <p:xfrm>
          <a:off x="1" y="4189803"/>
          <a:ext cx="9905999" cy="2068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x95"/>
          <p:cNvSpPr/>
          <p:nvPr/>
        </p:nvSpPr>
        <p:spPr>
          <a:xfrm>
            <a:off x="5319729" y="5256643"/>
            <a:ext cx="2717487" cy="786163"/>
          </a:xfrm>
          <a:prstGeom prst="rect">
            <a:avLst/>
          </a:prstGeom>
          <a:noFill/>
        </p:spPr>
        <p:txBody>
          <a:bodyPr wrap="none" lIns="72000" tIns="54000" rIns="72000" bIns="54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2200" dirty="0" smtClean="0">
                <a:solidFill>
                  <a:schemeClr val="tx2"/>
                </a:solidFill>
                <a:latin typeface="+mn-lt"/>
                <a:ea typeface="+mn-ea"/>
                <a:cs typeface="Arial"/>
              </a:rPr>
              <a:t>Impact of PIT </a:t>
            </a:r>
            <a:br>
              <a:rPr lang="en-AU" sz="2200" dirty="0" smtClean="0">
                <a:solidFill>
                  <a:schemeClr val="tx2"/>
                </a:solidFill>
                <a:latin typeface="+mn-lt"/>
                <a:ea typeface="+mn-ea"/>
                <a:cs typeface="Arial"/>
              </a:rPr>
            </a:br>
            <a:r>
              <a:rPr lang="en-AU" sz="2200" dirty="0" smtClean="0">
                <a:solidFill>
                  <a:schemeClr val="tx2"/>
                </a:solidFill>
                <a:latin typeface="+mn-lt"/>
                <a:ea typeface="+mn-ea"/>
                <a:cs typeface="Arial"/>
              </a:rPr>
              <a:t>on average tax rates</a:t>
            </a:r>
            <a:endParaRPr sz="2200" dirty="0">
              <a:solidFill>
                <a:schemeClr val="tx2"/>
              </a:solidFill>
              <a:latin typeface="+mn-lt"/>
              <a:ea typeface="+mn-ea"/>
              <a:cs typeface="Arial"/>
            </a:endParaRPr>
          </a:p>
        </p:txBody>
      </p:sp>
      <p:sp>
        <p:nvSpPr>
          <p:cNvPr id="12" name="tx95"/>
          <p:cNvSpPr/>
          <p:nvPr/>
        </p:nvSpPr>
        <p:spPr>
          <a:xfrm>
            <a:off x="3900095" y="6453452"/>
            <a:ext cx="2764049" cy="357841"/>
          </a:xfrm>
          <a:prstGeom prst="rect">
            <a:avLst/>
          </a:prstGeom>
          <a:noFill/>
        </p:spPr>
        <p:txBody>
          <a:bodyPr wrap="none" lIns="72000" tIns="54000" rIns="72000" bIns="54000" rtlCol="0">
            <a:spAutoFit/>
          </a:bodyPr>
          <a:lstStyle/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200" dirty="0" smtClean="0">
                <a:solidFill>
                  <a:srgbClr val="000000">
                    <a:alpha val="100000"/>
                  </a:srgbClr>
                </a:solidFill>
                <a:latin typeface="+mn-lt"/>
                <a:ea typeface="+mn-ea"/>
                <a:cs typeface="Arial"/>
              </a:rPr>
              <a:t>Percentile of </a:t>
            </a:r>
            <a:r>
              <a:rPr lang="en-AU" sz="2200" dirty="0" err="1" smtClean="0">
                <a:solidFill>
                  <a:srgbClr val="000000">
                    <a:alpha val="100000"/>
                  </a:srgbClr>
                </a:solidFill>
                <a:latin typeface="+mn-lt"/>
                <a:ea typeface="+mn-ea"/>
                <a:cs typeface="Arial"/>
              </a:rPr>
              <a:t>taxfilers</a:t>
            </a:r>
            <a:endParaRPr sz="2200" dirty="0">
              <a:solidFill>
                <a:srgbClr val="000000">
                  <a:alpha val="100000"/>
                </a:srgbClr>
              </a:solidFill>
              <a:latin typeface="+mn-lt"/>
              <a:ea typeface="+mn-ea"/>
              <a:cs typeface="Arial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152400"/>
            <a:ext cx="2319867" cy="1117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Numbers from Hugh’s chart</a:t>
            </a:r>
          </a:p>
        </p:txBody>
      </p:sp>
    </p:spTree>
    <p:extLst>
      <p:ext uri="{BB962C8B-B14F-4D97-AF65-F5344CB8AC3E}">
        <p14:creationId xmlns:p14="http://schemas.microsoft.com/office/powerpoint/2010/main" val="3390670621"/>
      </p:ext>
    </p:extLst>
  </p:cSld>
  <p:clrMapOvr>
    <a:masterClrMapping/>
  </p:clrMapOvr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" id="{235D38BB-BBD1-4BAC-8C1C-A457F5989781}" vid="{44F6CF37-C3FC-4E3C-A24A-76F28251BB2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Charts for presentations</Template>
  <TotalTime>3738</TotalTime>
  <Words>483</Words>
  <Application>Microsoft Macintosh PowerPoint</Application>
  <PresentationFormat>A4 Paper (210x297 mm)</PresentationFormat>
  <Paragraphs>159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Charts for overheads</vt:lpstr>
      <vt:lpstr>PowerPoint Presentation</vt:lpstr>
      <vt:lpstr>PowerPoint Presentation</vt:lpstr>
      <vt:lpstr>PowerPoint Presentation</vt:lpstr>
      <vt:lpstr>PowerPoint Presentation</vt:lpstr>
      <vt:lpstr>Bracket creep reduces the progressivity of the tax system; tax plan doesn’t undo it</vt:lpstr>
      <vt:lpstr>Bracket creep reduces the progressivity of the tax system; tax plan doesn’t undo it</vt:lpstr>
      <vt:lpstr>PowerPoint Presentation</vt:lpstr>
      <vt:lpstr>Top 20% of income earners get the biggest tax cuts 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Charts for presentations</dc:title>
  <dc:creator>Hugh Parsonage</dc:creator>
  <cp:lastModifiedBy>John Daley</cp:lastModifiedBy>
  <cp:revision>56</cp:revision>
  <cp:lastPrinted>2018-05-21T04:00:05Z</cp:lastPrinted>
  <dcterms:created xsi:type="dcterms:W3CDTF">2017-08-27T11:48:52Z</dcterms:created>
  <dcterms:modified xsi:type="dcterms:W3CDTF">2018-05-31T08:52:30Z</dcterms:modified>
</cp:coreProperties>
</file>