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2.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3.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notesSlides/notesSlide4.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ppt/notesSlides/notesSlide5.xml" ContentType="application/vnd.openxmlformats-officedocument.presentationml.notesSlide+xml"/>
  <Override PartName="/ppt/charts/chart5.xml" ContentType="application/vnd.openxmlformats-officedocument.drawingml.chart+xml"/>
  <Override PartName="/ppt/theme/themeOverride3.xml" ContentType="application/vnd.openxmlformats-officedocument.themeOverride+xml"/>
  <Override PartName="/ppt/drawings/drawing5.xml" ContentType="application/vnd.openxmlformats-officedocument.drawingml.chartshapes+xml"/>
  <Override PartName="/ppt/notesSlides/notesSlide6.xml" ContentType="application/vnd.openxmlformats-officedocument.presentationml.notesSlide+xml"/>
  <Override PartName="/ppt/charts/chart6.xml" ContentType="application/vnd.openxmlformats-officedocument.drawingml.chart+xml"/>
  <Override PartName="/ppt/theme/themeOverride4.xml" ContentType="application/vnd.openxmlformats-officedocument.themeOverride+xml"/>
  <Override PartName="/ppt/notesSlides/notesSlide7.xml" ContentType="application/vnd.openxmlformats-officedocument.presentationml.notesSlide+xml"/>
  <Override PartName="/ppt/charts/chart7.xml" ContentType="application/vnd.openxmlformats-officedocument.drawingml.chart+xml"/>
  <Override PartName="/ppt/theme/themeOverride5.xml" ContentType="application/vnd.openxmlformats-officedocument.themeOverride+xml"/>
  <Override PartName="/ppt/notesSlides/notesSlide8.xml" ContentType="application/vnd.openxmlformats-officedocument.presentationml.notesSlide+xml"/>
  <Override PartName="/ppt/charts/chart8.xml" ContentType="application/vnd.openxmlformats-officedocument.drawingml.chart+xml"/>
  <Override PartName="/ppt/drawings/drawing6.xml" ContentType="application/vnd.openxmlformats-officedocument.drawingml.chartshapes+xml"/>
  <Override PartName="/ppt/notesSlides/notesSlide9.xml" ContentType="application/vnd.openxmlformats-officedocument.presentationml.notesSlide+xml"/>
  <Override PartName="/ppt/charts/chart9.xml" ContentType="application/vnd.openxmlformats-officedocument.drawingml.chart+xml"/>
  <Override PartName="/ppt/theme/themeOverride6.xml" ContentType="application/vnd.openxmlformats-officedocument.themeOverride+xml"/>
  <Override PartName="/ppt/drawings/drawing7.xml" ContentType="application/vnd.openxmlformats-officedocument.drawingml.chartshapes+xml"/>
  <Override PartName="/ppt/notesSlides/notesSlide10.xml" ContentType="application/vnd.openxmlformats-officedocument.presentationml.notesSlide+xml"/>
  <Override PartName="/ppt/charts/chart10.xml" ContentType="application/vnd.openxmlformats-officedocument.drawingml.chart+xml"/>
  <Override PartName="/ppt/theme/themeOverride7.xml" ContentType="application/vnd.openxmlformats-officedocument.themeOverride+xml"/>
  <Override PartName="/ppt/notesSlides/notesSlide11.xml" ContentType="application/vnd.openxmlformats-officedocument.presentationml.notesSlide+xml"/>
  <Override PartName="/ppt/charts/chart11.xml" ContentType="application/vnd.openxmlformats-officedocument.drawingml.chart+xml"/>
  <Override PartName="/ppt/theme/themeOverride8.xml" ContentType="application/vnd.openxmlformats-officedocument.themeOverride+xml"/>
  <Override PartName="/ppt/drawings/drawing8.xml" ContentType="application/vnd.openxmlformats-officedocument.drawingml.chartshapes+xml"/>
  <Override PartName="/ppt/charts/chart12.xml" ContentType="application/vnd.openxmlformats-officedocument.drawingml.chart+xml"/>
  <Override PartName="/ppt/theme/themeOverride9.xml" ContentType="application/vnd.openxmlformats-officedocument.themeOverride+xml"/>
  <Override PartName="/ppt/drawings/drawing9.xml" ContentType="application/vnd.openxmlformats-officedocument.drawingml.chartshapes+xml"/>
  <Override PartName="/ppt/notesSlides/notesSlide12.xml" ContentType="application/vnd.openxmlformats-officedocument.presentationml.notesSlide+xml"/>
  <Override PartName="/ppt/charts/chart13.xml" ContentType="application/vnd.openxmlformats-officedocument.drawingml.chart+xml"/>
  <Override PartName="/ppt/theme/themeOverride10.xml" ContentType="application/vnd.openxmlformats-officedocument.themeOverride+xml"/>
  <Override PartName="/ppt/charts/chart14.xml" ContentType="application/vnd.openxmlformats-officedocument.drawingml.chart+xml"/>
  <Override PartName="/ppt/theme/themeOverride11.xml" ContentType="application/vnd.openxmlformats-officedocument.themeOverride+xml"/>
  <Override PartName="/ppt/notesSlides/notesSlide13.xml" ContentType="application/vnd.openxmlformats-officedocument.presentationml.notesSlide+xml"/>
  <Override PartName="/ppt/charts/chart15.xml" ContentType="application/vnd.openxmlformats-officedocument.drawingml.chart+xml"/>
  <Override PartName="/ppt/notesSlides/notesSlide14.xml" ContentType="application/vnd.openxmlformats-officedocument.presentationml.notesSlide+xml"/>
  <Override PartName="/ppt/charts/chart16.xml" ContentType="application/vnd.openxmlformats-officedocument.drawingml.chart+xml"/>
  <Override PartName="/ppt/notesSlides/notesSlide15.xml" ContentType="application/vnd.openxmlformats-officedocument.presentationml.notesSlide+xml"/>
  <Override PartName="/ppt/charts/chart17.xml" ContentType="application/vnd.openxmlformats-officedocument.drawingml.chart+xml"/>
  <Override PartName="/ppt/notesSlides/notesSlide16.xml" ContentType="application/vnd.openxmlformats-officedocument.presentationml.notesSlide+xml"/>
  <Override PartName="/ppt/charts/chart18.xml" ContentType="application/vnd.openxmlformats-officedocument.drawingml.chart+xml"/>
  <Override PartName="/ppt/notesSlides/notesSlide17.xml" ContentType="application/vnd.openxmlformats-officedocument.presentationml.notesSlide+xml"/>
  <Override PartName="/ppt/charts/chart19.xml" ContentType="application/vnd.openxmlformats-officedocument.drawingml.chart+xml"/>
  <Override PartName="/ppt/notesSlides/notesSlide18.xml" ContentType="application/vnd.openxmlformats-officedocument.presentationml.notesSlide+xml"/>
  <Override PartName="/ppt/charts/chart20.xml" ContentType="application/vnd.openxmlformats-officedocument.drawingml.chart+xml"/>
  <Override PartName="/ppt/notesSlides/notesSlide19.xml" ContentType="application/vnd.openxmlformats-officedocument.presentationml.notesSlide+xml"/>
  <Override PartName="/ppt/charts/chart21.xml" ContentType="application/vnd.openxmlformats-officedocument.drawingml.chart+xml"/>
  <Override PartName="/ppt/notesSlides/notesSlide20.xml" ContentType="application/vnd.openxmlformats-officedocument.presentationml.notesSlide+xml"/>
  <Override PartName="/ppt/charts/chart2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sldIdLst>
    <p:sldId id="377" r:id="rId2"/>
    <p:sldId id="470" r:id="rId3"/>
    <p:sldId id="545" r:id="rId4"/>
    <p:sldId id="692" r:id="rId5"/>
    <p:sldId id="697" r:id="rId6"/>
    <p:sldId id="698" r:id="rId7"/>
    <p:sldId id="829" r:id="rId8"/>
    <p:sldId id="830" r:id="rId9"/>
    <p:sldId id="831" r:id="rId10"/>
    <p:sldId id="827" r:id="rId11"/>
    <p:sldId id="799" r:id="rId12"/>
    <p:sldId id="828" r:id="rId13"/>
    <p:sldId id="832" r:id="rId14"/>
    <p:sldId id="509" r:id="rId15"/>
    <p:sldId id="512" r:id="rId16"/>
    <p:sldId id="515" r:id="rId17"/>
    <p:sldId id="833" r:id="rId18"/>
    <p:sldId id="699" r:id="rId19"/>
    <p:sldId id="700" r:id="rId20"/>
    <p:sldId id="701" r:id="rId21"/>
    <p:sldId id="702" r:id="rId22"/>
    <p:sldId id="703" r:id="rId23"/>
    <p:sldId id="704" r:id="rId24"/>
    <p:sldId id="705" r:id="rId25"/>
    <p:sldId id="706" r:id="rId26"/>
  </p:sldIdLst>
  <p:sldSz cx="9906000" cy="6858000" type="A4"/>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3997" userDrawn="1">
          <p15:clr>
            <a:srgbClr val="A4A3A4"/>
          </p15:clr>
        </p15:guide>
        <p15:guide id="2" orient="horz" pos="80">
          <p15:clr>
            <a:srgbClr val="A4A3A4"/>
          </p15:clr>
        </p15:guide>
        <p15:guide id="3" pos="5683" userDrawn="1">
          <p15:clr>
            <a:srgbClr val="A4A3A4"/>
          </p15:clr>
        </p15:guide>
        <p15:guide id="4" orient="horz" pos="4319">
          <p15:clr>
            <a:srgbClr val="A4A3A4"/>
          </p15:clr>
        </p15:guide>
        <p15:guide id="5" pos="263">
          <p15:clr>
            <a:srgbClr val="A4A3A4"/>
          </p15:clr>
        </p15:guide>
        <p15:guide id="6" orient="horz" pos="4016">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guide id="3" orient="horz" pos="3131">
          <p15:clr>
            <a:srgbClr val="A4A3A4"/>
          </p15:clr>
        </p15:guide>
        <p15:guide id="4"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EB738"/>
    <a:srgbClr val="FFC301"/>
    <a:srgbClr val="FFD653"/>
    <a:srgbClr val="A02226"/>
    <a:srgbClr val="F0720A"/>
    <a:srgbClr val="FEC35A"/>
    <a:srgbClr val="D4582A"/>
    <a:srgbClr val="FEF0DE"/>
    <a:srgbClr val="621214"/>
    <a:srgbClr val="F68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8" autoAdjust="0"/>
    <p:restoredTop sz="86299" autoAdjust="0"/>
  </p:normalViewPr>
  <p:slideViewPr>
    <p:cSldViewPr snapToGrid="0" snapToObjects="1">
      <p:cViewPr>
        <p:scale>
          <a:sx n="80" d="100"/>
          <a:sy n="80" d="100"/>
        </p:scale>
        <p:origin x="-1448" y="-264"/>
      </p:cViewPr>
      <p:guideLst>
        <p:guide orient="horz" pos="4319"/>
        <p:guide pos="5532"/>
        <p:guide pos="2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320"/>
    </p:cViewPr>
  </p:sorterViewPr>
  <p:notesViewPr>
    <p:cSldViewPr snapToObjects="1">
      <p:cViewPr varScale="1">
        <p:scale>
          <a:sx n="69" d="100"/>
          <a:sy n="69" d="100"/>
        </p:scale>
        <p:origin x="-3368" y="-120"/>
      </p:cViewPr>
      <p:guideLst>
        <p:guide orient="horz" pos="3127"/>
        <p:guide orient="horz" pos="3131"/>
        <p:guide pos="2141"/>
        <p:guide pos="2144"/>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1.xlsx"/><Relationship Id="rId3"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package" Target="../embeddings/Microsoft_Excel_Sheet11.xlsx"/><Relationship Id="rId3" Type="http://schemas.openxmlformats.org/officeDocument/2006/relationships/chartUserShapes" Target="../drawings/drawing8.xml"/></Relationships>
</file>

<file path=ppt/charts/_rels/chart12.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package" Target="../embeddings/Microsoft_Excel_Sheet12.xlsx"/><Relationship Id="rId3" Type="http://schemas.openxmlformats.org/officeDocument/2006/relationships/chartUserShapes" Target="../drawings/drawing9.xml"/></Relationships>
</file>

<file path=ppt/charts/_rels/chart13.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2.xlsx"/><Relationship Id="rId3" Type="http://schemas.openxmlformats.org/officeDocument/2006/relationships/chartUserShapes" Target="../drawings/drawing2.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 Id="rId2"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 Id="rId2"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Sheet5.xlsx"/><Relationship Id="rId3"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 Id="rId2" Type="http://schemas.openxmlformats.org/officeDocument/2006/relationships/chartUserShapes" Target="../drawings/drawing6.xml"/></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package" Target="../embeddings/Microsoft_Excel_Sheet9.xlsx"/><Relationship Id="rId3" Type="http://schemas.openxmlformats.org/officeDocument/2006/relationships/chartUserShapes" Target="../drawings/drawing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659240408701805"/>
          <c:y val="0.022754593175853"/>
          <c:w val="0.877437263763091"/>
          <c:h val="0.800904928550598"/>
        </c:manualLayout>
      </c:layout>
      <c:barChart>
        <c:barDir val="col"/>
        <c:grouping val="clustered"/>
        <c:varyColors val="0"/>
        <c:ser>
          <c:idx val="0"/>
          <c:order val="0"/>
          <c:tx>
            <c:strRef>
              <c:f>Sheet1!$B$1</c:f>
              <c:strCache>
                <c:ptCount val="1"/>
                <c:pt idx="0">
                  <c:v>Tax revenue as a share of national GDP (percent)</c:v>
                </c:pt>
              </c:strCache>
            </c:strRef>
          </c:tx>
          <c:spPr>
            <a:solidFill>
              <a:srgbClr val="A02226"/>
            </a:solidFill>
            <a:ln>
              <a:solidFill>
                <a:schemeClr val="tx1"/>
              </a:solidFill>
            </a:ln>
          </c:spPr>
          <c:invertIfNegative val="0"/>
          <c:dPt>
            <c:idx val="4"/>
            <c:invertIfNegative val="0"/>
            <c:bubble3D val="0"/>
            <c:spPr>
              <a:solidFill>
                <a:srgbClr val="621214"/>
              </a:solidFill>
              <a:ln>
                <a:solidFill>
                  <a:schemeClr val="tx1"/>
                </a:solidFill>
              </a:ln>
            </c:spPr>
          </c:dPt>
          <c:cat>
            <c:strRef>
              <c:f>Sheet1!$A$2:$A$11</c:f>
              <c:strCache>
                <c:ptCount val="10"/>
                <c:pt idx="0">
                  <c:v>Switzerland</c:v>
                </c:pt>
                <c:pt idx="1">
                  <c:v>Netherlands</c:v>
                </c:pt>
                <c:pt idx="2">
                  <c:v>Ireland</c:v>
                </c:pt>
                <c:pt idx="3">
                  <c:v>Spain</c:v>
                </c:pt>
                <c:pt idx="4">
                  <c:v>Australia</c:v>
                </c:pt>
                <c:pt idx="5">
                  <c:v>NZ</c:v>
                </c:pt>
                <c:pt idx="6">
                  <c:v>Japan</c:v>
                </c:pt>
                <c:pt idx="7">
                  <c:v>US</c:v>
                </c:pt>
                <c:pt idx="8">
                  <c:v>Canada</c:v>
                </c:pt>
                <c:pt idx="9">
                  <c:v>UK</c:v>
                </c:pt>
              </c:strCache>
            </c:strRef>
          </c:cat>
          <c:val>
            <c:numRef>
              <c:f>Sheet1!$B$2:$B$11</c:f>
              <c:numCache>
                <c:formatCode>0.0%</c:formatCode>
                <c:ptCount val="10"/>
                <c:pt idx="0">
                  <c:v>0.002</c:v>
                </c:pt>
                <c:pt idx="1">
                  <c:v>0.007</c:v>
                </c:pt>
                <c:pt idx="2">
                  <c:v>0.01</c:v>
                </c:pt>
                <c:pt idx="3">
                  <c:v>0.01</c:v>
                </c:pt>
                <c:pt idx="4">
                  <c:v>0.014</c:v>
                </c:pt>
                <c:pt idx="5">
                  <c:v>0.02</c:v>
                </c:pt>
                <c:pt idx="6">
                  <c:v>0.021</c:v>
                </c:pt>
                <c:pt idx="7">
                  <c:v>0.028</c:v>
                </c:pt>
                <c:pt idx="8">
                  <c:v>0.028</c:v>
                </c:pt>
                <c:pt idx="9">
                  <c:v>0.032</c:v>
                </c:pt>
              </c:numCache>
            </c:numRef>
          </c:val>
        </c:ser>
        <c:dLbls>
          <c:showLegendKey val="0"/>
          <c:showVal val="0"/>
          <c:showCatName val="0"/>
          <c:showSerName val="0"/>
          <c:showPercent val="0"/>
          <c:showBubbleSize val="0"/>
        </c:dLbls>
        <c:gapWidth val="44"/>
        <c:axId val="-2050182088"/>
        <c:axId val="-2050184984"/>
      </c:barChart>
      <c:lineChart>
        <c:grouping val="standard"/>
        <c:varyColors val="0"/>
        <c:ser>
          <c:idx val="1"/>
          <c:order val="1"/>
          <c:tx>
            <c:strRef>
              <c:f>Sheet1!$C$1</c:f>
              <c:strCache>
                <c:ptCount val="1"/>
                <c:pt idx="0">
                  <c:v>OECD-10 average</c:v>
                </c:pt>
              </c:strCache>
            </c:strRef>
          </c:tx>
          <c:spPr>
            <a:ln w="38100"/>
          </c:spPr>
          <c:marker>
            <c:symbol val="none"/>
          </c:marker>
          <c:cat>
            <c:strRef>
              <c:f>Sheet1!$A$2:$A$11</c:f>
              <c:strCache>
                <c:ptCount val="10"/>
                <c:pt idx="0">
                  <c:v>Switzerland</c:v>
                </c:pt>
                <c:pt idx="1">
                  <c:v>Netherlands</c:v>
                </c:pt>
                <c:pt idx="2">
                  <c:v>Ireland</c:v>
                </c:pt>
                <c:pt idx="3">
                  <c:v>Spain</c:v>
                </c:pt>
                <c:pt idx="4">
                  <c:v>Australia</c:v>
                </c:pt>
                <c:pt idx="5">
                  <c:v>NZ</c:v>
                </c:pt>
                <c:pt idx="6">
                  <c:v>Japan</c:v>
                </c:pt>
                <c:pt idx="7">
                  <c:v>US</c:v>
                </c:pt>
                <c:pt idx="8">
                  <c:v>Canada</c:v>
                </c:pt>
                <c:pt idx="9">
                  <c:v>UK</c:v>
                </c:pt>
              </c:strCache>
            </c:strRef>
          </c:cat>
          <c:val>
            <c:numRef>
              <c:f>Sheet1!$C$2:$C$11</c:f>
              <c:numCache>
                <c:formatCode>0.00%</c:formatCode>
                <c:ptCount val="10"/>
                <c:pt idx="0">
                  <c:v>0.017</c:v>
                </c:pt>
                <c:pt idx="1">
                  <c:v>0.017</c:v>
                </c:pt>
                <c:pt idx="2">
                  <c:v>0.017</c:v>
                </c:pt>
                <c:pt idx="3">
                  <c:v>0.017</c:v>
                </c:pt>
                <c:pt idx="4">
                  <c:v>0.017</c:v>
                </c:pt>
                <c:pt idx="5">
                  <c:v>0.017</c:v>
                </c:pt>
                <c:pt idx="6">
                  <c:v>0.017</c:v>
                </c:pt>
                <c:pt idx="7">
                  <c:v>0.017</c:v>
                </c:pt>
                <c:pt idx="8">
                  <c:v>0.017</c:v>
                </c:pt>
                <c:pt idx="9">
                  <c:v>0.017</c:v>
                </c:pt>
              </c:numCache>
            </c:numRef>
          </c:val>
          <c:smooth val="0"/>
        </c:ser>
        <c:ser>
          <c:idx val="2"/>
          <c:order val="2"/>
          <c:tx>
            <c:strRef>
              <c:f>Sheet1!$D$1</c:f>
              <c:strCache>
                <c:ptCount val="1"/>
                <c:pt idx="0">
                  <c:v>OECD average</c:v>
                </c:pt>
              </c:strCache>
            </c:strRef>
          </c:tx>
          <c:spPr>
            <a:ln w="38100"/>
          </c:spPr>
          <c:marker>
            <c:symbol val="none"/>
          </c:marker>
          <c:cat>
            <c:strRef>
              <c:f>Sheet1!$A$2:$A$11</c:f>
              <c:strCache>
                <c:ptCount val="10"/>
                <c:pt idx="0">
                  <c:v>Switzerland</c:v>
                </c:pt>
                <c:pt idx="1">
                  <c:v>Netherlands</c:v>
                </c:pt>
                <c:pt idx="2">
                  <c:v>Ireland</c:v>
                </c:pt>
                <c:pt idx="3">
                  <c:v>Spain</c:v>
                </c:pt>
                <c:pt idx="4">
                  <c:v>Australia</c:v>
                </c:pt>
                <c:pt idx="5">
                  <c:v>NZ</c:v>
                </c:pt>
                <c:pt idx="6">
                  <c:v>Japan</c:v>
                </c:pt>
                <c:pt idx="7">
                  <c:v>US</c:v>
                </c:pt>
                <c:pt idx="8">
                  <c:v>Canada</c:v>
                </c:pt>
                <c:pt idx="9">
                  <c:v>UK</c:v>
                </c:pt>
              </c:strCache>
            </c:strRef>
          </c:cat>
          <c:val>
            <c:numRef>
              <c:f>Sheet1!$D$2:$D$11</c:f>
              <c:numCache>
                <c:formatCode>0.0%</c:formatCode>
                <c:ptCount val="10"/>
                <c:pt idx="0">
                  <c:v>0.011</c:v>
                </c:pt>
                <c:pt idx="1">
                  <c:v>0.011</c:v>
                </c:pt>
                <c:pt idx="2">
                  <c:v>0.011</c:v>
                </c:pt>
                <c:pt idx="3">
                  <c:v>0.011</c:v>
                </c:pt>
                <c:pt idx="4">
                  <c:v>0.011</c:v>
                </c:pt>
                <c:pt idx="5">
                  <c:v>0.011</c:v>
                </c:pt>
                <c:pt idx="6">
                  <c:v>0.011</c:v>
                </c:pt>
                <c:pt idx="7">
                  <c:v>0.011</c:v>
                </c:pt>
                <c:pt idx="8">
                  <c:v>0.011</c:v>
                </c:pt>
                <c:pt idx="9">
                  <c:v>0.011</c:v>
                </c:pt>
              </c:numCache>
            </c:numRef>
          </c:val>
          <c:smooth val="0"/>
        </c:ser>
        <c:dLbls>
          <c:showLegendKey val="0"/>
          <c:showVal val="0"/>
          <c:showCatName val="0"/>
          <c:showSerName val="0"/>
          <c:showPercent val="0"/>
          <c:showBubbleSize val="0"/>
        </c:dLbls>
        <c:marker val="1"/>
        <c:smooth val="0"/>
        <c:axId val="-2050191976"/>
        <c:axId val="-2050188712"/>
      </c:lineChart>
      <c:catAx>
        <c:axId val="-2050191976"/>
        <c:scaling>
          <c:orientation val="minMax"/>
        </c:scaling>
        <c:delete val="0"/>
        <c:axPos val="b"/>
        <c:numFmt formatCode="General" sourceLinked="1"/>
        <c:majorTickMark val="out"/>
        <c:minorTickMark val="none"/>
        <c:tickLblPos val="low"/>
        <c:spPr>
          <a:ln>
            <a:solidFill>
              <a:schemeClr val="tx1"/>
            </a:solidFill>
          </a:ln>
        </c:spPr>
        <c:txPr>
          <a:bodyPr rot="-2700000" vert="horz"/>
          <a:lstStyle/>
          <a:p>
            <a:pPr>
              <a:defRPr sz="2200"/>
            </a:pPr>
            <a:endParaRPr lang="en-US"/>
          </a:p>
        </c:txPr>
        <c:crossAx val="-2050188712"/>
        <c:crosses val="autoZero"/>
        <c:auto val="1"/>
        <c:lblAlgn val="ctr"/>
        <c:lblOffset val="100"/>
        <c:noMultiLvlLbl val="0"/>
      </c:catAx>
      <c:valAx>
        <c:axId val="-2050188712"/>
        <c:scaling>
          <c:orientation val="minMax"/>
          <c:max val="0.035"/>
        </c:scaling>
        <c:delete val="0"/>
        <c:axPos val="l"/>
        <c:majorGridlines>
          <c:spPr>
            <a:ln>
              <a:solidFill>
                <a:schemeClr val="bg1">
                  <a:lumMod val="75000"/>
                </a:schemeClr>
              </a:solidFill>
            </a:ln>
          </c:spPr>
        </c:majorGridlines>
        <c:numFmt formatCode="0.0%" sourceLinked="0"/>
        <c:majorTickMark val="out"/>
        <c:minorTickMark val="none"/>
        <c:tickLblPos val="nextTo"/>
        <c:spPr>
          <a:ln>
            <a:solidFill>
              <a:schemeClr val="tx1"/>
            </a:solidFill>
          </a:ln>
        </c:spPr>
        <c:txPr>
          <a:bodyPr/>
          <a:lstStyle/>
          <a:p>
            <a:pPr>
              <a:defRPr sz="2200"/>
            </a:pPr>
            <a:endParaRPr lang="en-US"/>
          </a:p>
        </c:txPr>
        <c:crossAx val="-2050191976"/>
        <c:crosses val="autoZero"/>
        <c:crossBetween val="between"/>
        <c:majorUnit val="0.005"/>
      </c:valAx>
      <c:valAx>
        <c:axId val="-2050184984"/>
        <c:scaling>
          <c:orientation val="minMax"/>
        </c:scaling>
        <c:delete val="1"/>
        <c:axPos val="r"/>
        <c:numFmt formatCode="0.0%" sourceLinked="1"/>
        <c:majorTickMark val="out"/>
        <c:minorTickMark val="none"/>
        <c:tickLblPos val="nextTo"/>
        <c:crossAx val="-2050182088"/>
        <c:crosses val="max"/>
        <c:crossBetween val="between"/>
      </c:valAx>
      <c:catAx>
        <c:axId val="-2050182088"/>
        <c:scaling>
          <c:orientation val="minMax"/>
        </c:scaling>
        <c:delete val="1"/>
        <c:axPos val="b"/>
        <c:numFmt formatCode="General" sourceLinked="1"/>
        <c:majorTickMark val="out"/>
        <c:minorTickMark val="none"/>
        <c:tickLblPos val="nextTo"/>
        <c:crossAx val="-2050184984"/>
        <c:crosses val="autoZero"/>
        <c:auto val="1"/>
        <c:lblAlgn val="ctr"/>
        <c:lblOffset val="100"/>
        <c:noMultiLvlLbl val="0"/>
      </c:catAx>
      <c:spPr>
        <a:noFill/>
        <a:ln>
          <a:noFill/>
        </a:ln>
        <a:effectLst/>
      </c:spPr>
    </c:plotArea>
    <c:plotVisOnly val="1"/>
    <c:dispBlanksAs val="gap"/>
    <c:showDLblsOverMax val="0"/>
  </c:chart>
  <c:spPr>
    <a:ln>
      <a:noFill/>
    </a:ln>
  </c:spPr>
  <c:txPr>
    <a:bodyPr/>
    <a:lstStyle/>
    <a:p>
      <a:pPr>
        <a:defRPr sz="1200"/>
      </a:pPr>
      <a:endParaRPr lang="en-US"/>
    </a:p>
  </c:txPr>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26646830670447"/>
          <c:y val="0.0289856910094907"/>
          <c:w val="0.941040832221315"/>
          <c:h val="0.894383546879854"/>
        </c:manualLayout>
      </c:layout>
      <c:barChart>
        <c:barDir val="col"/>
        <c:grouping val="stacked"/>
        <c:varyColors val="0"/>
        <c:ser>
          <c:idx val="1"/>
          <c:order val="0"/>
          <c:tx>
            <c:strRef>
              <c:f>Sheet1!$B$1</c:f>
              <c:strCache>
                <c:ptCount val="1"/>
                <c:pt idx="0">
                  <c:v>Council rates</c:v>
                </c:pt>
              </c:strCache>
            </c:strRef>
          </c:tx>
          <c:spPr>
            <a:ln>
              <a:solidFill>
                <a:srgbClr val="000000"/>
              </a:solidFill>
            </a:ln>
          </c:spPr>
          <c:invertIfNegative val="0"/>
          <c:cat>
            <c:strRef>
              <c:f>Sheet1!$A$3:$A$12</c:f>
              <c:strCache>
                <c:ptCount val="10"/>
                <c:pt idx="0">
                  <c:v>Lowest</c:v>
                </c:pt>
                <c:pt idx="1">
                  <c:v>2nd</c:v>
                </c:pt>
                <c:pt idx="2">
                  <c:v>3rd</c:v>
                </c:pt>
                <c:pt idx="3">
                  <c:v>4th</c:v>
                </c:pt>
                <c:pt idx="4">
                  <c:v>5th</c:v>
                </c:pt>
                <c:pt idx="5">
                  <c:v>6th</c:v>
                </c:pt>
                <c:pt idx="6">
                  <c:v>7th</c:v>
                </c:pt>
                <c:pt idx="7">
                  <c:v>8th</c:v>
                </c:pt>
                <c:pt idx="8">
                  <c:v>9th</c:v>
                </c:pt>
                <c:pt idx="9">
                  <c:v>Highest</c:v>
                </c:pt>
              </c:strCache>
            </c:strRef>
          </c:cat>
          <c:val>
            <c:numRef>
              <c:f>Sheet1!$B$3:$B$12</c:f>
              <c:numCache>
                <c:formatCode>General</c:formatCode>
                <c:ptCount val="10"/>
                <c:pt idx="0">
                  <c:v>1169.458</c:v>
                </c:pt>
                <c:pt idx="1">
                  <c:v>1017.742</c:v>
                </c:pt>
                <c:pt idx="2">
                  <c:v>1081.405</c:v>
                </c:pt>
                <c:pt idx="3">
                  <c:v>1220.779</c:v>
                </c:pt>
                <c:pt idx="4">
                  <c:v>1236.756</c:v>
                </c:pt>
                <c:pt idx="5">
                  <c:v>1254.257</c:v>
                </c:pt>
                <c:pt idx="6">
                  <c:v>1245.221</c:v>
                </c:pt>
                <c:pt idx="7">
                  <c:v>1340.055</c:v>
                </c:pt>
                <c:pt idx="8">
                  <c:v>1273.895</c:v>
                </c:pt>
                <c:pt idx="9">
                  <c:v>1410.946</c:v>
                </c:pt>
              </c:numCache>
            </c:numRef>
          </c:val>
        </c:ser>
        <c:ser>
          <c:idx val="0"/>
          <c:order val="1"/>
          <c:tx>
            <c:strRef>
              <c:f>Sheet1!$C$1</c:f>
              <c:strCache>
                <c:ptCount val="1"/>
                <c:pt idx="0">
                  <c:v>Property levy</c:v>
                </c:pt>
              </c:strCache>
            </c:strRef>
          </c:tx>
          <c:spPr>
            <a:solidFill>
              <a:srgbClr val="A02226"/>
            </a:solidFill>
            <a:ln>
              <a:solidFill>
                <a:schemeClr val="tx1"/>
              </a:solidFill>
            </a:ln>
          </c:spPr>
          <c:invertIfNegative val="0"/>
          <c:cat>
            <c:strRef>
              <c:f>Sheet1!$A$3:$A$12</c:f>
              <c:strCache>
                <c:ptCount val="10"/>
                <c:pt idx="0">
                  <c:v>Lowest</c:v>
                </c:pt>
                <c:pt idx="1">
                  <c:v>2nd</c:v>
                </c:pt>
                <c:pt idx="2">
                  <c:v>3rd</c:v>
                </c:pt>
                <c:pt idx="3">
                  <c:v>4th</c:v>
                </c:pt>
                <c:pt idx="4">
                  <c:v>5th</c:v>
                </c:pt>
                <c:pt idx="5">
                  <c:v>6th</c:v>
                </c:pt>
                <c:pt idx="6">
                  <c:v>7th</c:v>
                </c:pt>
                <c:pt idx="7">
                  <c:v>8th</c:v>
                </c:pt>
                <c:pt idx="8">
                  <c:v>9th</c:v>
                </c:pt>
                <c:pt idx="9">
                  <c:v>Highest</c:v>
                </c:pt>
              </c:strCache>
            </c:strRef>
          </c:cat>
          <c:val>
            <c:numRef>
              <c:f>Sheet1!$C$3:$C$12</c:f>
              <c:numCache>
                <c:formatCode>General</c:formatCode>
                <c:ptCount val="10"/>
                <c:pt idx="0">
                  <c:v>731.9370999999974</c:v>
                </c:pt>
                <c:pt idx="1">
                  <c:v>553.8729</c:v>
                </c:pt>
                <c:pt idx="2">
                  <c:v>585.4610999999974</c:v>
                </c:pt>
                <c:pt idx="3">
                  <c:v>755.3481999999979</c:v>
                </c:pt>
                <c:pt idx="4">
                  <c:v>772.6559999999994</c:v>
                </c:pt>
                <c:pt idx="5">
                  <c:v>712.3588999999994</c:v>
                </c:pt>
                <c:pt idx="6">
                  <c:v>828.6320999999979</c:v>
                </c:pt>
                <c:pt idx="7">
                  <c:v>927.9036</c:v>
                </c:pt>
                <c:pt idx="8">
                  <c:v>1008.4842</c:v>
                </c:pt>
                <c:pt idx="9">
                  <c:v>1591.4925</c:v>
                </c:pt>
              </c:numCache>
            </c:numRef>
          </c:val>
        </c:ser>
        <c:dLbls>
          <c:showLegendKey val="0"/>
          <c:showVal val="0"/>
          <c:showCatName val="0"/>
          <c:showSerName val="0"/>
          <c:showPercent val="0"/>
          <c:showBubbleSize val="0"/>
        </c:dLbls>
        <c:gapWidth val="14"/>
        <c:overlap val="100"/>
        <c:axId val="-2048795784"/>
        <c:axId val="-2048792568"/>
      </c:barChart>
      <c:catAx>
        <c:axId val="-2048795784"/>
        <c:scaling>
          <c:orientation val="minMax"/>
        </c:scaling>
        <c:delete val="0"/>
        <c:axPos val="b"/>
        <c:numFmt formatCode="General" sourceLinked="1"/>
        <c:majorTickMark val="out"/>
        <c:minorTickMark val="none"/>
        <c:tickLblPos val="low"/>
        <c:spPr>
          <a:ln>
            <a:solidFill>
              <a:schemeClr val="tx1"/>
            </a:solidFill>
          </a:ln>
        </c:spPr>
        <c:txPr>
          <a:bodyPr rot="0" vert="horz"/>
          <a:lstStyle/>
          <a:p>
            <a:pPr>
              <a:defRPr sz="2000"/>
            </a:pPr>
            <a:endParaRPr lang="en-US"/>
          </a:p>
        </c:txPr>
        <c:crossAx val="-2048792568"/>
        <c:crosses val="autoZero"/>
        <c:auto val="1"/>
        <c:lblAlgn val="ctr"/>
        <c:lblOffset val="100"/>
        <c:noMultiLvlLbl val="0"/>
      </c:catAx>
      <c:valAx>
        <c:axId val="-2048792568"/>
        <c:scaling>
          <c:orientation val="minMax"/>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400"/>
            </a:pPr>
            <a:endParaRPr lang="en-US"/>
          </a:p>
        </c:txPr>
        <c:crossAx val="-2048795784"/>
        <c:crosses val="autoZero"/>
        <c:crossBetween val="between"/>
      </c:valAx>
      <c:spPr>
        <a:noFill/>
        <a:ln w="25400">
          <a:noFill/>
        </a:ln>
        <a:effectLst/>
      </c:spPr>
    </c:plotArea>
    <c:legend>
      <c:legendPos val="r"/>
      <c:layout>
        <c:manualLayout>
          <c:xMode val="edge"/>
          <c:yMode val="edge"/>
          <c:x val="0.218026081872888"/>
          <c:y val="0.160432186035896"/>
          <c:w val="0.49922995766674"/>
          <c:h val="0.131006827994142"/>
        </c:manualLayout>
      </c:layout>
      <c:overlay val="0"/>
      <c:txPr>
        <a:bodyPr/>
        <a:lstStyle/>
        <a:p>
          <a:pPr>
            <a:defRPr sz="2400"/>
          </a:pPr>
          <a:endParaRPr lang="en-US"/>
        </a:p>
      </c:txPr>
    </c:legend>
    <c:plotVisOnly val="1"/>
    <c:dispBlanksAs val="gap"/>
    <c:showDLblsOverMax val="0"/>
  </c:chart>
  <c:spPr>
    <a:ln>
      <a:noFill/>
    </a:ln>
  </c:spPr>
  <c:txPr>
    <a:bodyPr/>
    <a:lstStyle/>
    <a:p>
      <a:pPr>
        <a:defRPr sz="1600"/>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2913368857094"/>
          <c:y val="0.0740374325686204"/>
          <c:w val="0.677086631142905"/>
          <c:h val="0.672596914751036"/>
        </c:manualLayout>
      </c:layout>
      <c:barChart>
        <c:barDir val="col"/>
        <c:grouping val="clustered"/>
        <c:varyColors val="0"/>
        <c:ser>
          <c:idx val="0"/>
          <c:order val="0"/>
          <c:tx>
            <c:strRef>
              <c:f>Sheet1!$B$2</c:f>
              <c:strCache>
                <c:ptCount val="1"/>
                <c:pt idx="0">
                  <c:v>First</c:v>
                </c:pt>
              </c:strCache>
            </c:strRef>
          </c:tx>
          <c:spPr>
            <a:solidFill>
              <a:srgbClr val="FFC35A"/>
            </a:solidFill>
            <a:ln>
              <a:solidFill>
                <a:schemeClr val="tx1"/>
              </a:solidFill>
            </a:ln>
          </c:spPr>
          <c:invertIfNegative val="0"/>
          <c:val>
            <c:numRef>
              <c:f>Sheet1!$B$3:$B$7</c:f>
              <c:numCache>
                <c:formatCode>General</c:formatCode>
                <c:ptCount val="5"/>
                <c:pt idx="0">
                  <c:v>0.003552849</c:v>
                </c:pt>
                <c:pt idx="1">
                  <c:v>0.044742504</c:v>
                </c:pt>
                <c:pt idx="2">
                  <c:v>0.127503186</c:v>
                </c:pt>
                <c:pt idx="3">
                  <c:v>0.211401671</c:v>
                </c:pt>
                <c:pt idx="4">
                  <c:v>0.278437598</c:v>
                </c:pt>
              </c:numCache>
            </c:numRef>
          </c:val>
        </c:ser>
        <c:ser>
          <c:idx val="1"/>
          <c:order val="1"/>
          <c:tx>
            <c:strRef>
              <c:f>Sheet1!$C$2</c:f>
              <c:strCache>
                <c:ptCount val="1"/>
                <c:pt idx="0">
                  <c:v>Second</c:v>
                </c:pt>
              </c:strCache>
            </c:strRef>
          </c:tx>
          <c:spPr>
            <a:solidFill>
              <a:srgbClr val="F68B33"/>
            </a:solidFill>
            <a:ln>
              <a:solidFill>
                <a:srgbClr val="000000"/>
              </a:solidFill>
            </a:ln>
          </c:spPr>
          <c:invertIfNegative val="0"/>
          <c:val>
            <c:numRef>
              <c:f>Sheet1!$C$3:$C$7</c:f>
              <c:numCache>
                <c:formatCode>General</c:formatCode>
                <c:ptCount val="5"/>
                <c:pt idx="0">
                  <c:v>0.006230397</c:v>
                </c:pt>
                <c:pt idx="1">
                  <c:v>0.090749935</c:v>
                </c:pt>
                <c:pt idx="2">
                  <c:v>0.160377183</c:v>
                </c:pt>
                <c:pt idx="3">
                  <c:v>0.213102241</c:v>
                </c:pt>
                <c:pt idx="4">
                  <c:v>0.308712698</c:v>
                </c:pt>
              </c:numCache>
            </c:numRef>
          </c:val>
        </c:ser>
        <c:ser>
          <c:idx val="2"/>
          <c:order val="2"/>
          <c:tx>
            <c:strRef>
              <c:f>Sheet1!$D$2</c:f>
              <c:strCache>
                <c:ptCount val="1"/>
                <c:pt idx="0">
                  <c:v>Third</c:v>
                </c:pt>
              </c:strCache>
            </c:strRef>
          </c:tx>
          <c:spPr>
            <a:solidFill>
              <a:srgbClr val="D4582A"/>
            </a:solidFill>
            <a:ln>
              <a:solidFill>
                <a:srgbClr val="000000"/>
              </a:solidFill>
            </a:ln>
          </c:spPr>
          <c:invertIfNegative val="0"/>
          <c:val>
            <c:numRef>
              <c:f>Sheet1!$D$3:$D$7</c:f>
              <c:numCache>
                <c:formatCode>General</c:formatCode>
                <c:ptCount val="5"/>
                <c:pt idx="0">
                  <c:v>0.013827661</c:v>
                </c:pt>
                <c:pt idx="1">
                  <c:v>0.121591582</c:v>
                </c:pt>
                <c:pt idx="2">
                  <c:v>0.198220761</c:v>
                </c:pt>
                <c:pt idx="3">
                  <c:v>0.232525441</c:v>
                </c:pt>
                <c:pt idx="4">
                  <c:v>0.336924027</c:v>
                </c:pt>
              </c:numCache>
            </c:numRef>
          </c:val>
        </c:ser>
        <c:ser>
          <c:idx val="3"/>
          <c:order val="3"/>
          <c:tx>
            <c:strRef>
              <c:f>Sheet1!$E$2</c:f>
              <c:strCache>
                <c:ptCount val="1"/>
                <c:pt idx="0">
                  <c:v>Fourth</c:v>
                </c:pt>
              </c:strCache>
            </c:strRef>
          </c:tx>
          <c:spPr>
            <a:solidFill>
              <a:srgbClr val="A02226"/>
            </a:solidFill>
            <a:ln>
              <a:solidFill>
                <a:srgbClr val="000000"/>
              </a:solidFill>
            </a:ln>
          </c:spPr>
          <c:invertIfNegative val="0"/>
          <c:val>
            <c:numRef>
              <c:f>Sheet1!$E$3:$E$7</c:f>
              <c:numCache>
                <c:formatCode>General</c:formatCode>
                <c:ptCount val="5"/>
                <c:pt idx="0">
                  <c:v>0.00773711</c:v>
                </c:pt>
                <c:pt idx="1">
                  <c:v>0.118247446</c:v>
                </c:pt>
                <c:pt idx="2">
                  <c:v>0.229286222</c:v>
                </c:pt>
                <c:pt idx="3">
                  <c:v>0.267628028</c:v>
                </c:pt>
                <c:pt idx="4">
                  <c:v>0.493354235</c:v>
                </c:pt>
              </c:numCache>
            </c:numRef>
          </c:val>
        </c:ser>
        <c:ser>
          <c:idx val="4"/>
          <c:order val="4"/>
          <c:tx>
            <c:strRef>
              <c:f>Sheet1!$F$2</c:f>
              <c:strCache>
                <c:ptCount val="1"/>
                <c:pt idx="0">
                  <c:v>Fifth</c:v>
                </c:pt>
              </c:strCache>
            </c:strRef>
          </c:tx>
          <c:spPr>
            <a:solidFill>
              <a:srgbClr val="621214"/>
            </a:solidFill>
            <a:ln>
              <a:solidFill>
                <a:srgbClr val="000000"/>
              </a:solidFill>
            </a:ln>
          </c:spPr>
          <c:invertIfNegative val="0"/>
          <c:val>
            <c:numRef>
              <c:f>Sheet1!$F$3:$F$7</c:f>
              <c:numCache>
                <c:formatCode>General</c:formatCode>
                <c:ptCount val="5"/>
                <c:pt idx="0">
                  <c:v>0.003879851</c:v>
                </c:pt>
                <c:pt idx="1">
                  <c:v>0.090676167</c:v>
                </c:pt>
                <c:pt idx="2">
                  <c:v>0.183273639</c:v>
                </c:pt>
                <c:pt idx="3">
                  <c:v>0.343788239</c:v>
                </c:pt>
                <c:pt idx="4">
                  <c:v>1.223496399999999</c:v>
                </c:pt>
              </c:numCache>
            </c:numRef>
          </c:val>
        </c:ser>
        <c:dLbls>
          <c:showLegendKey val="0"/>
          <c:showVal val="0"/>
          <c:showCatName val="0"/>
          <c:showSerName val="0"/>
          <c:showPercent val="0"/>
          <c:showBubbleSize val="0"/>
        </c:dLbls>
        <c:gapWidth val="50"/>
        <c:axId val="-2065994440"/>
        <c:axId val="-2050634312"/>
      </c:barChart>
      <c:catAx>
        <c:axId val="-2065994440"/>
        <c:scaling>
          <c:orientation val="minMax"/>
        </c:scaling>
        <c:delete val="0"/>
        <c:axPos val="b"/>
        <c:numFmt formatCode="General" sourceLinked="1"/>
        <c:majorTickMark val="out"/>
        <c:minorTickMark val="none"/>
        <c:tickLblPos val="none"/>
        <c:spPr>
          <a:ln>
            <a:solidFill>
              <a:srgbClr val="000000"/>
            </a:solidFill>
          </a:ln>
        </c:spPr>
        <c:txPr>
          <a:bodyPr rot="0" vert="horz"/>
          <a:lstStyle/>
          <a:p>
            <a:pPr>
              <a:defRPr/>
            </a:pPr>
            <a:endParaRPr lang="en-US"/>
          </a:p>
        </c:txPr>
        <c:crossAx val="-2050634312"/>
        <c:crosses val="autoZero"/>
        <c:auto val="1"/>
        <c:lblAlgn val="ctr"/>
        <c:lblOffset val="100"/>
        <c:tickMarkSkip val="5"/>
        <c:noMultiLvlLbl val="0"/>
      </c:catAx>
      <c:valAx>
        <c:axId val="-2050634312"/>
        <c:scaling>
          <c:orientation val="minMax"/>
        </c:scaling>
        <c:delete val="0"/>
        <c:axPos val="l"/>
        <c:majorGridlines>
          <c:spPr>
            <a:ln>
              <a:solidFill>
                <a:schemeClr val="bg1">
                  <a:lumMod val="75000"/>
                </a:schemeClr>
              </a:solidFill>
            </a:ln>
          </c:spPr>
        </c:majorGridlines>
        <c:numFmt formatCode="&quot;$&quot;#,##0.0" sourceLinked="0"/>
        <c:majorTickMark val="out"/>
        <c:minorTickMark val="none"/>
        <c:tickLblPos val="nextTo"/>
        <c:spPr>
          <a:ln>
            <a:solidFill>
              <a:schemeClr val="tx1"/>
            </a:solidFill>
          </a:ln>
        </c:spPr>
        <c:crossAx val="-2065994440"/>
        <c:crosses val="autoZero"/>
        <c:crossBetween val="between"/>
      </c:valAx>
      <c:spPr>
        <a:noFill/>
        <a:ln w="25400">
          <a:noFill/>
        </a:ln>
        <a:effectLst/>
      </c:spPr>
    </c:plotArea>
    <c:plotVisOnly val="1"/>
    <c:dispBlanksAs val="gap"/>
    <c:showDLblsOverMax val="0"/>
  </c:chart>
  <c:spPr>
    <a:ln>
      <a:noFill/>
    </a:ln>
  </c:spPr>
  <c:txPr>
    <a:bodyPr/>
    <a:lstStyle/>
    <a:p>
      <a:pPr>
        <a:defRPr sz="2200"/>
      </a:pPr>
      <a:endParaRPr lang="en-US"/>
    </a:p>
  </c:txPr>
  <c:externalData r:id="rId2">
    <c:autoUpdate val="0"/>
  </c:externalData>
  <c:userShapes r:id="rId3"/>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3537568507426"/>
          <c:y val="0.0518761305903254"/>
          <c:w val="0.676462431492574"/>
          <c:h val="0.691163442831823"/>
        </c:manualLayout>
      </c:layout>
      <c:barChart>
        <c:barDir val="col"/>
        <c:grouping val="clustered"/>
        <c:varyColors val="0"/>
        <c:ser>
          <c:idx val="0"/>
          <c:order val="0"/>
          <c:tx>
            <c:strRef>
              <c:f>Sheet1!$B$2</c:f>
              <c:strCache>
                <c:ptCount val="1"/>
                <c:pt idx="0">
                  <c:v>First</c:v>
                </c:pt>
              </c:strCache>
            </c:strRef>
          </c:tx>
          <c:spPr>
            <a:solidFill>
              <a:srgbClr val="FFC35A"/>
            </a:solidFill>
            <a:ln>
              <a:solidFill>
                <a:schemeClr val="tx1"/>
              </a:solidFill>
            </a:ln>
          </c:spPr>
          <c:invertIfNegative val="0"/>
          <c:val>
            <c:numRef>
              <c:f>Sheet1!$B$3:$B$7</c:f>
              <c:numCache>
                <c:formatCode>General</c:formatCode>
                <c:ptCount val="5"/>
                <c:pt idx="0">
                  <c:v>6.396733999999999</c:v>
                </c:pt>
                <c:pt idx="1">
                  <c:v>208.000838</c:v>
                </c:pt>
                <c:pt idx="2">
                  <c:v>395.55003</c:v>
                </c:pt>
                <c:pt idx="3">
                  <c:v>596.045488</c:v>
                </c:pt>
                <c:pt idx="4">
                  <c:v>1252.431145</c:v>
                </c:pt>
              </c:numCache>
            </c:numRef>
          </c:val>
        </c:ser>
        <c:ser>
          <c:idx val="1"/>
          <c:order val="1"/>
          <c:tx>
            <c:strRef>
              <c:f>Sheet1!$C$2</c:f>
              <c:strCache>
                <c:ptCount val="1"/>
                <c:pt idx="0">
                  <c:v>Second</c:v>
                </c:pt>
              </c:strCache>
            </c:strRef>
          </c:tx>
          <c:spPr>
            <a:solidFill>
              <a:srgbClr val="F68B33"/>
            </a:solidFill>
            <a:ln>
              <a:solidFill>
                <a:srgbClr val="000000"/>
              </a:solidFill>
            </a:ln>
          </c:spPr>
          <c:invertIfNegative val="0"/>
          <c:val>
            <c:numRef>
              <c:f>Sheet1!$C$3:$C$7</c:f>
              <c:numCache>
                <c:formatCode>General</c:formatCode>
                <c:ptCount val="5"/>
                <c:pt idx="0">
                  <c:v>14.188385</c:v>
                </c:pt>
                <c:pt idx="1">
                  <c:v>278.890596</c:v>
                </c:pt>
                <c:pt idx="2">
                  <c:v>473.452856</c:v>
                </c:pt>
                <c:pt idx="3">
                  <c:v>610.91278</c:v>
                </c:pt>
                <c:pt idx="4">
                  <c:v>1248.254237</c:v>
                </c:pt>
              </c:numCache>
            </c:numRef>
          </c:val>
        </c:ser>
        <c:ser>
          <c:idx val="2"/>
          <c:order val="2"/>
          <c:tx>
            <c:strRef>
              <c:f>Sheet1!$D$2</c:f>
              <c:strCache>
                <c:ptCount val="1"/>
                <c:pt idx="0">
                  <c:v>Third</c:v>
                </c:pt>
              </c:strCache>
            </c:strRef>
          </c:tx>
          <c:spPr>
            <a:solidFill>
              <a:srgbClr val="D4582A"/>
            </a:solidFill>
            <a:ln>
              <a:solidFill>
                <a:srgbClr val="000000"/>
              </a:solidFill>
            </a:ln>
          </c:spPr>
          <c:invertIfNegative val="0"/>
          <c:val>
            <c:numRef>
              <c:f>Sheet1!$D$3:$D$7</c:f>
              <c:numCache>
                <c:formatCode>General</c:formatCode>
                <c:ptCount val="5"/>
                <c:pt idx="0">
                  <c:v>40.18519600000001</c:v>
                </c:pt>
                <c:pt idx="1">
                  <c:v>290.57267</c:v>
                </c:pt>
                <c:pt idx="2">
                  <c:v>549.58351</c:v>
                </c:pt>
                <c:pt idx="3">
                  <c:v>761.210236</c:v>
                </c:pt>
                <c:pt idx="4">
                  <c:v>1246.858608</c:v>
                </c:pt>
              </c:numCache>
            </c:numRef>
          </c:val>
        </c:ser>
        <c:ser>
          <c:idx val="3"/>
          <c:order val="3"/>
          <c:tx>
            <c:strRef>
              <c:f>Sheet1!$E$2</c:f>
              <c:strCache>
                <c:ptCount val="1"/>
                <c:pt idx="0">
                  <c:v>Fourth</c:v>
                </c:pt>
              </c:strCache>
            </c:strRef>
          </c:tx>
          <c:spPr>
            <a:solidFill>
              <a:srgbClr val="A02226"/>
            </a:solidFill>
            <a:ln>
              <a:solidFill>
                <a:srgbClr val="000000"/>
              </a:solidFill>
            </a:ln>
          </c:spPr>
          <c:invertIfNegative val="0"/>
          <c:val>
            <c:numRef>
              <c:f>Sheet1!$E$3:$E$7</c:f>
              <c:numCache>
                <c:formatCode>General</c:formatCode>
                <c:ptCount val="5"/>
                <c:pt idx="0">
                  <c:v>31.201629</c:v>
                </c:pt>
                <c:pt idx="1">
                  <c:v>280.9164079999989</c:v>
                </c:pt>
                <c:pt idx="2">
                  <c:v>591.727079</c:v>
                </c:pt>
                <c:pt idx="3">
                  <c:v>843.5472959999913</c:v>
                </c:pt>
                <c:pt idx="4">
                  <c:v>1522.14065</c:v>
                </c:pt>
              </c:numCache>
            </c:numRef>
          </c:val>
        </c:ser>
        <c:ser>
          <c:idx val="4"/>
          <c:order val="4"/>
          <c:tx>
            <c:strRef>
              <c:f>Sheet1!$F$2</c:f>
              <c:strCache>
                <c:ptCount val="1"/>
                <c:pt idx="0">
                  <c:v>Fifth</c:v>
                </c:pt>
              </c:strCache>
            </c:strRef>
          </c:tx>
          <c:spPr>
            <a:solidFill>
              <a:srgbClr val="621214"/>
            </a:solidFill>
            <a:ln>
              <a:solidFill>
                <a:srgbClr val="000000"/>
              </a:solidFill>
            </a:ln>
          </c:spPr>
          <c:invertIfNegative val="0"/>
          <c:val>
            <c:numRef>
              <c:f>Sheet1!$F$3:$F$7</c:f>
              <c:numCache>
                <c:formatCode>General</c:formatCode>
                <c:ptCount val="5"/>
                <c:pt idx="0">
                  <c:v>37.600337</c:v>
                </c:pt>
                <c:pt idx="1">
                  <c:v>288.6322569999999</c:v>
                </c:pt>
                <c:pt idx="2">
                  <c:v>649.1301979999994</c:v>
                </c:pt>
                <c:pt idx="3">
                  <c:v>935.9422749999974</c:v>
                </c:pt>
                <c:pt idx="4">
                  <c:v>1933.304089</c:v>
                </c:pt>
              </c:numCache>
            </c:numRef>
          </c:val>
        </c:ser>
        <c:dLbls>
          <c:showLegendKey val="0"/>
          <c:showVal val="0"/>
          <c:showCatName val="0"/>
          <c:showSerName val="0"/>
          <c:showPercent val="0"/>
          <c:showBubbleSize val="0"/>
        </c:dLbls>
        <c:gapWidth val="50"/>
        <c:axId val="-2049567400"/>
        <c:axId val="-2129310504"/>
      </c:barChart>
      <c:catAx>
        <c:axId val="-2049567400"/>
        <c:scaling>
          <c:orientation val="minMax"/>
        </c:scaling>
        <c:delete val="0"/>
        <c:axPos val="b"/>
        <c:numFmt formatCode="General" sourceLinked="1"/>
        <c:majorTickMark val="out"/>
        <c:minorTickMark val="none"/>
        <c:tickLblPos val="none"/>
        <c:spPr>
          <a:ln>
            <a:solidFill>
              <a:srgbClr val="000000"/>
            </a:solidFill>
          </a:ln>
        </c:spPr>
        <c:txPr>
          <a:bodyPr rot="0" vert="horz"/>
          <a:lstStyle/>
          <a:p>
            <a:pPr>
              <a:defRPr/>
            </a:pPr>
            <a:endParaRPr lang="en-US"/>
          </a:p>
        </c:txPr>
        <c:crossAx val="-2129310504"/>
        <c:crosses val="autoZero"/>
        <c:auto val="1"/>
        <c:lblAlgn val="ctr"/>
        <c:lblOffset val="100"/>
        <c:tickMarkSkip val="5"/>
        <c:noMultiLvlLbl val="0"/>
      </c:catAx>
      <c:valAx>
        <c:axId val="-2129310504"/>
        <c:scaling>
          <c:orientation val="minMax"/>
          <c:max val="4000.0"/>
          <c:min val="0.0"/>
        </c:scaling>
        <c:delete val="0"/>
        <c:axPos val="l"/>
        <c:majorGridlines>
          <c:spPr>
            <a:ln>
              <a:solidFill>
                <a:schemeClr val="bg1">
                  <a:lumMod val="75000"/>
                </a:schemeClr>
              </a:solidFill>
            </a:ln>
          </c:spPr>
        </c:majorGridlines>
        <c:numFmt formatCode="&quot;$&quot;#,##0" sourceLinked="0"/>
        <c:majorTickMark val="out"/>
        <c:minorTickMark val="none"/>
        <c:tickLblPos val="nextTo"/>
        <c:spPr>
          <a:ln>
            <a:solidFill>
              <a:schemeClr val="tx1"/>
            </a:solidFill>
          </a:ln>
        </c:spPr>
        <c:crossAx val="-2049567400"/>
        <c:crosses val="autoZero"/>
        <c:crossBetween val="between"/>
        <c:majorUnit val="1000.0"/>
      </c:valAx>
      <c:spPr>
        <a:noFill/>
        <a:ln w="25400">
          <a:noFill/>
        </a:ln>
        <a:effectLst/>
      </c:spPr>
    </c:plotArea>
    <c:plotVisOnly val="1"/>
    <c:dispBlanksAs val="gap"/>
    <c:showDLblsOverMax val="0"/>
  </c:chart>
  <c:spPr>
    <a:ln>
      <a:noFill/>
    </a:ln>
  </c:spPr>
  <c:txPr>
    <a:bodyPr/>
    <a:lstStyle/>
    <a:p>
      <a:pPr>
        <a:defRPr sz="2200"/>
      </a:pPr>
      <a:endParaRPr lang="en-US"/>
    </a:p>
  </c:txPr>
  <c:externalData r:id="rId2">
    <c:autoUpdate val="0"/>
  </c:externalData>
  <c:userShapes r:id="rId3"/>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2655015158255"/>
          <c:y val="0.0546594900273493"/>
          <c:w val="0.897344984841745"/>
          <c:h val="0.787697897742019"/>
        </c:manualLayout>
      </c:layout>
      <c:barChart>
        <c:barDir val="col"/>
        <c:grouping val="clustered"/>
        <c:varyColors val="0"/>
        <c:ser>
          <c:idx val="0"/>
          <c:order val="0"/>
          <c:tx>
            <c:strRef>
              <c:f>Sheet1!$B$1</c:f>
              <c:strCache>
                <c:ptCount val="1"/>
                <c:pt idx="0">
                  <c:v>HSL share of household net wealth</c:v>
                </c:pt>
              </c:strCache>
            </c:strRef>
          </c:tx>
          <c:spPr>
            <a:solidFill>
              <a:srgbClr val="D4582A"/>
            </a:solidFill>
            <a:ln>
              <a:solidFill>
                <a:schemeClr val="tx1"/>
              </a:solidFill>
            </a:ln>
          </c:spPr>
          <c:invertIfNegative val="0"/>
          <c:cat>
            <c:numRef>
              <c:f>Sheet1!$A$3:$A$12</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Sheet1!$B$3:$B$12</c:f>
              <c:numCache>
                <c:formatCode>_(* #,##0.00_);_(* \(#,##0.00\);_(* "-"??_);_(@_)</c:formatCode>
                <c:ptCount val="10"/>
                <c:pt idx="0">
                  <c:v>0.02780422</c:v>
                </c:pt>
                <c:pt idx="1">
                  <c:v>0.05465747</c:v>
                </c:pt>
                <c:pt idx="2">
                  <c:v>0.11171523</c:v>
                </c:pt>
                <c:pt idx="3">
                  <c:v>0.13093179</c:v>
                </c:pt>
                <c:pt idx="4">
                  <c:v>0.11603915</c:v>
                </c:pt>
                <c:pt idx="5">
                  <c:v>0.10299752</c:v>
                </c:pt>
                <c:pt idx="6">
                  <c:v>0.09921431</c:v>
                </c:pt>
                <c:pt idx="7">
                  <c:v>0.09309266</c:v>
                </c:pt>
                <c:pt idx="8">
                  <c:v>0.08392721</c:v>
                </c:pt>
                <c:pt idx="9">
                  <c:v>0.06759998</c:v>
                </c:pt>
              </c:numCache>
            </c:numRef>
          </c:val>
        </c:ser>
        <c:dLbls>
          <c:showLegendKey val="0"/>
          <c:showVal val="0"/>
          <c:showCatName val="0"/>
          <c:showSerName val="0"/>
          <c:showPercent val="0"/>
          <c:showBubbleSize val="0"/>
        </c:dLbls>
        <c:gapWidth val="14"/>
        <c:axId val="-2047312888"/>
        <c:axId val="-2047619848"/>
      </c:barChart>
      <c:catAx>
        <c:axId val="-2047312888"/>
        <c:scaling>
          <c:orientation val="minMax"/>
        </c:scaling>
        <c:delete val="0"/>
        <c:axPos val="b"/>
        <c:numFmt formatCode="General" sourceLinked="1"/>
        <c:majorTickMark val="out"/>
        <c:minorTickMark val="none"/>
        <c:tickLblPos val="low"/>
        <c:spPr>
          <a:ln>
            <a:solidFill>
              <a:schemeClr val="tx1"/>
            </a:solidFill>
          </a:ln>
        </c:spPr>
        <c:txPr>
          <a:bodyPr rot="0" vert="horz"/>
          <a:lstStyle/>
          <a:p>
            <a:pPr>
              <a:defRPr sz="2000"/>
            </a:pPr>
            <a:endParaRPr lang="en-US"/>
          </a:p>
        </c:txPr>
        <c:crossAx val="-2047619848"/>
        <c:crosses val="autoZero"/>
        <c:auto val="1"/>
        <c:lblAlgn val="ctr"/>
        <c:lblOffset val="100"/>
        <c:noMultiLvlLbl val="0"/>
      </c:catAx>
      <c:valAx>
        <c:axId val="-2047619848"/>
        <c:scaling>
          <c:orientation val="minMax"/>
          <c:max val="0.15"/>
        </c:scaling>
        <c:delete val="0"/>
        <c:axPos val="l"/>
        <c:majorGridlines>
          <c:spPr>
            <a:ln>
              <a:solidFill>
                <a:schemeClr val="bg1">
                  <a:lumMod val="75000"/>
                </a:schemeClr>
              </a:solidFill>
            </a:ln>
          </c:spPr>
        </c:majorGridlines>
        <c:numFmt formatCode="#,##0.00" sourceLinked="0"/>
        <c:majorTickMark val="out"/>
        <c:minorTickMark val="none"/>
        <c:tickLblPos val="nextTo"/>
        <c:spPr>
          <a:ln>
            <a:solidFill>
              <a:schemeClr val="tx1"/>
            </a:solidFill>
          </a:ln>
        </c:spPr>
        <c:txPr>
          <a:bodyPr/>
          <a:lstStyle/>
          <a:p>
            <a:pPr>
              <a:defRPr sz="2200"/>
            </a:pPr>
            <a:endParaRPr lang="en-US"/>
          </a:p>
        </c:txPr>
        <c:crossAx val="-2047312888"/>
        <c:crosses val="autoZero"/>
        <c:crossBetween val="between"/>
      </c:valAx>
      <c:spPr>
        <a:noFill/>
        <a:ln w="25400">
          <a:noFill/>
        </a:ln>
        <a:effectLst/>
      </c:spPr>
    </c:plotArea>
    <c:plotVisOnly val="1"/>
    <c:dispBlanksAs val="gap"/>
    <c:showDLblsOverMax val="0"/>
  </c:chart>
  <c:spPr>
    <a:ln>
      <a:noFill/>
    </a:ln>
  </c:spPr>
  <c:txPr>
    <a:bodyPr/>
    <a:lstStyle/>
    <a:p>
      <a:pPr>
        <a:defRPr sz="1600"/>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3581465600289"/>
          <c:y val="0.0719844757934739"/>
          <c:w val="0.856418534399711"/>
          <c:h val="0.871518520428264"/>
        </c:manualLayout>
      </c:layout>
      <c:barChart>
        <c:barDir val="col"/>
        <c:grouping val="clustered"/>
        <c:varyColors val="0"/>
        <c:ser>
          <c:idx val="0"/>
          <c:order val="0"/>
          <c:tx>
            <c:strRef>
              <c:f>Sheet1!$B$1</c:f>
              <c:strCache>
                <c:ptCount val="1"/>
                <c:pt idx="0">
                  <c:v>Health Services Levy</c:v>
                </c:pt>
              </c:strCache>
            </c:strRef>
          </c:tx>
          <c:spPr>
            <a:solidFill>
              <a:srgbClr val="A02226"/>
            </a:solidFill>
            <a:ln>
              <a:solidFill>
                <a:schemeClr val="tx1"/>
              </a:solidFill>
            </a:ln>
          </c:spPr>
          <c:invertIfNegative val="0"/>
          <c:cat>
            <c:multiLvlStrRef>
              <c:f>Sheet1!#REF!</c:f>
            </c:multiLvlStrRef>
          </c:cat>
          <c:val>
            <c:numRef>
              <c:f>Sheet1!$B$3:$B$12</c:f>
              <c:numCache>
                <c:formatCode>_-* #,##0_-;\-* #,##0_-;_-* "-"??_-;_-@_-</c:formatCode>
                <c:ptCount val="10"/>
                <c:pt idx="0">
                  <c:v>4.840687</c:v>
                </c:pt>
                <c:pt idx="1">
                  <c:v>36.66712000000001</c:v>
                </c:pt>
                <c:pt idx="2">
                  <c:v>173.219857</c:v>
                </c:pt>
                <c:pt idx="3">
                  <c:v>376.659723</c:v>
                </c:pt>
                <c:pt idx="4">
                  <c:v>493.155203</c:v>
                </c:pt>
                <c:pt idx="5">
                  <c:v>568.976704</c:v>
                </c:pt>
                <c:pt idx="6">
                  <c:v>672.711731</c:v>
                </c:pt>
                <c:pt idx="7">
                  <c:v>823.98055</c:v>
                </c:pt>
                <c:pt idx="8">
                  <c:v>1050.737306</c:v>
                </c:pt>
                <c:pt idx="9">
                  <c:v>2065.114096</c:v>
                </c:pt>
              </c:numCache>
            </c:numRef>
          </c:val>
        </c:ser>
        <c:dLbls>
          <c:showLegendKey val="0"/>
          <c:showVal val="0"/>
          <c:showCatName val="0"/>
          <c:showSerName val="0"/>
          <c:showPercent val="0"/>
          <c:showBubbleSize val="0"/>
        </c:dLbls>
        <c:gapWidth val="14"/>
        <c:axId val="-2047725720"/>
        <c:axId val="-2047722408"/>
      </c:barChart>
      <c:catAx>
        <c:axId val="-2047725720"/>
        <c:scaling>
          <c:orientation val="minMax"/>
        </c:scaling>
        <c:delete val="0"/>
        <c:axPos val="b"/>
        <c:numFmt formatCode="General" sourceLinked="1"/>
        <c:majorTickMark val="out"/>
        <c:minorTickMark val="none"/>
        <c:tickLblPos val="none"/>
        <c:spPr>
          <a:ln>
            <a:solidFill>
              <a:srgbClr val="000000"/>
            </a:solidFill>
          </a:ln>
        </c:spPr>
        <c:txPr>
          <a:bodyPr rot="0" vert="horz"/>
          <a:lstStyle/>
          <a:p>
            <a:pPr>
              <a:defRPr/>
            </a:pPr>
            <a:endParaRPr lang="en-US"/>
          </a:p>
        </c:txPr>
        <c:crossAx val="-2047722408"/>
        <c:crosses val="autoZero"/>
        <c:auto val="1"/>
        <c:lblAlgn val="ctr"/>
        <c:lblOffset val="100"/>
        <c:noMultiLvlLbl val="0"/>
      </c:catAx>
      <c:valAx>
        <c:axId val="-2047722408"/>
        <c:scaling>
          <c:orientation val="minMax"/>
          <c:max val="3000.0"/>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crossAx val="-2047725720"/>
        <c:crosses val="autoZero"/>
        <c:crossBetween val="between"/>
        <c:majorUnit val="1000.0"/>
      </c:valAx>
      <c:spPr>
        <a:noFill/>
        <a:ln w="25400">
          <a:noFill/>
        </a:ln>
        <a:effectLst/>
      </c:spPr>
    </c:plotArea>
    <c:plotVisOnly val="1"/>
    <c:dispBlanksAs val="gap"/>
    <c:showDLblsOverMax val="0"/>
  </c:chart>
  <c:spPr>
    <a:ln>
      <a:noFill/>
    </a:ln>
  </c:spPr>
  <c:txPr>
    <a:bodyPr/>
    <a:lstStyle/>
    <a:p>
      <a:pPr>
        <a:defRPr sz="2200"/>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95983484875836"/>
          <c:y val="0.0433737442772803"/>
          <c:w val="0.661770373868438"/>
          <c:h val="0.702516698212818"/>
        </c:manualLayout>
      </c:layout>
      <c:barChart>
        <c:barDir val="col"/>
        <c:grouping val="clustered"/>
        <c:varyColors val="0"/>
        <c:ser>
          <c:idx val="0"/>
          <c:order val="0"/>
          <c:tx>
            <c:strRef>
              <c:f>Sheet1!$B$2</c:f>
              <c:strCache>
                <c:ptCount val="1"/>
                <c:pt idx="0">
                  <c:v>NSW</c:v>
                </c:pt>
              </c:strCache>
            </c:strRef>
          </c:tx>
          <c:spPr>
            <a:solidFill>
              <a:schemeClr val="accent4"/>
            </a:solidFill>
            <a:ln w="3175" cmpd="sng">
              <a:solidFill>
                <a:schemeClr val="tx1"/>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Sheet1!$B$3:$B$10</c:f>
              <c:numCache>
                <c:formatCode>0%</c:formatCode>
                <c:ptCount val="8"/>
                <c:pt idx="0">
                  <c:v>0.059973134133508</c:v>
                </c:pt>
                <c:pt idx="1">
                  <c:v>0.0908060043427491</c:v>
                </c:pt>
                <c:pt idx="2">
                  <c:v>0.100410212449225</c:v>
                </c:pt>
                <c:pt idx="3">
                  <c:v>0.108743238009797</c:v>
                </c:pt>
                <c:pt idx="4">
                  <c:v>0.0797069496536554</c:v>
                </c:pt>
                <c:pt idx="5">
                  <c:v>0.134460064000559</c:v>
                </c:pt>
                <c:pt idx="6">
                  <c:v>0.138039849491235</c:v>
                </c:pt>
                <c:pt idx="7">
                  <c:v>0.146867798100684</c:v>
                </c:pt>
              </c:numCache>
            </c:numRef>
          </c:val>
        </c:ser>
        <c:ser>
          <c:idx val="1"/>
          <c:order val="1"/>
          <c:tx>
            <c:strRef>
              <c:f>Sheet1!$C$2</c:f>
              <c:strCache>
                <c:ptCount val="1"/>
                <c:pt idx="0">
                  <c:v>Vic</c:v>
                </c:pt>
              </c:strCache>
            </c:strRef>
          </c:tx>
          <c:spPr>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Sheet1!$C$3:$C$10</c:f>
              <c:numCache>
                <c:formatCode>0%</c:formatCode>
                <c:ptCount val="8"/>
                <c:pt idx="0">
                  <c:v>0.0788866929228483</c:v>
                </c:pt>
                <c:pt idx="1">
                  <c:v>0.100692037855153</c:v>
                </c:pt>
                <c:pt idx="2">
                  <c:v>0.090388551153592</c:v>
                </c:pt>
                <c:pt idx="3">
                  <c:v>0.129221356464357</c:v>
                </c:pt>
                <c:pt idx="4">
                  <c:v>0.0757595391809971</c:v>
                </c:pt>
                <c:pt idx="5">
                  <c:v>0.157616347218676</c:v>
                </c:pt>
                <c:pt idx="6">
                  <c:v>0.126152696524157</c:v>
                </c:pt>
                <c:pt idx="7">
                  <c:v>0.189499281344293</c:v>
                </c:pt>
              </c:numCache>
            </c:numRef>
          </c:val>
        </c:ser>
        <c:ser>
          <c:idx val="2"/>
          <c:order val="2"/>
          <c:tx>
            <c:strRef>
              <c:f>Sheet1!$D$2</c:f>
              <c:strCache>
                <c:ptCount val="1"/>
                <c:pt idx="0">
                  <c:v>Qld</c:v>
                </c:pt>
              </c:strCache>
            </c:strRef>
          </c:tx>
          <c:spPr>
            <a:solidFill>
              <a:schemeClr val="accent1"/>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Sheet1!$D$3:$D$10</c:f>
              <c:numCache>
                <c:formatCode>0%</c:formatCode>
                <c:ptCount val="8"/>
                <c:pt idx="0">
                  <c:v>0.0681542131316792</c:v>
                </c:pt>
                <c:pt idx="1">
                  <c:v>0.0846031680750192</c:v>
                </c:pt>
                <c:pt idx="2">
                  <c:v>0.113272499663623</c:v>
                </c:pt>
                <c:pt idx="3">
                  <c:v>0.122008907176556</c:v>
                </c:pt>
                <c:pt idx="4">
                  <c:v>0.0880973136859962</c:v>
                </c:pt>
                <c:pt idx="5">
                  <c:v>0.105166871337028</c:v>
                </c:pt>
                <c:pt idx="6">
                  <c:v>0.115044903588494</c:v>
                </c:pt>
                <c:pt idx="7">
                  <c:v>0.136957892542624</c:v>
                </c:pt>
              </c:numCache>
            </c:numRef>
          </c:val>
        </c:ser>
        <c:ser>
          <c:idx val="3"/>
          <c:order val="3"/>
          <c:tx>
            <c:strRef>
              <c:f>Sheet1!$E$2</c:f>
              <c:strCache>
                <c:ptCount val="1"/>
                <c:pt idx="0">
                  <c:v>WA</c:v>
                </c:pt>
              </c:strCache>
            </c:strRef>
          </c:tx>
          <c:spPr>
            <a:solidFill>
              <a:schemeClr val="bg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Sheet1!$E$3:$E$10</c:f>
              <c:numCache>
                <c:formatCode>0%</c:formatCode>
                <c:ptCount val="8"/>
                <c:pt idx="0">
                  <c:v>0.0185350085590881</c:v>
                </c:pt>
                <c:pt idx="1">
                  <c:v>0.0948749770517724</c:v>
                </c:pt>
                <c:pt idx="2">
                  <c:v>0.107486450214576</c:v>
                </c:pt>
                <c:pt idx="3">
                  <c:v>0.10558693715124</c:v>
                </c:pt>
                <c:pt idx="4">
                  <c:v>0.0783187516451133</c:v>
                </c:pt>
                <c:pt idx="5">
                  <c:v>0.102592436339192</c:v>
                </c:pt>
                <c:pt idx="6">
                  <c:v>0.0932751785093983</c:v>
                </c:pt>
                <c:pt idx="7">
                  <c:v>0.126269331557511</c:v>
                </c:pt>
              </c:numCache>
            </c:numRef>
          </c:val>
        </c:ser>
        <c:ser>
          <c:idx val="4"/>
          <c:order val="4"/>
          <c:tx>
            <c:strRef>
              <c:f>Sheet1!$F$2</c:f>
              <c:strCache>
                <c:ptCount val="1"/>
                <c:pt idx="0">
                  <c:v>SA</c:v>
                </c:pt>
              </c:strCache>
            </c:strRef>
          </c:tx>
          <c:spPr>
            <a:solidFill>
              <a:schemeClr val="tx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Sheet1!$F$3:$F$10</c:f>
              <c:numCache>
                <c:formatCode>0%</c:formatCode>
                <c:ptCount val="8"/>
                <c:pt idx="0">
                  <c:v>0.0917050713132394</c:v>
                </c:pt>
                <c:pt idx="1">
                  <c:v>0.0922944868716422</c:v>
                </c:pt>
                <c:pt idx="2">
                  <c:v>0.0926661207300484</c:v>
                </c:pt>
                <c:pt idx="3">
                  <c:v>0.118550166127322</c:v>
                </c:pt>
                <c:pt idx="4">
                  <c:v>0.0830025619512216</c:v>
                </c:pt>
                <c:pt idx="5">
                  <c:v>0.165068475509802</c:v>
                </c:pt>
                <c:pt idx="6">
                  <c:v>0.209849477221484</c:v>
                </c:pt>
                <c:pt idx="7">
                  <c:v>0.186573102882616</c:v>
                </c:pt>
              </c:numCache>
            </c:numRef>
          </c:val>
        </c:ser>
        <c:dLbls>
          <c:showLegendKey val="0"/>
          <c:showVal val="0"/>
          <c:showCatName val="0"/>
          <c:showSerName val="0"/>
          <c:showPercent val="0"/>
          <c:showBubbleSize val="0"/>
        </c:dLbls>
        <c:gapWidth val="100"/>
        <c:axId val="-2047529208"/>
        <c:axId val="-2047585352"/>
      </c:barChart>
      <c:catAx>
        <c:axId val="-2047529208"/>
        <c:scaling>
          <c:orientation val="minMax"/>
        </c:scaling>
        <c:delete val="0"/>
        <c:axPos val="b"/>
        <c:numFmt formatCode="General" sourceLinked="1"/>
        <c:majorTickMark val="out"/>
        <c:minorTickMark val="none"/>
        <c:tickLblPos val="low"/>
        <c:spPr>
          <a:ln>
            <a:solidFill>
              <a:srgbClr val="000000"/>
            </a:solidFill>
          </a:ln>
        </c:spPr>
        <c:txPr>
          <a:bodyPr rot="-2700000" vert="horz"/>
          <a:lstStyle/>
          <a:p>
            <a:pPr>
              <a:defRPr sz="2200">
                <a:solidFill>
                  <a:schemeClr val="tx1"/>
                </a:solidFill>
              </a:defRPr>
            </a:pPr>
            <a:endParaRPr lang="en-US"/>
          </a:p>
        </c:txPr>
        <c:crossAx val="-2047585352"/>
        <c:crosses val="autoZero"/>
        <c:auto val="1"/>
        <c:lblAlgn val="ctr"/>
        <c:lblOffset val="100"/>
        <c:noMultiLvlLbl val="0"/>
      </c:catAx>
      <c:valAx>
        <c:axId val="-2047585352"/>
        <c:scaling>
          <c:orientation val="minMax"/>
          <c:max val="0.3"/>
          <c:min val="-0.1"/>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47529208"/>
        <c:crosses val="autoZero"/>
        <c:crossBetween val="between"/>
        <c:majorUnit val="0.1"/>
      </c:valAx>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95983484875836"/>
          <c:y val="0.0433737442772803"/>
          <c:w val="0.661770373868438"/>
          <c:h val="0.702516698212818"/>
        </c:manualLayout>
      </c:layout>
      <c:barChart>
        <c:barDir val="col"/>
        <c:grouping val="clustered"/>
        <c:varyColors val="0"/>
        <c:ser>
          <c:idx val="0"/>
          <c:order val="0"/>
          <c:tx>
            <c:strRef>
              <c:f>Sheet1!$B$2</c:f>
              <c:strCache>
                <c:ptCount val="1"/>
                <c:pt idx="0">
                  <c:v>NSW</c:v>
                </c:pt>
              </c:strCache>
            </c:strRef>
          </c:tx>
          <c:spPr>
            <a:solidFill>
              <a:schemeClr val="accent4"/>
            </a:solidFill>
            <a:ln w="3175" cmpd="sng">
              <a:solidFill>
                <a:schemeClr val="tx1"/>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Sheet1!$B$3:$B$10</c:f>
              <c:numCache>
                <c:formatCode>0.00%</c:formatCode>
                <c:ptCount val="8"/>
                <c:pt idx="0">
                  <c:v>0.0697471807063703</c:v>
                </c:pt>
                <c:pt idx="1">
                  <c:v>0.0422732097846159</c:v>
                </c:pt>
                <c:pt idx="2">
                  <c:v>0.0360137021036626</c:v>
                </c:pt>
                <c:pt idx="3">
                  <c:v>0.107519073240511</c:v>
                </c:pt>
                <c:pt idx="4">
                  <c:v>0.0528429184504376</c:v>
                </c:pt>
                <c:pt idx="5">
                  <c:v>0.200012887949078</c:v>
                </c:pt>
                <c:pt idx="6">
                  <c:v>0.132493414430765</c:v>
                </c:pt>
                <c:pt idx="7">
                  <c:v>0.0756782501533887</c:v>
                </c:pt>
              </c:numCache>
            </c:numRef>
          </c:val>
        </c:ser>
        <c:ser>
          <c:idx val="1"/>
          <c:order val="1"/>
          <c:tx>
            <c:strRef>
              <c:f>Sheet1!$C$2</c:f>
              <c:strCache>
                <c:ptCount val="1"/>
                <c:pt idx="0">
                  <c:v>Vic</c:v>
                </c:pt>
              </c:strCache>
            </c:strRef>
          </c:tx>
          <c:spPr>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Sheet1!$C$3:$C$10</c:f>
              <c:numCache>
                <c:formatCode>0.00%</c:formatCode>
                <c:ptCount val="8"/>
                <c:pt idx="0">
                  <c:v>0.0894874567396025</c:v>
                </c:pt>
                <c:pt idx="1">
                  <c:v>0.061762675481877</c:v>
                </c:pt>
                <c:pt idx="2">
                  <c:v>0.0395619550177408</c:v>
                </c:pt>
                <c:pt idx="3">
                  <c:v>0.111184152380404</c:v>
                </c:pt>
                <c:pt idx="4">
                  <c:v>0.0557361313375045</c:v>
                </c:pt>
                <c:pt idx="5">
                  <c:v>0.185248407633273</c:v>
                </c:pt>
                <c:pt idx="6">
                  <c:v>0.190679870488038</c:v>
                </c:pt>
                <c:pt idx="7">
                  <c:v>0.117084620428236</c:v>
                </c:pt>
              </c:numCache>
            </c:numRef>
          </c:val>
        </c:ser>
        <c:ser>
          <c:idx val="2"/>
          <c:order val="2"/>
          <c:tx>
            <c:strRef>
              <c:f>Sheet1!$D$2</c:f>
              <c:strCache>
                <c:ptCount val="1"/>
                <c:pt idx="0">
                  <c:v>Qld</c:v>
                </c:pt>
              </c:strCache>
            </c:strRef>
          </c:tx>
          <c:spPr>
            <a:solidFill>
              <a:schemeClr val="accent1"/>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Sheet1!$D$3:$D$10</c:f>
              <c:numCache>
                <c:formatCode>0.00%</c:formatCode>
                <c:ptCount val="8"/>
                <c:pt idx="0">
                  <c:v>0.0873876484285145</c:v>
                </c:pt>
                <c:pt idx="1">
                  <c:v>0.0483364799142434</c:v>
                </c:pt>
                <c:pt idx="2">
                  <c:v>0.0489873033678886</c:v>
                </c:pt>
                <c:pt idx="3">
                  <c:v>0.0827052382162246</c:v>
                </c:pt>
                <c:pt idx="4">
                  <c:v>0.0731288598181224</c:v>
                </c:pt>
                <c:pt idx="5">
                  <c:v>0.193194243341722</c:v>
                </c:pt>
                <c:pt idx="6">
                  <c:v>0.134122615428469</c:v>
                </c:pt>
                <c:pt idx="7">
                  <c:v>0.117204031863857</c:v>
                </c:pt>
              </c:numCache>
            </c:numRef>
          </c:val>
        </c:ser>
        <c:ser>
          <c:idx val="3"/>
          <c:order val="3"/>
          <c:tx>
            <c:strRef>
              <c:f>Sheet1!$E$2</c:f>
              <c:strCache>
                <c:ptCount val="1"/>
                <c:pt idx="0">
                  <c:v>WA</c:v>
                </c:pt>
              </c:strCache>
            </c:strRef>
          </c:tx>
          <c:spPr>
            <a:solidFill>
              <a:schemeClr val="bg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Sheet1!$E$3:$E$10</c:f>
              <c:numCache>
                <c:formatCode>0.00%</c:formatCode>
                <c:ptCount val="8"/>
                <c:pt idx="0">
                  <c:v>0.0988820866354077</c:v>
                </c:pt>
                <c:pt idx="1">
                  <c:v>0.0750942822683805</c:v>
                </c:pt>
                <c:pt idx="2">
                  <c:v>0.0607500785849983</c:v>
                </c:pt>
                <c:pt idx="3">
                  <c:v>0.0824426624476888</c:v>
                </c:pt>
                <c:pt idx="4">
                  <c:v>0.0883042791697144</c:v>
                </c:pt>
                <c:pt idx="5">
                  <c:v>0.277045309427374</c:v>
                </c:pt>
                <c:pt idx="6">
                  <c:v>0.0979483221646777</c:v>
                </c:pt>
                <c:pt idx="7">
                  <c:v>0.125968744434094</c:v>
                </c:pt>
              </c:numCache>
            </c:numRef>
          </c:val>
        </c:ser>
        <c:ser>
          <c:idx val="4"/>
          <c:order val="4"/>
          <c:tx>
            <c:strRef>
              <c:f>Sheet1!$F$2</c:f>
              <c:strCache>
                <c:ptCount val="1"/>
                <c:pt idx="0">
                  <c:v>SA</c:v>
                </c:pt>
              </c:strCache>
            </c:strRef>
          </c:tx>
          <c:spPr>
            <a:solidFill>
              <a:schemeClr val="tx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Sheet1!$F$3:$F$10</c:f>
              <c:numCache>
                <c:formatCode>0.00%</c:formatCode>
                <c:ptCount val="8"/>
                <c:pt idx="0">
                  <c:v>0.101158505943102</c:v>
                </c:pt>
                <c:pt idx="1">
                  <c:v>0.0359420771757423</c:v>
                </c:pt>
                <c:pt idx="2">
                  <c:v>0.0383415062979287</c:v>
                </c:pt>
                <c:pt idx="3">
                  <c:v>0.109962375753802</c:v>
                </c:pt>
                <c:pt idx="4">
                  <c:v>0.0663256885905071</c:v>
                </c:pt>
                <c:pt idx="5">
                  <c:v>0.149850947605021</c:v>
                </c:pt>
                <c:pt idx="6">
                  <c:v>0.222030493927459</c:v>
                </c:pt>
                <c:pt idx="7">
                  <c:v>0.0819077520061641</c:v>
                </c:pt>
              </c:numCache>
            </c:numRef>
          </c:val>
        </c:ser>
        <c:dLbls>
          <c:showLegendKey val="0"/>
          <c:showVal val="0"/>
          <c:showCatName val="0"/>
          <c:showSerName val="0"/>
          <c:showPercent val="0"/>
          <c:showBubbleSize val="0"/>
        </c:dLbls>
        <c:gapWidth val="100"/>
        <c:axId val="-2050561640"/>
        <c:axId val="-2066245672"/>
      </c:barChart>
      <c:catAx>
        <c:axId val="-2050561640"/>
        <c:scaling>
          <c:orientation val="minMax"/>
        </c:scaling>
        <c:delete val="0"/>
        <c:axPos val="b"/>
        <c:numFmt formatCode="General" sourceLinked="1"/>
        <c:majorTickMark val="out"/>
        <c:minorTickMark val="none"/>
        <c:tickLblPos val="low"/>
        <c:spPr>
          <a:ln>
            <a:solidFill>
              <a:srgbClr val="000000"/>
            </a:solidFill>
          </a:ln>
        </c:spPr>
        <c:txPr>
          <a:bodyPr rot="-2700000" vert="horz"/>
          <a:lstStyle/>
          <a:p>
            <a:pPr>
              <a:defRPr sz="2200">
                <a:solidFill>
                  <a:schemeClr val="tx1"/>
                </a:solidFill>
              </a:defRPr>
            </a:pPr>
            <a:endParaRPr lang="en-US"/>
          </a:p>
        </c:txPr>
        <c:crossAx val="-2066245672"/>
        <c:crosses val="autoZero"/>
        <c:auto val="1"/>
        <c:lblAlgn val="ctr"/>
        <c:lblOffset val="100"/>
        <c:noMultiLvlLbl val="0"/>
      </c:catAx>
      <c:valAx>
        <c:axId val="-2066245672"/>
        <c:scaling>
          <c:orientation val="minMax"/>
          <c:max val="0.4"/>
          <c:min val="0.0"/>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50561640"/>
        <c:crosses val="autoZero"/>
        <c:crossBetween val="between"/>
        <c:majorUnit val="0.1"/>
      </c:valAx>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95983484875836"/>
          <c:y val="0.0433737442772803"/>
          <c:w val="0.661770373868438"/>
          <c:h val="0.933186491755211"/>
        </c:manualLayout>
      </c:layout>
      <c:barChart>
        <c:barDir val="col"/>
        <c:grouping val="clustered"/>
        <c:varyColors val="0"/>
        <c:ser>
          <c:idx val="0"/>
          <c:order val="0"/>
          <c:tx>
            <c:strRef>
              <c:f>Sheet1!$B$2</c:f>
              <c:strCache>
                <c:ptCount val="1"/>
                <c:pt idx="0">
                  <c:v>NSW</c:v>
                </c:pt>
              </c:strCache>
            </c:strRef>
          </c:tx>
          <c:spPr>
            <a:solidFill>
              <a:schemeClr val="accent4"/>
            </a:solidFill>
            <a:ln w="3175" cmpd="sng">
              <a:solidFill>
                <a:schemeClr val="tx1"/>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Sheet1!$B$3:$B$10</c:f>
              <c:numCache>
                <c:formatCode>0%</c:formatCode>
                <c:ptCount val="8"/>
                <c:pt idx="0">
                  <c:v>0.14566990763196</c:v>
                </c:pt>
                <c:pt idx="1">
                  <c:v>0.117816554139422</c:v>
                </c:pt>
                <c:pt idx="2">
                  <c:v>0.125659624423024</c:v>
                </c:pt>
                <c:pt idx="3">
                  <c:v>0.0797802172416993</c:v>
                </c:pt>
                <c:pt idx="4">
                  <c:v>0.142693722908768</c:v>
                </c:pt>
                <c:pt idx="5">
                  <c:v>0.184116116797346</c:v>
                </c:pt>
                <c:pt idx="6">
                  <c:v>0.0861549196138776</c:v>
                </c:pt>
                <c:pt idx="7">
                  <c:v>0.118010342399108</c:v>
                </c:pt>
              </c:numCache>
            </c:numRef>
          </c:val>
        </c:ser>
        <c:ser>
          <c:idx val="1"/>
          <c:order val="1"/>
          <c:tx>
            <c:strRef>
              <c:f>Sheet1!$C$2</c:f>
              <c:strCache>
                <c:ptCount val="1"/>
                <c:pt idx="0">
                  <c:v>Vic</c:v>
                </c:pt>
              </c:strCache>
            </c:strRef>
          </c:tx>
          <c:spPr>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Sheet1!$C$3:$C$10</c:f>
              <c:numCache>
                <c:formatCode>0%</c:formatCode>
                <c:ptCount val="8"/>
                <c:pt idx="0">
                  <c:v>0.291369194783405</c:v>
                </c:pt>
                <c:pt idx="1">
                  <c:v>0.161522467955101</c:v>
                </c:pt>
                <c:pt idx="2">
                  <c:v>0.0898326570024484</c:v>
                </c:pt>
                <c:pt idx="3">
                  <c:v>0.152343146310309</c:v>
                </c:pt>
                <c:pt idx="4">
                  <c:v>0.13802766980791</c:v>
                </c:pt>
                <c:pt idx="5">
                  <c:v>0.172493665206333</c:v>
                </c:pt>
                <c:pt idx="6">
                  <c:v>-0.0592291739887957</c:v>
                </c:pt>
                <c:pt idx="7">
                  <c:v>0.137163405435712</c:v>
                </c:pt>
              </c:numCache>
            </c:numRef>
          </c:val>
        </c:ser>
        <c:ser>
          <c:idx val="2"/>
          <c:order val="2"/>
          <c:tx>
            <c:strRef>
              <c:f>Sheet1!$D$2</c:f>
              <c:strCache>
                <c:ptCount val="1"/>
                <c:pt idx="0">
                  <c:v>Qld</c:v>
                </c:pt>
              </c:strCache>
            </c:strRef>
          </c:tx>
          <c:spPr>
            <a:solidFill>
              <a:schemeClr val="accent1"/>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Sheet1!$D$3:$D$10</c:f>
              <c:numCache>
                <c:formatCode>0%</c:formatCode>
                <c:ptCount val="8"/>
                <c:pt idx="0">
                  <c:v>0.152803657078924</c:v>
                </c:pt>
                <c:pt idx="1">
                  <c:v>0.0688157165201529</c:v>
                </c:pt>
                <c:pt idx="2">
                  <c:v>0.106842801883405</c:v>
                </c:pt>
                <c:pt idx="3">
                  <c:v>0.185149632412894</c:v>
                </c:pt>
                <c:pt idx="4">
                  <c:v>0.119844207772051</c:v>
                </c:pt>
                <c:pt idx="5">
                  <c:v>0.0684600261910499</c:v>
                </c:pt>
                <c:pt idx="6">
                  <c:v>0.0182238352156232</c:v>
                </c:pt>
                <c:pt idx="7">
                  <c:v>0.0870932778822752</c:v>
                </c:pt>
              </c:numCache>
            </c:numRef>
          </c:val>
        </c:ser>
        <c:ser>
          <c:idx val="3"/>
          <c:order val="3"/>
          <c:tx>
            <c:strRef>
              <c:f>Sheet1!$E$2</c:f>
              <c:strCache>
                <c:ptCount val="1"/>
                <c:pt idx="0">
                  <c:v>WA</c:v>
                </c:pt>
              </c:strCache>
            </c:strRef>
          </c:tx>
          <c:spPr>
            <a:solidFill>
              <a:schemeClr val="bg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Sheet1!$E$3:$E$10</c:f>
              <c:numCache>
                <c:formatCode>0%</c:formatCode>
                <c:ptCount val="8"/>
                <c:pt idx="0">
                  <c:v>0.0633165266631843</c:v>
                </c:pt>
                <c:pt idx="1">
                  <c:v>0.128855696708313</c:v>
                </c:pt>
                <c:pt idx="2">
                  <c:v>0.0928848577111921</c:v>
                </c:pt>
                <c:pt idx="3">
                  <c:v>0.163632004430334</c:v>
                </c:pt>
                <c:pt idx="4">
                  <c:v>0.128326508578355</c:v>
                </c:pt>
                <c:pt idx="5">
                  <c:v>0.14759791256743</c:v>
                </c:pt>
                <c:pt idx="6">
                  <c:v>0.0986510746308477</c:v>
                </c:pt>
                <c:pt idx="7">
                  <c:v>0.131639615240622</c:v>
                </c:pt>
              </c:numCache>
            </c:numRef>
          </c:val>
        </c:ser>
        <c:ser>
          <c:idx val="4"/>
          <c:order val="4"/>
          <c:tx>
            <c:strRef>
              <c:f>Sheet1!$F$2</c:f>
              <c:strCache>
                <c:ptCount val="1"/>
                <c:pt idx="0">
                  <c:v>SA</c:v>
                </c:pt>
              </c:strCache>
            </c:strRef>
          </c:tx>
          <c:spPr>
            <a:solidFill>
              <a:schemeClr val="tx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Sheet1!$F$3:$F$10</c:f>
              <c:numCache>
                <c:formatCode>0%</c:formatCode>
                <c:ptCount val="8"/>
                <c:pt idx="0">
                  <c:v>0.292166392093809</c:v>
                </c:pt>
                <c:pt idx="1">
                  <c:v>0.114843575465917</c:v>
                </c:pt>
                <c:pt idx="2">
                  <c:v>0.111871545122615</c:v>
                </c:pt>
                <c:pt idx="3">
                  <c:v>0.145252677870102</c:v>
                </c:pt>
                <c:pt idx="4">
                  <c:v>0.150404589215697</c:v>
                </c:pt>
                <c:pt idx="5">
                  <c:v>0.12168327616905</c:v>
                </c:pt>
                <c:pt idx="6">
                  <c:v>0.178654238501523</c:v>
                </c:pt>
                <c:pt idx="7">
                  <c:v>0.091121227918753</c:v>
                </c:pt>
              </c:numCache>
            </c:numRef>
          </c:val>
        </c:ser>
        <c:dLbls>
          <c:showLegendKey val="0"/>
          <c:showVal val="0"/>
          <c:showCatName val="0"/>
          <c:showSerName val="0"/>
          <c:showPercent val="0"/>
          <c:showBubbleSize val="0"/>
        </c:dLbls>
        <c:gapWidth val="100"/>
        <c:axId val="-2065732152"/>
        <c:axId val="-2065728712"/>
      </c:barChart>
      <c:catAx>
        <c:axId val="-2065732152"/>
        <c:scaling>
          <c:orientation val="minMax"/>
        </c:scaling>
        <c:delete val="0"/>
        <c:axPos val="b"/>
        <c:numFmt formatCode="General" sourceLinked="1"/>
        <c:majorTickMark val="out"/>
        <c:minorTickMark val="none"/>
        <c:tickLblPos val="low"/>
        <c:spPr>
          <a:ln>
            <a:solidFill>
              <a:srgbClr val="000000"/>
            </a:solidFill>
          </a:ln>
        </c:spPr>
        <c:txPr>
          <a:bodyPr rot="-2700000" vert="horz"/>
          <a:lstStyle/>
          <a:p>
            <a:pPr>
              <a:defRPr sz="2200">
                <a:solidFill>
                  <a:schemeClr val="tx1"/>
                </a:solidFill>
              </a:defRPr>
            </a:pPr>
            <a:endParaRPr lang="en-US"/>
          </a:p>
        </c:txPr>
        <c:crossAx val="-2065728712"/>
        <c:crosses val="autoZero"/>
        <c:auto val="1"/>
        <c:lblAlgn val="ctr"/>
        <c:lblOffset val="100"/>
        <c:noMultiLvlLbl val="0"/>
      </c:catAx>
      <c:valAx>
        <c:axId val="-2065728712"/>
        <c:scaling>
          <c:orientation val="minMax"/>
          <c:max val="0.3"/>
          <c:min val="-0.1"/>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65732152"/>
        <c:crosses val="autoZero"/>
        <c:crossBetween val="between"/>
        <c:majorUnit val="0.1"/>
      </c:valAx>
    </c:plotArea>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95983484875836"/>
          <c:y val="0.0433737442772803"/>
          <c:w val="0.661770373868438"/>
          <c:h val="0.702516698212818"/>
        </c:manualLayout>
      </c:layout>
      <c:barChart>
        <c:barDir val="col"/>
        <c:grouping val="clustered"/>
        <c:varyColors val="0"/>
        <c:ser>
          <c:idx val="0"/>
          <c:order val="0"/>
          <c:tx>
            <c:strRef>
              <c:f>Sheet1!$B$2</c:f>
              <c:strCache>
                <c:ptCount val="1"/>
                <c:pt idx="0">
                  <c:v>NSW</c:v>
                </c:pt>
              </c:strCache>
            </c:strRef>
          </c:tx>
          <c:spPr>
            <a:solidFill>
              <a:schemeClr val="accent4"/>
            </a:solidFill>
            <a:ln w="3175" cmpd="sng">
              <a:solidFill>
                <a:schemeClr val="tx1"/>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Sheet1!$B$3:$B$10</c:f>
              <c:numCache>
                <c:formatCode>0%</c:formatCode>
                <c:ptCount val="8"/>
                <c:pt idx="0">
                  <c:v>0.0692174934986724</c:v>
                </c:pt>
                <c:pt idx="1">
                  <c:v>0.0902592283167871</c:v>
                </c:pt>
                <c:pt idx="2">
                  <c:v>0.0916233144532296</c:v>
                </c:pt>
                <c:pt idx="3">
                  <c:v>0.109035584318475</c:v>
                </c:pt>
                <c:pt idx="4">
                  <c:v>0.0826447210248157</c:v>
                </c:pt>
                <c:pt idx="5">
                  <c:v>0.0678638132453691</c:v>
                </c:pt>
                <c:pt idx="6">
                  <c:v>0.137749668273324</c:v>
                </c:pt>
                <c:pt idx="7">
                  <c:v>0.107268894407247</c:v>
                </c:pt>
              </c:numCache>
            </c:numRef>
          </c:val>
        </c:ser>
        <c:ser>
          <c:idx val="1"/>
          <c:order val="1"/>
          <c:tx>
            <c:strRef>
              <c:f>Sheet1!$C$2</c:f>
              <c:strCache>
                <c:ptCount val="1"/>
                <c:pt idx="0">
                  <c:v>Vic</c:v>
                </c:pt>
              </c:strCache>
            </c:strRef>
          </c:tx>
          <c:spPr>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Sheet1!$C$3:$C$10</c:f>
              <c:numCache>
                <c:formatCode>0%</c:formatCode>
                <c:ptCount val="8"/>
                <c:pt idx="0">
                  <c:v>0.0448701288921065</c:v>
                </c:pt>
                <c:pt idx="1">
                  <c:v>0.0935357044174108</c:v>
                </c:pt>
                <c:pt idx="2">
                  <c:v>0.101804228022692</c:v>
                </c:pt>
                <c:pt idx="3">
                  <c:v>0.106295934622987</c:v>
                </c:pt>
                <c:pt idx="4">
                  <c:v>0.0937143487004069</c:v>
                </c:pt>
                <c:pt idx="5">
                  <c:v>0.125789152858827</c:v>
                </c:pt>
                <c:pt idx="6">
                  <c:v>0.159079323427337</c:v>
                </c:pt>
                <c:pt idx="7">
                  <c:v>0.18410730000679</c:v>
                </c:pt>
              </c:numCache>
            </c:numRef>
          </c:val>
        </c:ser>
        <c:ser>
          <c:idx val="2"/>
          <c:order val="2"/>
          <c:tx>
            <c:strRef>
              <c:f>Sheet1!$D$2</c:f>
              <c:strCache>
                <c:ptCount val="1"/>
                <c:pt idx="0">
                  <c:v>Qld</c:v>
                </c:pt>
              </c:strCache>
            </c:strRef>
          </c:tx>
          <c:spPr>
            <a:solidFill>
              <a:schemeClr val="accent1"/>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Sheet1!$D$3:$D$10</c:f>
              <c:numCache>
                <c:formatCode>0%</c:formatCode>
                <c:ptCount val="8"/>
                <c:pt idx="0">
                  <c:v>0.0604115574111309</c:v>
                </c:pt>
                <c:pt idx="1">
                  <c:v>0.100853498708671</c:v>
                </c:pt>
                <c:pt idx="2">
                  <c:v>0.12018322763151</c:v>
                </c:pt>
                <c:pt idx="3">
                  <c:v>0.0941524161614007</c:v>
                </c:pt>
                <c:pt idx="4">
                  <c:v>0.0886995943938323</c:v>
                </c:pt>
                <c:pt idx="5">
                  <c:v>0.0751846912385456</c:v>
                </c:pt>
                <c:pt idx="6">
                  <c:v>0.167860642179295</c:v>
                </c:pt>
                <c:pt idx="7">
                  <c:v>0.156987441742861</c:v>
                </c:pt>
              </c:numCache>
            </c:numRef>
          </c:val>
        </c:ser>
        <c:ser>
          <c:idx val="3"/>
          <c:order val="3"/>
          <c:tx>
            <c:strRef>
              <c:f>Sheet1!$E$2</c:f>
              <c:strCache>
                <c:ptCount val="1"/>
                <c:pt idx="0">
                  <c:v>WA</c:v>
                </c:pt>
              </c:strCache>
            </c:strRef>
          </c:tx>
          <c:spPr>
            <a:solidFill>
              <a:schemeClr val="bg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Sheet1!$E$3:$E$10</c:f>
              <c:numCache>
                <c:formatCode>0%</c:formatCode>
                <c:ptCount val="8"/>
                <c:pt idx="0">
                  <c:v>0.0504645998035669</c:v>
                </c:pt>
                <c:pt idx="1">
                  <c:v>0.0627755785240597</c:v>
                </c:pt>
                <c:pt idx="2">
                  <c:v>0.110826892161138</c:v>
                </c:pt>
                <c:pt idx="3">
                  <c:v>0.0634733932317396</c:v>
                </c:pt>
                <c:pt idx="4">
                  <c:v>0.075841278698906</c:v>
                </c:pt>
                <c:pt idx="5">
                  <c:v>0.0579562649232779</c:v>
                </c:pt>
                <c:pt idx="6">
                  <c:v>0.0809294436372637</c:v>
                </c:pt>
                <c:pt idx="7">
                  <c:v>0.113564636098224</c:v>
                </c:pt>
              </c:numCache>
            </c:numRef>
          </c:val>
        </c:ser>
        <c:ser>
          <c:idx val="4"/>
          <c:order val="4"/>
          <c:tx>
            <c:strRef>
              <c:f>Sheet1!$F$2</c:f>
              <c:strCache>
                <c:ptCount val="1"/>
                <c:pt idx="0">
                  <c:v>SA</c:v>
                </c:pt>
              </c:strCache>
            </c:strRef>
          </c:tx>
          <c:spPr>
            <a:solidFill>
              <a:schemeClr val="tx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Sheet1!$F$3:$F$10</c:f>
              <c:numCache>
                <c:formatCode>0%</c:formatCode>
                <c:ptCount val="8"/>
                <c:pt idx="0">
                  <c:v>0.0345597886156363</c:v>
                </c:pt>
                <c:pt idx="1">
                  <c:v>0.0784332863566471</c:v>
                </c:pt>
                <c:pt idx="2">
                  <c:v>0.0834409267220723</c:v>
                </c:pt>
                <c:pt idx="3">
                  <c:v>0.0958842160952839</c:v>
                </c:pt>
                <c:pt idx="4">
                  <c:v>0.0878226276698695</c:v>
                </c:pt>
                <c:pt idx="5">
                  <c:v>0.116580221176856</c:v>
                </c:pt>
                <c:pt idx="6">
                  <c:v>0.223385344540942</c:v>
                </c:pt>
                <c:pt idx="7">
                  <c:v>0.197298679731782</c:v>
                </c:pt>
              </c:numCache>
            </c:numRef>
          </c:val>
        </c:ser>
        <c:dLbls>
          <c:showLegendKey val="0"/>
          <c:showVal val="0"/>
          <c:showCatName val="0"/>
          <c:showSerName val="0"/>
          <c:showPercent val="0"/>
          <c:showBubbleSize val="0"/>
        </c:dLbls>
        <c:gapWidth val="100"/>
        <c:axId val="2038365416"/>
        <c:axId val="-2103733416"/>
      </c:barChart>
      <c:catAx>
        <c:axId val="2038365416"/>
        <c:scaling>
          <c:orientation val="minMax"/>
        </c:scaling>
        <c:delete val="0"/>
        <c:axPos val="b"/>
        <c:numFmt formatCode="General" sourceLinked="1"/>
        <c:majorTickMark val="out"/>
        <c:minorTickMark val="none"/>
        <c:tickLblPos val="low"/>
        <c:spPr>
          <a:ln>
            <a:solidFill>
              <a:srgbClr val="000000"/>
            </a:solidFill>
          </a:ln>
        </c:spPr>
        <c:txPr>
          <a:bodyPr rot="-2700000" vert="horz"/>
          <a:lstStyle/>
          <a:p>
            <a:pPr>
              <a:defRPr sz="2200">
                <a:solidFill>
                  <a:schemeClr val="tx1"/>
                </a:solidFill>
              </a:defRPr>
            </a:pPr>
            <a:endParaRPr lang="en-US"/>
          </a:p>
        </c:txPr>
        <c:crossAx val="-2103733416"/>
        <c:crosses val="autoZero"/>
        <c:auto val="1"/>
        <c:lblAlgn val="ctr"/>
        <c:lblOffset val="100"/>
        <c:noMultiLvlLbl val="0"/>
      </c:catAx>
      <c:valAx>
        <c:axId val="-2103733416"/>
        <c:scaling>
          <c:orientation val="minMax"/>
          <c:max val="0.3"/>
          <c:min val="-0.1"/>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38365416"/>
        <c:crosses val="autoZero"/>
        <c:crossBetween val="between"/>
        <c:majorUnit val="0.1"/>
      </c:valAx>
    </c:plotArea>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95983484875836"/>
          <c:y val="0.0433737442772803"/>
          <c:w val="0.661770373868438"/>
          <c:h val="0.702516698212818"/>
        </c:manualLayout>
      </c:layout>
      <c:barChart>
        <c:barDir val="col"/>
        <c:grouping val="clustered"/>
        <c:varyColors val="0"/>
        <c:ser>
          <c:idx val="0"/>
          <c:order val="0"/>
          <c:tx>
            <c:strRef>
              <c:f>Sheet1!$B$2</c:f>
              <c:strCache>
                <c:ptCount val="1"/>
                <c:pt idx="0">
                  <c:v>NSW</c:v>
                </c:pt>
              </c:strCache>
            </c:strRef>
          </c:tx>
          <c:spPr>
            <a:solidFill>
              <a:schemeClr val="accent4"/>
            </a:solidFill>
            <a:ln w="3175" cmpd="sng">
              <a:solidFill>
                <a:schemeClr val="tx1"/>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Sheet1!$B$3:$B$10</c:f>
              <c:numCache>
                <c:formatCode>0.00%</c:formatCode>
                <c:ptCount val="8"/>
                <c:pt idx="0">
                  <c:v>0.0323741689488291</c:v>
                </c:pt>
                <c:pt idx="1">
                  <c:v>0.0592169485360358</c:v>
                </c:pt>
                <c:pt idx="2">
                  <c:v>0.0339581681371588</c:v>
                </c:pt>
                <c:pt idx="3">
                  <c:v>0.0801247735133602</c:v>
                </c:pt>
                <c:pt idx="4">
                  <c:v>0.024252940269019</c:v>
                </c:pt>
                <c:pt idx="5">
                  <c:v>0.194928847158349</c:v>
                </c:pt>
                <c:pt idx="6">
                  <c:v>0.186891508055525</c:v>
                </c:pt>
                <c:pt idx="7">
                  <c:v>0.0610398075529613</c:v>
                </c:pt>
              </c:numCache>
            </c:numRef>
          </c:val>
        </c:ser>
        <c:ser>
          <c:idx val="1"/>
          <c:order val="1"/>
          <c:tx>
            <c:strRef>
              <c:f>Sheet1!$C$2</c:f>
              <c:strCache>
                <c:ptCount val="1"/>
                <c:pt idx="0">
                  <c:v>Vic</c:v>
                </c:pt>
              </c:strCache>
            </c:strRef>
          </c:tx>
          <c:spPr>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Sheet1!$C$3:$C$10</c:f>
              <c:numCache>
                <c:formatCode>0.00%</c:formatCode>
                <c:ptCount val="8"/>
                <c:pt idx="0">
                  <c:v>0.07458141476568</c:v>
                </c:pt>
                <c:pt idx="1">
                  <c:v>0.0846633858371415</c:v>
                </c:pt>
                <c:pt idx="2">
                  <c:v>0.0448360436101062</c:v>
                </c:pt>
                <c:pt idx="3">
                  <c:v>0.0897706689294949</c:v>
                </c:pt>
                <c:pt idx="4">
                  <c:v>0.0510272535217437</c:v>
                </c:pt>
                <c:pt idx="5">
                  <c:v>0.193406107379696</c:v>
                </c:pt>
                <c:pt idx="6">
                  <c:v>0.216473806795205</c:v>
                </c:pt>
                <c:pt idx="7">
                  <c:v>0.108797791407736</c:v>
                </c:pt>
              </c:numCache>
            </c:numRef>
          </c:val>
        </c:ser>
        <c:ser>
          <c:idx val="2"/>
          <c:order val="2"/>
          <c:tx>
            <c:strRef>
              <c:f>Sheet1!$D$2</c:f>
              <c:strCache>
                <c:ptCount val="1"/>
                <c:pt idx="0">
                  <c:v>Qld</c:v>
                </c:pt>
              </c:strCache>
            </c:strRef>
          </c:tx>
          <c:spPr>
            <a:solidFill>
              <a:schemeClr val="accent1"/>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Sheet1!$D$3:$D$10</c:f>
              <c:numCache>
                <c:formatCode>0.00%</c:formatCode>
                <c:ptCount val="8"/>
                <c:pt idx="0">
                  <c:v>0.0819209327375373</c:v>
                </c:pt>
                <c:pt idx="1">
                  <c:v>0.053303550964902</c:v>
                </c:pt>
                <c:pt idx="2">
                  <c:v>0.0377370805554607</c:v>
                </c:pt>
                <c:pt idx="3">
                  <c:v>0.110305052049155</c:v>
                </c:pt>
                <c:pt idx="4">
                  <c:v>0.0288213475825862</c:v>
                </c:pt>
                <c:pt idx="5">
                  <c:v>0.122014279335984</c:v>
                </c:pt>
                <c:pt idx="6">
                  <c:v>0.088872160068958</c:v>
                </c:pt>
                <c:pt idx="7">
                  <c:v>0.0395119216022923</c:v>
                </c:pt>
              </c:numCache>
            </c:numRef>
          </c:val>
        </c:ser>
        <c:ser>
          <c:idx val="3"/>
          <c:order val="3"/>
          <c:tx>
            <c:strRef>
              <c:f>Sheet1!$E$2</c:f>
              <c:strCache>
                <c:ptCount val="1"/>
                <c:pt idx="0">
                  <c:v>WA</c:v>
                </c:pt>
              </c:strCache>
            </c:strRef>
          </c:tx>
          <c:spPr>
            <a:solidFill>
              <a:schemeClr val="bg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Sheet1!$E$3:$E$10</c:f>
              <c:numCache>
                <c:formatCode>0.00%</c:formatCode>
                <c:ptCount val="8"/>
                <c:pt idx="0">
                  <c:v>0.0862544641972493</c:v>
                </c:pt>
                <c:pt idx="1">
                  <c:v>0.10842162639975</c:v>
                </c:pt>
                <c:pt idx="2">
                  <c:v>0.028255419294992</c:v>
                </c:pt>
                <c:pt idx="3">
                  <c:v>0.0954928355627946</c:v>
                </c:pt>
                <c:pt idx="4">
                  <c:v>0.0475795049888074</c:v>
                </c:pt>
                <c:pt idx="5">
                  <c:v>0.244656781358688</c:v>
                </c:pt>
                <c:pt idx="6">
                  <c:v>0.0756506650527717</c:v>
                </c:pt>
                <c:pt idx="7">
                  <c:v>0.0873051851328793</c:v>
                </c:pt>
              </c:numCache>
            </c:numRef>
          </c:val>
        </c:ser>
        <c:ser>
          <c:idx val="4"/>
          <c:order val="4"/>
          <c:tx>
            <c:strRef>
              <c:f>Sheet1!$F$2</c:f>
              <c:strCache>
                <c:ptCount val="1"/>
                <c:pt idx="0">
                  <c:v>SA</c:v>
                </c:pt>
              </c:strCache>
            </c:strRef>
          </c:tx>
          <c:spPr>
            <a:solidFill>
              <a:schemeClr val="tx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Sheet1!$F$3:$F$10</c:f>
              <c:numCache>
                <c:formatCode>0.00%</c:formatCode>
                <c:ptCount val="8"/>
                <c:pt idx="0">
                  <c:v>0.123591397966067</c:v>
                </c:pt>
                <c:pt idx="1">
                  <c:v>0.0482647237321225</c:v>
                </c:pt>
                <c:pt idx="2">
                  <c:v>0.0412960720944387</c:v>
                </c:pt>
                <c:pt idx="3">
                  <c:v>0.173834211101168</c:v>
                </c:pt>
                <c:pt idx="4">
                  <c:v>0.0244321780042163</c:v>
                </c:pt>
                <c:pt idx="5">
                  <c:v>0.146965979717842</c:v>
                </c:pt>
                <c:pt idx="6">
                  <c:v>0.335140469858298</c:v>
                </c:pt>
                <c:pt idx="7">
                  <c:v>0.0377447616740113</c:v>
                </c:pt>
              </c:numCache>
            </c:numRef>
          </c:val>
        </c:ser>
        <c:dLbls>
          <c:showLegendKey val="0"/>
          <c:showVal val="0"/>
          <c:showCatName val="0"/>
          <c:showSerName val="0"/>
          <c:showPercent val="0"/>
          <c:showBubbleSize val="0"/>
        </c:dLbls>
        <c:gapWidth val="100"/>
        <c:axId val="-2049230936"/>
        <c:axId val="-2049227496"/>
      </c:barChart>
      <c:catAx>
        <c:axId val="-2049230936"/>
        <c:scaling>
          <c:orientation val="minMax"/>
        </c:scaling>
        <c:delete val="0"/>
        <c:axPos val="b"/>
        <c:numFmt formatCode="General" sourceLinked="1"/>
        <c:majorTickMark val="out"/>
        <c:minorTickMark val="none"/>
        <c:tickLblPos val="low"/>
        <c:spPr>
          <a:ln>
            <a:solidFill>
              <a:srgbClr val="000000"/>
            </a:solidFill>
          </a:ln>
        </c:spPr>
        <c:txPr>
          <a:bodyPr rot="-2700000" vert="horz"/>
          <a:lstStyle/>
          <a:p>
            <a:pPr>
              <a:defRPr sz="2200">
                <a:solidFill>
                  <a:schemeClr val="tx1"/>
                </a:solidFill>
              </a:defRPr>
            </a:pPr>
            <a:endParaRPr lang="en-US"/>
          </a:p>
        </c:txPr>
        <c:crossAx val="-2049227496"/>
        <c:crosses val="autoZero"/>
        <c:auto val="1"/>
        <c:lblAlgn val="ctr"/>
        <c:lblOffset val="100"/>
        <c:noMultiLvlLbl val="0"/>
      </c:catAx>
      <c:valAx>
        <c:axId val="-2049227496"/>
        <c:scaling>
          <c:orientation val="minMax"/>
          <c:max val="0.4"/>
          <c:min val="0.0"/>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49230936"/>
        <c:crosses val="autoZero"/>
        <c:crossBetween val="between"/>
        <c:majorUnit val="0.1"/>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53008441473982"/>
          <c:y val="0.0251358451185721"/>
          <c:w val="0.699833434282253"/>
          <c:h val="0.901667026521285"/>
        </c:manualLayout>
      </c:layout>
      <c:barChart>
        <c:barDir val="col"/>
        <c:grouping val="stacked"/>
        <c:varyColors val="0"/>
        <c:ser>
          <c:idx val="0"/>
          <c:order val="0"/>
          <c:tx>
            <c:strRef>
              <c:f>'Chart data'!$Y$4</c:f>
              <c:strCache>
                <c:ptCount val="1"/>
                <c:pt idx="0">
                  <c:v>Residential</c:v>
                </c:pt>
              </c:strCache>
            </c:strRef>
          </c:tx>
          <c:spPr>
            <a:solidFill>
              <a:srgbClr val="621214"/>
            </a:solidFill>
            <a:ln>
              <a:solidFill>
                <a:schemeClr val="tx1"/>
              </a:solidFill>
            </a:ln>
          </c:spPr>
          <c:invertIfNegative val="0"/>
          <c:cat>
            <c:numRef>
              <c:f>'Chart data'!$M$6:$M$31</c:f>
              <c:numCache>
                <c:formatCode>mmm\-yyyy</c:formatCode>
                <c:ptCount val="26"/>
                <c:pt idx="0">
                  <c:v>32660.0</c:v>
                </c:pt>
                <c:pt idx="1">
                  <c:v>33025.0</c:v>
                </c:pt>
                <c:pt idx="2">
                  <c:v>33390.0</c:v>
                </c:pt>
                <c:pt idx="3">
                  <c:v>33756.0</c:v>
                </c:pt>
                <c:pt idx="4">
                  <c:v>34121.0</c:v>
                </c:pt>
                <c:pt idx="5">
                  <c:v>34486.0</c:v>
                </c:pt>
                <c:pt idx="6">
                  <c:v>34851.0</c:v>
                </c:pt>
                <c:pt idx="7">
                  <c:v>35217.0</c:v>
                </c:pt>
                <c:pt idx="8">
                  <c:v>35582.0</c:v>
                </c:pt>
                <c:pt idx="9">
                  <c:v>35947.0</c:v>
                </c:pt>
                <c:pt idx="10">
                  <c:v>36312.0</c:v>
                </c:pt>
                <c:pt idx="11">
                  <c:v>36678.0</c:v>
                </c:pt>
                <c:pt idx="12">
                  <c:v>37043.0</c:v>
                </c:pt>
                <c:pt idx="13">
                  <c:v>37408.0</c:v>
                </c:pt>
                <c:pt idx="14">
                  <c:v>37773.0</c:v>
                </c:pt>
                <c:pt idx="15">
                  <c:v>38139.0</c:v>
                </c:pt>
                <c:pt idx="16">
                  <c:v>38504.0</c:v>
                </c:pt>
                <c:pt idx="17">
                  <c:v>38869.0</c:v>
                </c:pt>
                <c:pt idx="18">
                  <c:v>39234.0</c:v>
                </c:pt>
                <c:pt idx="19">
                  <c:v>39600.0</c:v>
                </c:pt>
                <c:pt idx="20">
                  <c:v>39965.0</c:v>
                </c:pt>
                <c:pt idx="21">
                  <c:v>40330.0</c:v>
                </c:pt>
                <c:pt idx="22">
                  <c:v>40695.0</c:v>
                </c:pt>
                <c:pt idx="23">
                  <c:v>41061.0</c:v>
                </c:pt>
                <c:pt idx="24">
                  <c:v>41426.0</c:v>
                </c:pt>
                <c:pt idx="25">
                  <c:v>41791.0</c:v>
                </c:pt>
              </c:numCache>
            </c:numRef>
          </c:cat>
          <c:val>
            <c:numRef>
              <c:f>'Chart data'!$N$6:$N$31</c:f>
              <c:numCache>
                <c:formatCode>0.0</c:formatCode>
                <c:ptCount val="26"/>
                <c:pt idx="0">
                  <c:v>858.544978165938</c:v>
                </c:pt>
                <c:pt idx="1">
                  <c:v>838.3136057476425</c:v>
                </c:pt>
                <c:pt idx="2">
                  <c:v>817.9762798634812</c:v>
                </c:pt>
                <c:pt idx="3">
                  <c:v>842.13513400335</c:v>
                </c:pt>
                <c:pt idx="4">
                  <c:v>861.9623290509726</c:v>
                </c:pt>
                <c:pt idx="5">
                  <c:v>952.1924704924704</c:v>
                </c:pt>
                <c:pt idx="6">
                  <c:v>956.6551656151421</c:v>
                </c:pt>
                <c:pt idx="7">
                  <c:v>946.9727685325266</c:v>
                </c:pt>
                <c:pt idx="8">
                  <c:v>1113.994176931691</c:v>
                </c:pt>
                <c:pt idx="9">
                  <c:v>1188.139432412248</c:v>
                </c:pt>
                <c:pt idx="10">
                  <c:v>1302.279019174041</c:v>
                </c:pt>
                <c:pt idx="11">
                  <c:v>1449.095390709399</c:v>
                </c:pt>
                <c:pt idx="12">
                  <c:v>1490.898369565218</c:v>
                </c:pt>
                <c:pt idx="13">
                  <c:v>1808.455581241744</c:v>
                </c:pt>
                <c:pt idx="14">
                  <c:v>2147.37233087528</c:v>
                </c:pt>
                <c:pt idx="15">
                  <c:v>2394.727833437696</c:v>
                </c:pt>
                <c:pt idx="16">
                  <c:v>2487.593060226231</c:v>
                </c:pt>
                <c:pt idx="17">
                  <c:v>2707.255805687204</c:v>
                </c:pt>
                <c:pt idx="18">
                  <c:v>3004.1500863061</c:v>
                </c:pt>
                <c:pt idx="19">
                  <c:v>3018.336070136377</c:v>
                </c:pt>
                <c:pt idx="20">
                  <c:v>2704.854385964913</c:v>
                </c:pt>
                <c:pt idx="21">
                  <c:v>3357.364732260617</c:v>
                </c:pt>
                <c:pt idx="22">
                  <c:v>3222.486185725249</c:v>
                </c:pt>
                <c:pt idx="23">
                  <c:v>2986.502350587647</c:v>
                </c:pt>
                <c:pt idx="24">
                  <c:v>3102.37173594132</c:v>
                </c:pt>
                <c:pt idx="25">
                  <c:v>3433.2</c:v>
                </c:pt>
              </c:numCache>
            </c:numRef>
          </c:val>
        </c:ser>
        <c:ser>
          <c:idx val="4"/>
          <c:order val="1"/>
          <c:tx>
            <c:strRef>
              <c:f>'Chart data'!$S$4</c:f>
              <c:strCache>
                <c:ptCount val="1"/>
                <c:pt idx="0">
                  <c:v>Residential improvements</c:v>
                </c:pt>
              </c:strCache>
            </c:strRef>
          </c:tx>
          <c:spPr>
            <a:solidFill>
              <a:srgbClr val="A02226"/>
            </a:solidFill>
            <a:ln>
              <a:solidFill>
                <a:srgbClr val="000000"/>
              </a:solidFill>
            </a:ln>
          </c:spPr>
          <c:invertIfNegative val="0"/>
          <c:cat>
            <c:numRef>
              <c:f>'Chart data'!$M$6:$M$31</c:f>
              <c:numCache>
                <c:formatCode>mmm\-yyyy</c:formatCode>
                <c:ptCount val="26"/>
                <c:pt idx="0">
                  <c:v>32660.0</c:v>
                </c:pt>
                <c:pt idx="1">
                  <c:v>33025.0</c:v>
                </c:pt>
                <c:pt idx="2">
                  <c:v>33390.0</c:v>
                </c:pt>
                <c:pt idx="3">
                  <c:v>33756.0</c:v>
                </c:pt>
                <c:pt idx="4">
                  <c:v>34121.0</c:v>
                </c:pt>
                <c:pt idx="5">
                  <c:v>34486.0</c:v>
                </c:pt>
                <c:pt idx="6">
                  <c:v>34851.0</c:v>
                </c:pt>
                <c:pt idx="7">
                  <c:v>35217.0</c:v>
                </c:pt>
                <c:pt idx="8">
                  <c:v>35582.0</c:v>
                </c:pt>
                <c:pt idx="9">
                  <c:v>35947.0</c:v>
                </c:pt>
                <c:pt idx="10">
                  <c:v>36312.0</c:v>
                </c:pt>
                <c:pt idx="11">
                  <c:v>36678.0</c:v>
                </c:pt>
                <c:pt idx="12">
                  <c:v>37043.0</c:v>
                </c:pt>
                <c:pt idx="13">
                  <c:v>37408.0</c:v>
                </c:pt>
                <c:pt idx="14">
                  <c:v>37773.0</c:v>
                </c:pt>
                <c:pt idx="15">
                  <c:v>38139.0</c:v>
                </c:pt>
                <c:pt idx="16">
                  <c:v>38504.0</c:v>
                </c:pt>
                <c:pt idx="17">
                  <c:v>38869.0</c:v>
                </c:pt>
                <c:pt idx="18">
                  <c:v>39234.0</c:v>
                </c:pt>
                <c:pt idx="19">
                  <c:v>39600.0</c:v>
                </c:pt>
                <c:pt idx="20">
                  <c:v>39965.0</c:v>
                </c:pt>
                <c:pt idx="21">
                  <c:v>40330.0</c:v>
                </c:pt>
                <c:pt idx="22">
                  <c:v>40695.0</c:v>
                </c:pt>
                <c:pt idx="23">
                  <c:v>41061.0</c:v>
                </c:pt>
                <c:pt idx="24">
                  <c:v>41426.0</c:v>
                </c:pt>
                <c:pt idx="25">
                  <c:v>41791.0</c:v>
                </c:pt>
              </c:numCache>
            </c:numRef>
          </c:cat>
          <c:val>
            <c:numRef>
              <c:f>'Chart data'!$S$6:$S$31</c:f>
              <c:numCache>
                <c:formatCode>0.0</c:formatCode>
                <c:ptCount val="26"/>
                <c:pt idx="0">
                  <c:v>726.2573022804463</c:v>
                </c:pt>
                <c:pt idx="1">
                  <c:v>749.0871576111361</c:v>
                </c:pt>
                <c:pt idx="2">
                  <c:v>746.4660836177474</c:v>
                </c:pt>
                <c:pt idx="3">
                  <c:v>756.4614740368507</c:v>
                </c:pt>
                <c:pt idx="4">
                  <c:v>784.488437629507</c:v>
                </c:pt>
                <c:pt idx="5">
                  <c:v>818.4854293854277</c:v>
                </c:pt>
                <c:pt idx="6">
                  <c:v>841.5252365930601</c:v>
                </c:pt>
                <c:pt idx="7">
                  <c:v>839.8822239031772</c:v>
                </c:pt>
                <c:pt idx="8">
                  <c:v>856.9789100410605</c:v>
                </c:pt>
                <c:pt idx="9">
                  <c:v>899.1834204630326</c:v>
                </c:pt>
                <c:pt idx="10">
                  <c:v>955.293768436578</c:v>
                </c:pt>
                <c:pt idx="11">
                  <c:v>1014.926503420958</c:v>
                </c:pt>
                <c:pt idx="12">
                  <c:v>1098.053498641304</c:v>
                </c:pt>
                <c:pt idx="13">
                  <c:v>1132.938110964333</c:v>
                </c:pt>
                <c:pt idx="14">
                  <c:v>1204.80747034306</c:v>
                </c:pt>
                <c:pt idx="15">
                  <c:v>1303.704195366312</c:v>
                </c:pt>
                <c:pt idx="16">
                  <c:v>1391.300305716906</c:v>
                </c:pt>
                <c:pt idx="17">
                  <c:v>1450.315610189573</c:v>
                </c:pt>
                <c:pt idx="18">
                  <c:v>1514.825489067895</c:v>
                </c:pt>
                <c:pt idx="19">
                  <c:v>1574.11809073198</c:v>
                </c:pt>
                <c:pt idx="20">
                  <c:v>1608.625829959514</c:v>
                </c:pt>
                <c:pt idx="21">
                  <c:v>1650.147480875758</c:v>
                </c:pt>
                <c:pt idx="22">
                  <c:v>1674.704093118445</c:v>
                </c:pt>
                <c:pt idx="23">
                  <c:v>1695.632433108277</c:v>
                </c:pt>
                <c:pt idx="24">
                  <c:v>1729.189119804401</c:v>
                </c:pt>
                <c:pt idx="25">
                  <c:v>1763.2</c:v>
                </c:pt>
              </c:numCache>
            </c:numRef>
          </c:val>
        </c:ser>
        <c:ser>
          <c:idx val="1"/>
          <c:order val="2"/>
          <c:tx>
            <c:strRef>
              <c:f>'Chart data'!$O$4</c:f>
              <c:strCache>
                <c:ptCount val="1"/>
                <c:pt idx="0">
                  <c:v>Commercial</c:v>
                </c:pt>
              </c:strCache>
            </c:strRef>
          </c:tx>
          <c:spPr>
            <a:solidFill>
              <a:srgbClr val="D4582A"/>
            </a:solidFill>
            <a:ln w="9525">
              <a:solidFill>
                <a:srgbClr val="000000"/>
              </a:solidFill>
            </a:ln>
          </c:spPr>
          <c:invertIfNegative val="0"/>
          <c:cat>
            <c:numRef>
              <c:f>'Chart data'!$M$6:$M$31</c:f>
              <c:numCache>
                <c:formatCode>mmm\-yyyy</c:formatCode>
                <c:ptCount val="26"/>
                <c:pt idx="0">
                  <c:v>32660.0</c:v>
                </c:pt>
                <c:pt idx="1">
                  <c:v>33025.0</c:v>
                </c:pt>
                <c:pt idx="2">
                  <c:v>33390.0</c:v>
                </c:pt>
                <c:pt idx="3">
                  <c:v>33756.0</c:v>
                </c:pt>
                <c:pt idx="4">
                  <c:v>34121.0</c:v>
                </c:pt>
                <c:pt idx="5">
                  <c:v>34486.0</c:v>
                </c:pt>
                <c:pt idx="6">
                  <c:v>34851.0</c:v>
                </c:pt>
                <c:pt idx="7">
                  <c:v>35217.0</c:v>
                </c:pt>
                <c:pt idx="8">
                  <c:v>35582.0</c:v>
                </c:pt>
                <c:pt idx="9">
                  <c:v>35947.0</c:v>
                </c:pt>
                <c:pt idx="10">
                  <c:v>36312.0</c:v>
                </c:pt>
                <c:pt idx="11">
                  <c:v>36678.0</c:v>
                </c:pt>
                <c:pt idx="12">
                  <c:v>37043.0</c:v>
                </c:pt>
                <c:pt idx="13">
                  <c:v>37408.0</c:v>
                </c:pt>
                <c:pt idx="14">
                  <c:v>37773.0</c:v>
                </c:pt>
                <c:pt idx="15">
                  <c:v>38139.0</c:v>
                </c:pt>
                <c:pt idx="16">
                  <c:v>38504.0</c:v>
                </c:pt>
                <c:pt idx="17">
                  <c:v>38869.0</c:v>
                </c:pt>
                <c:pt idx="18">
                  <c:v>39234.0</c:v>
                </c:pt>
                <c:pt idx="19">
                  <c:v>39600.0</c:v>
                </c:pt>
                <c:pt idx="20">
                  <c:v>39965.0</c:v>
                </c:pt>
                <c:pt idx="21">
                  <c:v>40330.0</c:v>
                </c:pt>
                <c:pt idx="22">
                  <c:v>40695.0</c:v>
                </c:pt>
                <c:pt idx="23">
                  <c:v>41061.0</c:v>
                </c:pt>
                <c:pt idx="24">
                  <c:v>41426.0</c:v>
                </c:pt>
                <c:pt idx="25">
                  <c:v>41791.0</c:v>
                </c:pt>
              </c:numCache>
            </c:numRef>
          </c:cat>
          <c:val>
            <c:numRef>
              <c:f>'Chart data'!$O$6:$O$31</c:f>
              <c:numCache>
                <c:formatCode>0.0</c:formatCode>
                <c:ptCount val="26"/>
                <c:pt idx="0">
                  <c:v>227.2738961669093</c:v>
                </c:pt>
                <c:pt idx="1">
                  <c:v>192.2235743152223</c:v>
                </c:pt>
                <c:pt idx="2">
                  <c:v>162.3765358361775</c:v>
                </c:pt>
                <c:pt idx="3">
                  <c:v>138.0981993299832</c:v>
                </c:pt>
                <c:pt idx="4">
                  <c:v>132.8372565271446</c:v>
                </c:pt>
                <c:pt idx="5">
                  <c:v>134.7329263329263</c:v>
                </c:pt>
                <c:pt idx="6">
                  <c:v>134.6771687697161</c:v>
                </c:pt>
                <c:pt idx="7">
                  <c:v>131.4004160363087</c:v>
                </c:pt>
                <c:pt idx="8">
                  <c:v>139.092459873087</c:v>
                </c:pt>
                <c:pt idx="9">
                  <c:v>146.5173263629575</c:v>
                </c:pt>
                <c:pt idx="10">
                  <c:v>153.3550884955752</c:v>
                </c:pt>
                <c:pt idx="11">
                  <c:v>157.783327331653</c:v>
                </c:pt>
                <c:pt idx="12">
                  <c:v>157.3948029891305</c:v>
                </c:pt>
                <c:pt idx="13">
                  <c:v>175.9203434610304</c:v>
                </c:pt>
                <c:pt idx="14">
                  <c:v>211.060179544726</c:v>
                </c:pt>
                <c:pt idx="15">
                  <c:v>234.5141828428304</c:v>
                </c:pt>
                <c:pt idx="16">
                  <c:v>261.3584530724549</c:v>
                </c:pt>
                <c:pt idx="17">
                  <c:v>274.8817831753554</c:v>
                </c:pt>
                <c:pt idx="18">
                  <c:v>310.9658515535098</c:v>
                </c:pt>
                <c:pt idx="19">
                  <c:v>365.4975229613136</c:v>
                </c:pt>
                <c:pt idx="20">
                  <c:v>370.5497435897437</c:v>
                </c:pt>
                <c:pt idx="21">
                  <c:v>378.6551569506717</c:v>
                </c:pt>
                <c:pt idx="22">
                  <c:v>355.1881555385006</c:v>
                </c:pt>
                <c:pt idx="23">
                  <c:v>358.3298574643661</c:v>
                </c:pt>
                <c:pt idx="24">
                  <c:v>360.8340586797065</c:v>
                </c:pt>
                <c:pt idx="25">
                  <c:v>360.0</c:v>
                </c:pt>
              </c:numCache>
            </c:numRef>
          </c:val>
        </c:ser>
        <c:ser>
          <c:idx val="2"/>
          <c:order val="3"/>
          <c:tx>
            <c:strRef>
              <c:f>'Chart data'!$AA$4</c:f>
              <c:strCache>
                <c:ptCount val="1"/>
                <c:pt idx="0">
                  <c:v>Rural</c:v>
                </c:pt>
              </c:strCache>
            </c:strRef>
          </c:tx>
          <c:spPr>
            <a:solidFill>
              <a:srgbClr val="F3901D"/>
            </a:solidFill>
            <a:ln>
              <a:solidFill>
                <a:schemeClr val="tx1"/>
              </a:solidFill>
            </a:ln>
          </c:spPr>
          <c:invertIfNegative val="0"/>
          <c:cat>
            <c:numRef>
              <c:f>'Chart data'!$M$6:$M$31</c:f>
              <c:numCache>
                <c:formatCode>mmm\-yyyy</c:formatCode>
                <c:ptCount val="26"/>
                <c:pt idx="0">
                  <c:v>32660.0</c:v>
                </c:pt>
                <c:pt idx="1">
                  <c:v>33025.0</c:v>
                </c:pt>
                <c:pt idx="2">
                  <c:v>33390.0</c:v>
                </c:pt>
                <c:pt idx="3">
                  <c:v>33756.0</c:v>
                </c:pt>
                <c:pt idx="4">
                  <c:v>34121.0</c:v>
                </c:pt>
                <c:pt idx="5">
                  <c:v>34486.0</c:v>
                </c:pt>
                <c:pt idx="6">
                  <c:v>34851.0</c:v>
                </c:pt>
                <c:pt idx="7">
                  <c:v>35217.0</c:v>
                </c:pt>
                <c:pt idx="8">
                  <c:v>35582.0</c:v>
                </c:pt>
                <c:pt idx="9">
                  <c:v>35947.0</c:v>
                </c:pt>
                <c:pt idx="10">
                  <c:v>36312.0</c:v>
                </c:pt>
                <c:pt idx="11">
                  <c:v>36678.0</c:v>
                </c:pt>
                <c:pt idx="12">
                  <c:v>37043.0</c:v>
                </c:pt>
                <c:pt idx="13">
                  <c:v>37408.0</c:v>
                </c:pt>
                <c:pt idx="14">
                  <c:v>37773.0</c:v>
                </c:pt>
                <c:pt idx="15">
                  <c:v>38139.0</c:v>
                </c:pt>
                <c:pt idx="16">
                  <c:v>38504.0</c:v>
                </c:pt>
                <c:pt idx="17">
                  <c:v>38869.0</c:v>
                </c:pt>
                <c:pt idx="18">
                  <c:v>39234.0</c:v>
                </c:pt>
                <c:pt idx="19">
                  <c:v>39600.0</c:v>
                </c:pt>
                <c:pt idx="20">
                  <c:v>39965.0</c:v>
                </c:pt>
                <c:pt idx="21">
                  <c:v>40330.0</c:v>
                </c:pt>
                <c:pt idx="22">
                  <c:v>40695.0</c:v>
                </c:pt>
                <c:pt idx="23">
                  <c:v>41061.0</c:v>
                </c:pt>
                <c:pt idx="24">
                  <c:v>41426.0</c:v>
                </c:pt>
                <c:pt idx="25">
                  <c:v>41791.0</c:v>
                </c:pt>
              </c:numCache>
            </c:numRef>
          </c:cat>
          <c:val>
            <c:numRef>
              <c:f>'Chart data'!$P$6:$P$31</c:f>
              <c:numCache>
                <c:formatCode>0.0</c:formatCode>
                <c:ptCount val="26"/>
                <c:pt idx="0">
                  <c:v>126.9880155264435</c:v>
                </c:pt>
                <c:pt idx="1">
                  <c:v>121.8610687022901</c:v>
                </c:pt>
                <c:pt idx="2">
                  <c:v>119.5421075085324</c:v>
                </c:pt>
                <c:pt idx="3">
                  <c:v>99.57144053601327</c:v>
                </c:pt>
                <c:pt idx="4">
                  <c:v>104.2850808122669</c:v>
                </c:pt>
                <c:pt idx="5">
                  <c:v>100.3657712657713</c:v>
                </c:pt>
                <c:pt idx="6">
                  <c:v>101.7119085173502</c:v>
                </c:pt>
                <c:pt idx="7">
                  <c:v>128.8582072617247</c:v>
                </c:pt>
                <c:pt idx="8">
                  <c:v>132.9767823814856</c:v>
                </c:pt>
                <c:pt idx="9">
                  <c:v>145.262359970127</c:v>
                </c:pt>
                <c:pt idx="10">
                  <c:v>151.0315265486726</c:v>
                </c:pt>
                <c:pt idx="11">
                  <c:v>156.421822110191</c:v>
                </c:pt>
                <c:pt idx="12">
                  <c:v>162.3891983695652</c:v>
                </c:pt>
                <c:pt idx="13">
                  <c:v>179.8050198150594</c:v>
                </c:pt>
                <c:pt idx="14">
                  <c:v>192.3381853158064</c:v>
                </c:pt>
                <c:pt idx="15">
                  <c:v>233.5934877896055</c:v>
                </c:pt>
                <c:pt idx="16">
                  <c:v>256.2211861815956</c:v>
                </c:pt>
                <c:pt idx="17">
                  <c:v>257.0872630331753</c:v>
                </c:pt>
                <c:pt idx="18">
                  <c:v>268.7866513233602</c:v>
                </c:pt>
                <c:pt idx="19">
                  <c:v>283.5353465070966</c:v>
                </c:pt>
                <c:pt idx="20">
                  <c:v>288.0037786774629</c:v>
                </c:pt>
                <c:pt idx="21">
                  <c:v>291.665312582432</c:v>
                </c:pt>
                <c:pt idx="22">
                  <c:v>282.431005372217</c:v>
                </c:pt>
                <c:pt idx="23">
                  <c:v>277.1252313078271</c:v>
                </c:pt>
                <c:pt idx="24">
                  <c:v>264.7965281173591</c:v>
                </c:pt>
                <c:pt idx="25">
                  <c:v>257.3999999999999</c:v>
                </c:pt>
              </c:numCache>
            </c:numRef>
          </c:val>
        </c:ser>
        <c:ser>
          <c:idx val="3"/>
          <c:order val="4"/>
          <c:tx>
            <c:strRef>
              <c:f>'Chart data'!$AB$4</c:f>
              <c:strCache>
                <c:ptCount val="1"/>
                <c:pt idx="0">
                  <c:v>Other</c:v>
                </c:pt>
              </c:strCache>
            </c:strRef>
          </c:tx>
          <c:spPr>
            <a:solidFill>
              <a:srgbClr val="FFC35A"/>
            </a:solidFill>
            <a:ln>
              <a:solidFill>
                <a:srgbClr val="000000"/>
              </a:solidFill>
              <a:prstDash val="solid"/>
            </a:ln>
          </c:spPr>
          <c:invertIfNegative val="0"/>
          <c:cat>
            <c:numRef>
              <c:f>'Chart data'!$M$6:$M$31</c:f>
              <c:numCache>
                <c:formatCode>mmm\-yyyy</c:formatCode>
                <c:ptCount val="26"/>
                <c:pt idx="0">
                  <c:v>32660.0</c:v>
                </c:pt>
                <c:pt idx="1">
                  <c:v>33025.0</c:v>
                </c:pt>
                <c:pt idx="2">
                  <c:v>33390.0</c:v>
                </c:pt>
                <c:pt idx="3">
                  <c:v>33756.0</c:v>
                </c:pt>
                <c:pt idx="4">
                  <c:v>34121.0</c:v>
                </c:pt>
                <c:pt idx="5">
                  <c:v>34486.0</c:v>
                </c:pt>
                <c:pt idx="6">
                  <c:v>34851.0</c:v>
                </c:pt>
                <c:pt idx="7">
                  <c:v>35217.0</c:v>
                </c:pt>
                <c:pt idx="8">
                  <c:v>35582.0</c:v>
                </c:pt>
                <c:pt idx="9">
                  <c:v>35947.0</c:v>
                </c:pt>
                <c:pt idx="10">
                  <c:v>36312.0</c:v>
                </c:pt>
                <c:pt idx="11">
                  <c:v>36678.0</c:v>
                </c:pt>
                <c:pt idx="12">
                  <c:v>37043.0</c:v>
                </c:pt>
                <c:pt idx="13">
                  <c:v>37408.0</c:v>
                </c:pt>
                <c:pt idx="14">
                  <c:v>37773.0</c:v>
                </c:pt>
                <c:pt idx="15">
                  <c:v>38139.0</c:v>
                </c:pt>
                <c:pt idx="16">
                  <c:v>38504.0</c:v>
                </c:pt>
                <c:pt idx="17">
                  <c:v>38869.0</c:v>
                </c:pt>
                <c:pt idx="18">
                  <c:v>39234.0</c:v>
                </c:pt>
                <c:pt idx="19">
                  <c:v>39600.0</c:v>
                </c:pt>
                <c:pt idx="20">
                  <c:v>39965.0</c:v>
                </c:pt>
                <c:pt idx="21">
                  <c:v>40330.0</c:v>
                </c:pt>
                <c:pt idx="22">
                  <c:v>40695.0</c:v>
                </c:pt>
                <c:pt idx="23">
                  <c:v>41061.0</c:v>
                </c:pt>
                <c:pt idx="24">
                  <c:v>41426.0</c:v>
                </c:pt>
                <c:pt idx="25">
                  <c:v>41791.0</c:v>
                </c:pt>
              </c:numCache>
            </c:numRef>
          </c:cat>
          <c:val>
            <c:numRef>
              <c:f>'Chart data'!$Q$6:$Q$31</c:f>
              <c:numCache>
                <c:formatCode>0.0</c:formatCode>
                <c:ptCount val="26"/>
                <c:pt idx="0">
                  <c:v>142.8869966035905</c:v>
                </c:pt>
                <c:pt idx="1">
                  <c:v>119.2201167489897</c:v>
                </c:pt>
                <c:pt idx="2">
                  <c:v>98.75217576791807</c:v>
                </c:pt>
                <c:pt idx="3">
                  <c:v>81.8033919597989</c:v>
                </c:pt>
                <c:pt idx="4">
                  <c:v>77.47389142146704</c:v>
                </c:pt>
                <c:pt idx="5">
                  <c:v>77.45433455433455</c:v>
                </c:pt>
                <c:pt idx="6">
                  <c:v>76.03544952681388</c:v>
                </c:pt>
                <c:pt idx="7">
                  <c:v>73.88294251134633</c:v>
                </c:pt>
                <c:pt idx="8">
                  <c:v>77.30843598357589</c:v>
                </c:pt>
                <c:pt idx="9">
                  <c:v>81.10220313666896</c:v>
                </c:pt>
                <c:pt idx="10">
                  <c:v>80.70505162241888</c:v>
                </c:pt>
                <c:pt idx="11">
                  <c:v>85.4722722362259</c:v>
                </c:pt>
                <c:pt idx="12">
                  <c:v>77.19908288043453</c:v>
                </c:pt>
                <c:pt idx="13">
                  <c:v>81.85568031704074</c:v>
                </c:pt>
                <c:pt idx="14">
                  <c:v>84.04693812119268</c:v>
                </c:pt>
                <c:pt idx="15">
                  <c:v>95.62075767063233</c:v>
                </c:pt>
                <c:pt idx="16">
                  <c:v>116.4875267502293</c:v>
                </c:pt>
                <c:pt idx="17">
                  <c:v>121.4507109004739</c:v>
                </c:pt>
                <c:pt idx="18">
                  <c:v>133.6681818181818</c:v>
                </c:pt>
                <c:pt idx="19">
                  <c:v>173.2780962983578</c:v>
                </c:pt>
                <c:pt idx="20">
                  <c:v>255.6883940620783</c:v>
                </c:pt>
                <c:pt idx="21">
                  <c:v>246.231126351886</c:v>
                </c:pt>
                <c:pt idx="22">
                  <c:v>242.237247377846</c:v>
                </c:pt>
                <c:pt idx="23">
                  <c:v>235.8400850212553</c:v>
                </c:pt>
                <c:pt idx="24">
                  <c:v>225.6625183374083</c:v>
                </c:pt>
                <c:pt idx="25">
                  <c:v>216.9</c:v>
                </c:pt>
              </c:numCache>
            </c:numRef>
          </c:val>
        </c:ser>
        <c:ser>
          <c:idx val="5"/>
          <c:order val="5"/>
          <c:tx>
            <c:strRef>
              <c:f>'Chart data'!$T$4</c:f>
              <c:strCache>
                <c:ptCount val="1"/>
                <c:pt idx="0">
                  <c:v>Non-residential improvements</c:v>
                </c:pt>
              </c:strCache>
            </c:strRef>
          </c:tx>
          <c:spPr>
            <a:solidFill>
              <a:srgbClr val="FFE07F"/>
            </a:solidFill>
            <a:ln>
              <a:solidFill>
                <a:srgbClr val="000000"/>
              </a:solidFill>
            </a:ln>
          </c:spPr>
          <c:invertIfNegative val="0"/>
          <c:cat>
            <c:numRef>
              <c:f>'Chart data'!$M$6:$M$31</c:f>
              <c:numCache>
                <c:formatCode>mmm\-yyyy</c:formatCode>
                <c:ptCount val="26"/>
                <c:pt idx="0">
                  <c:v>32660.0</c:v>
                </c:pt>
                <c:pt idx="1">
                  <c:v>33025.0</c:v>
                </c:pt>
                <c:pt idx="2">
                  <c:v>33390.0</c:v>
                </c:pt>
                <c:pt idx="3">
                  <c:v>33756.0</c:v>
                </c:pt>
                <c:pt idx="4">
                  <c:v>34121.0</c:v>
                </c:pt>
                <c:pt idx="5">
                  <c:v>34486.0</c:v>
                </c:pt>
                <c:pt idx="6">
                  <c:v>34851.0</c:v>
                </c:pt>
                <c:pt idx="7">
                  <c:v>35217.0</c:v>
                </c:pt>
                <c:pt idx="8">
                  <c:v>35582.0</c:v>
                </c:pt>
                <c:pt idx="9">
                  <c:v>35947.0</c:v>
                </c:pt>
                <c:pt idx="10">
                  <c:v>36312.0</c:v>
                </c:pt>
                <c:pt idx="11">
                  <c:v>36678.0</c:v>
                </c:pt>
                <c:pt idx="12">
                  <c:v>37043.0</c:v>
                </c:pt>
                <c:pt idx="13">
                  <c:v>37408.0</c:v>
                </c:pt>
                <c:pt idx="14">
                  <c:v>37773.0</c:v>
                </c:pt>
                <c:pt idx="15">
                  <c:v>38139.0</c:v>
                </c:pt>
                <c:pt idx="16">
                  <c:v>38504.0</c:v>
                </c:pt>
                <c:pt idx="17">
                  <c:v>38869.0</c:v>
                </c:pt>
                <c:pt idx="18">
                  <c:v>39234.0</c:v>
                </c:pt>
                <c:pt idx="19">
                  <c:v>39600.0</c:v>
                </c:pt>
                <c:pt idx="20">
                  <c:v>39965.0</c:v>
                </c:pt>
                <c:pt idx="21">
                  <c:v>40330.0</c:v>
                </c:pt>
                <c:pt idx="22">
                  <c:v>40695.0</c:v>
                </c:pt>
                <c:pt idx="23">
                  <c:v>41061.0</c:v>
                </c:pt>
                <c:pt idx="24">
                  <c:v>41426.0</c:v>
                </c:pt>
                <c:pt idx="25">
                  <c:v>41791.0</c:v>
                </c:pt>
              </c:numCache>
            </c:numRef>
          </c:cat>
          <c:val>
            <c:numRef>
              <c:f>'Chart data'!$T$6:$T$31</c:f>
              <c:numCache>
                <c:formatCode>0.0</c:formatCode>
                <c:ptCount val="26"/>
                <c:pt idx="0">
                  <c:v>1033.433770014556</c:v>
                </c:pt>
                <c:pt idx="1">
                  <c:v>1035.819083969466</c:v>
                </c:pt>
                <c:pt idx="2">
                  <c:v>1010.462372013652</c:v>
                </c:pt>
                <c:pt idx="3">
                  <c:v>988.8534757118927</c:v>
                </c:pt>
                <c:pt idx="4">
                  <c:v>986.4428512225444</c:v>
                </c:pt>
                <c:pt idx="5">
                  <c:v>999.7251526251526</c:v>
                </c:pt>
                <c:pt idx="6">
                  <c:v>1018.444321766562</c:v>
                </c:pt>
                <c:pt idx="7">
                  <c:v>1024.827912254161</c:v>
                </c:pt>
                <c:pt idx="8">
                  <c:v>1059.109891750653</c:v>
                </c:pt>
                <c:pt idx="9">
                  <c:v>1113.782673637043</c:v>
                </c:pt>
                <c:pt idx="10">
                  <c:v>1166.428097345133</c:v>
                </c:pt>
                <c:pt idx="11">
                  <c:v>1204.780842635938</c:v>
                </c:pt>
                <c:pt idx="12">
                  <c:v>1175.25258152174</c:v>
                </c:pt>
                <c:pt idx="13">
                  <c:v>1192.318163804491</c:v>
                </c:pt>
                <c:pt idx="14">
                  <c:v>1241.578005771081</c:v>
                </c:pt>
                <c:pt idx="15">
                  <c:v>1324.748653725736</c:v>
                </c:pt>
                <c:pt idx="16">
                  <c:v>1418.399388566188</c:v>
                </c:pt>
                <c:pt idx="17">
                  <c:v>1519.876007109005</c:v>
                </c:pt>
                <c:pt idx="18">
                  <c:v>1638.8250863061</c:v>
                </c:pt>
                <c:pt idx="19">
                  <c:v>1731.144057890342</c:v>
                </c:pt>
                <c:pt idx="20">
                  <c:v>1772.243724696356</c:v>
                </c:pt>
                <c:pt idx="21">
                  <c:v>1812.269955156951</c:v>
                </c:pt>
                <c:pt idx="22">
                  <c:v>1884.055538500895</c:v>
                </c:pt>
                <c:pt idx="23">
                  <c:v>1990.826481620405</c:v>
                </c:pt>
                <c:pt idx="24">
                  <c:v>2100.60271393643</c:v>
                </c:pt>
                <c:pt idx="25">
                  <c:v>2193.2</c:v>
                </c:pt>
              </c:numCache>
            </c:numRef>
          </c:val>
        </c:ser>
        <c:dLbls>
          <c:showLegendKey val="0"/>
          <c:showVal val="0"/>
          <c:showCatName val="0"/>
          <c:showSerName val="0"/>
          <c:showPercent val="0"/>
          <c:showBubbleSize val="0"/>
        </c:dLbls>
        <c:gapWidth val="28"/>
        <c:overlap val="100"/>
        <c:axId val="-2046890440"/>
        <c:axId val="-2103193912"/>
      </c:barChart>
      <c:dateAx>
        <c:axId val="-2046890440"/>
        <c:scaling>
          <c:orientation val="minMax"/>
          <c:min val="32509.0"/>
        </c:scaling>
        <c:delete val="0"/>
        <c:axPos val="b"/>
        <c:numFmt formatCode="yyyy" sourceLinked="0"/>
        <c:majorTickMark val="out"/>
        <c:minorTickMark val="none"/>
        <c:tickLblPos val="low"/>
        <c:spPr>
          <a:ln>
            <a:solidFill>
              <a:schemeClr val="tx1"/>
            </a:solidFill>
          </a:ln>
        </c:spPr>
        <c:txPr>
          <a:bodyPr rot="0" vert="horz"/>
          <a:lstStyle/>
          <a:p>
            <a:pPr>
              <a:defRPr sz="2200"/>
            </a:pPr>
            <a:endParaRPr lang="en-US"/>
          </a:p>
        </c:txPr>
        <c:crossAx val="-2103193912"/>
        <c:crosses val="autoZero"/>
        <c:auto val="1"/>
        <c:lblOffset val="100"/>
        <c:baseTimeUnit val="years"/>
        <c:majorUnit val="6.0"/>
        <c:majorTimeUnit val="years"/>
      </c:dateAx>
      <c:valAx>
        <c:axId val="-2103193912"/>
        <c:scaling>
          <c:orientation val="minMax"/>
          <c:max val="9000.0"/>
          <c:min val="0.0"/>
        </c:scaling>
        <c:delete val="0"/>
        <c:axPos val="l"/>
        <c:majorGridlines>
          <c:spPr>
            <a:ln>
              <a:solidFill>
                <a:schemeClr val="bg1">
                  <a:lumMod val="75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2046890440"/>
        <c:crosses val="autoZero"/>
        <c:crossBetween val="between"/>
        <c:majorUnit val="1000.0"/>
        <c:dispUnits>
          <c:builtInUnit val="thousands"/>
        </c:dispUnits>
      </c:valAx>
      <c:spPr>
        <a:noFill/>
        <a:ln>
          <a:noFill/>
        </a:ln>
        <a:effectLst/>
      </c:spPr>
    </c:plotArea>
    <c:plotVisOnly val="1"/>
    <c:dispBlanksAs val="gap"/>
    <c:showDLblsOverMax val="0"/>
  </c:chart>
  <c:spPr>
    <a:ln>
      <a:noFill/>
    </a:ln>
  </c:spPr>
  <c:txPr>
    <a:bodyPr/>
    <a:lstStyle/>
    <a:p>
      <a:pPr>
        <a:defRPr sz="1600"/>
      </a:pPr>
      <a:endParaRPr lang="en-US"/>
    </a:p>
  </c:txPr>
  <c:externalData r:id="rId2">
    <c:autoUpdate val="0"/>
  </c:externalData>
  <c:userShapes r:id="rId3"/>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95983484875836"/>
          <c:y val="0.0433737442772803"/>
          <c:w val="0.661770373868438"/>
          <c:h val="0.702516698212818"/>
        </c:manualLayout>
      </c:layout>
      <c:barChart>
        <c:barDir val="col"/>
        <c:grouping val="clustered"/>
        <c:varyColors val="0"/>
        <c:ser>
          <c:idx val="0"/>
          <c:order val="0"/>
          <c:tx>
            <c:strRef>
              <c:f>Sheet1!$B$2</c:f>
              <c:strCache>
                <c:ptCount val="1"/>
                <c:pt idx="0">
                  <c:v>NSW</c:v>
                </c:pt>
              </c:strCache>
            </c:strRef>
          </c:tx>
          <c:spPr>
            <a:solidFill>
              <a:schemeClr val="accent4"/>
            </a:solidFill>
            <a:ln w="3175" cmpd="sng">
              <a:solidFill>
                <a:schemeClr val="tx1"/>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Sheet1!$B$3:$B$10</c:f>
              <c:numCache>
                <c:formatCode>0.00%</c:formatCode>
                <c:ptCount val="8"/>
                <c:pt idx="0">
                  <c:v>0.0788143022664961</c:v>
                </c:pt>
                <c:pt idx="1">
                  <c:v>0.0293912078280205</c:v>
                </c:pt>
                <c:pt idx="2">
                  <c:v>0.0379417800336744</c:v>
                </c:pt>
                <c:pt idx="3">
                  <c:v>0.123042904116599</c:v>
                </c:pt>
                <c:pt idx="4">
                  <c:v>0.0614871021928519</c:v>
                </c:pt>
                <c:pt idx="5">
                  <c:v>0.210142632822856</c:v>
                </c:pt>
                <c:pt idx="6">
                  <c:v>0.0871856014345608</c:v>
                </c:pt>
                <c:pt idx="7">
                  <c:v>0.0853783412692646</c:v>
                </c:pt>
              </c:numCache>
            </c:numRef>
          </c:val>
        </c:ser>
        <c:ser>
          <c:idx val="1"/>
          <c:order val="1"/>
          <c:tx>
            <c:strRef>
              <c:f>Sheet1!$C$2</c:f>
              <c:strCache>
                <c:ptCount val="1"/>
                <c:pt idx="0">
                  <c:v>Vic</c:v>
                </c:pt>
              </c:strCache>
            </c:strRef>
          </c:tx>
          <c:spPr>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Sheet1!$C$3:$C$10</c:f>
              <c:numCache>
                <c:formatCode>0.00%</c:formatCode>
                <c:ptCount val="8"/>
                <c:pt idx="0">
                  <c:v>0.0599240193412212</c:v>
                </c:pt>
                <c:pt idx="1">
                  <c:v>0.0392240496067798</c:v>
                </c:pt>
                <c:pt idx="2">
                  <c:v>0.03548276173262</c:v>
                </c:pt>
                <c:pt idx="3">
                  <c:v>0.125069022340922</c:v>
                </c:pt>
                <c:pt idx="4">
                  <c:v>0.0581796037918123</c:v>
                </c:pt>
                <c:pt idx="5">
                  <c:v>0.186137633518245</c:v>
                </c:pt>
                <c:pt idx="6">
                  <c:v>0.169856681520324</c:v>
                </c:pt>
                <c:pt idx="7">
                  <c:v>0.119311272460591</c:v>
                </c:pt>
              </c:numCache>
            </c:numRef>
          </c:val>
        </c:ser>
        <c:ser>
          <c:idx val="2"/>
          <c:order val="2"/>
          <c:tx>
            <c:strRef>
              <c:f>Sheet1!$D$2</c:f>
              <c:strCache>
                <c:ptCount val="1"/>
                <c:pt idx="0">
                  <c:v>Qld</c:v>
                </c:pt>
              </c:strCache>
            </c:strRef>
          </c:tx>
          <c:spPr>
            <a:solidFill>
              <a:schemeClr val="accent1"/>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Sheet1!$D$3:$D$10</c:f>
              <c:numCache>
                <c:formatCode>0.00%</c:formatCode>
                <c:ptCount val="8"/>
                <c:pt idx="0">
                  <c:v>0.0827688536817339</c:v>
                </c:pt>
                <c:pt idx="1">
                  <c:v>0.0378420332459818</c:v>
                </c:pt>
                <c:pt idx="2">
                  <c:v>0.0532778045657004</c:v>
                </c:pt>
                <c:pt idx="3">
                  <c:v>0.0616321205016129</c:v>
                </c:pt>
                <c:pt idx="4">
                  <c:v>0.0920882905771136</c:v>
                </c:pt>
                <c:pt idx="5">
                  <c:v>0.229793669134127</c:v>
                </c:pt>
                <c:pt idx="6">
                  <c:v>0.14444470904978</c:v>
                </c:pt>
                <c:pt idx="7">
                  <c:v>0.143734958313957</c:v>
                </c:pt>
              </c:numCache>
            </c:numRef>
          </c:val>
        </c:ser>
        <c:ser>
          <c:idx val="3"/>
          <c:order val="3"/>
          <c:tx>
            <c:strRef>
              <c:f>Sheet1!$E$2</c:f>
              <c:strCache>
                <c:ptCount val="1"/>
                <c:pt idx="0">
                  <c:v>WA</c:v>
                </c:pt>
              </c:strCache>
            </c:strRef>
          </c:tx>
          <c:spPr>
            <a:solidFill>
              <a:schemeClr val="bg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Sheet1!$E$3:$E$10</c:f>
              <c:numCache>
                <c:formatCode>0.00%</c:formatCode>
                <c:ptCount val="8"/>
                <c:pt idx="0">
                  <c:v>0.109314908191584</c:v>
                </c:pt>
                <c:pt idx="1">
                  <c:v>0.0478000096350591</c:v>
                </c:pt>
                <c:pt idx="2">
                  <c:v>0.0633264409851986</c:v>
                </c:pt>
                <c:pt idx="3">
                  <c:v>0.0753954055810854</c:v>
                </c:pt>
                <c:pt idx="4">
                  <c:v>0.108611484546332</c:v>
                </c:pt>
                <c:pt idx="5">
                  <c:v>0.30481298009367</c:v>
                </c:pt>
                <c:pt idx="6">
                  <c:v>0.110893477323668</c:v>
                </c:pt>
                <c:pt idx="7">
                  <c:v>0.145549101638751</c:v>
                </c:pt>
              </c:numCache>
            </c:numRef>
          </c:val>
        </c:ser>
        <c:ser>
          <c:idx val="4"/>
          <c:order val="4"/>
          <c:tx>
            <c:strRef>
              <c:f>Sheet1!$F$2</c:f>
              <c:strCache>
                <c:ptCount val="1"/>
                <c:pt idx="0">
                  <c:v>SA</c:v>
                </c:pt>
              </c:strCache>
            </c:strRef>
          </c:tx>
          <c:spPr>
            <a:solidFill>
              <a:schemeClr val="tx2"/>
            </a:solidFill>
            <a:ln>
              <a:solidFill>
                <a:srgbClr val="000000"/>
              </a:solidFill>
            </a:ln>
          </c:spPr>
          <c:invertIfNegative val="0"/>
          <c:cat>
            <c:strRef>
              <c:f>Sheet1!$A$3:$A$10</c:f>
              <c:strCache>
                <c:ptCount val="8"/>
                <c:pt idx="0">
                  <c:v>Gambling</c:v>
                </c:pt>
                <c:pt idx="1">
                  <c:v>Motor vehicles</c:v>
                </c:pt>
                <c:pt idx="2">
                  <c:v>Payroll</c:v>
                </c:pt>
                <c:pt idx="3">
                  <c:v>Insurance</c:v>
                </c:pt>
                <c:pt idx="4">
                  <c:v>All taxes</c:v>
                </c:pt>
                <c:pt idx="5">
                  <c:v>Stamp duty</c:v>
                </c:pt>
                <c:pt idx="6">
                  <c:v>Land</c:v>
                </c:pt>
                <c:pt idx="7">
                  <c:v>Property levy</c:v>
                </c:pt>
              </c:strCache>
            </c:strRef>
          </c:cat>
          <c:val>
            <c:numRef>
              <c:f>Sheet1!$F$3:$F$10</c:f>
              <c:numCache>
                <c:formatCode>0.00%</c:formatCode>
                <c:ptCount val="8"/>
                <c:pt idx="0">
                  <c:v>0.060671788653057</c:v>
                </c:pt>
                <c:pt idx="1">
                  <c:v>0.0268481913494148</c:v>
                </c:pt>
                <c:pt idx="2">
                  <c:v>0.0376371539980452</c:v>
                </c:pt>
                <c:pt idx="3">
                  <c:v>0.0427566982019008</c:v>
                </c:pt>
                <c:pt idx="4">
                  <c:v>0.0806021575142759</c:v>
                </c:pt>
                <c:pt idx="5">
                  <c:v>0.157182623657331</c:v>
                </c:pt>
                <c:pt idx="6">
                  <c:v>0.119009438644276</c:v>
                </c:pt>
                <c:pt idx="7">
                  <c:v>0.0896876281335825</c:v>
                </c:pt>
              </c:numCache>
            </c:numRef>
          </c:val>
        </c:ser>
        <c:dLbls>
          <c:showLegendKey val="0"/>
          <c:showVal val="0"/>
          <c:showCatName val="0"/>
          <c:showSerName val="0"/>
          <c:showPercent val="0"/>
          <c:showBubbleSize val="0"/>
        </c:dLbls>
        <c:gapWidth val="100"/>
        <c:axId val="-2104022056"/>
        <c:axId val="-2048121608"/>
      </c:barChart>
      <c:catAx>
        <c:axId val="-2104022056"/>
        <c:scaling>
          <c:orientation val="minMax"/>
        </c:scaling>
        <c:delete val="0"/>
        <c:axPos val="b"/>
        <c:numFmt formatCode="General" sourceLinked="1"/>
        <c:majorTickMark val="out"/>
        <c:minorTickMark val="none"/>
        <c:tickLblPos val="low"/>
        <c:spPr>
          <a:ln>
            <a:solidFill>
              <a:srgbClr val="000000"/>
            </a:solidFill>
          </a:ln>
        </c:spPr>
        <c:txPr>
          <a:bodyPr rot="-2700000" vert="horz"/>
          <a:lstStyle/>
          <a:p>
            <a:pPr>
              <a:defRPr sz="2200">
                <a:solidFill>
                  <a:schemeClr val="tx1"/>
                </a:solidFill>
              </a:defRPr>
            </a:pPr>
            <a:endParaRPr lang="en-US"/>
          </a:p>
        </c:txPr>
        <c:crossAx val="-2048121608"/>
        <c:crosses val="autoZero"/>
        <c:auto val="1"/>
        <c:lblAlgn val="ctr"/>
        <c:lblOffset val="100"/>
        <c:noMultiLvlLbl val="0"/>
      </c:catAx>
      <c:valAx>
        <c:axId val="-2048121608"/>
        <c:scaling>
          <c:orientation val="minMax"/>
          <c:max val="0.4"/>
          <c:min val="0.0"/>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104022056"/>
        <c:crosses val="autoZero"/>
        <c:crossBetween val="between"/>
        <c:majorUnit val="0.1"/>
      </c:valAx>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95983484875836"/>
          <c:y val="0.0433737442772803"/>
          <c:w val="0.661770373868438"/>
          <c:h val="0.702516698212818"/>
        </c:manualLayout>
      </c:layout>
      <c:barChart>
        <c:barDir val="col"/>
        <c:grouping val="clustered"/>
        <c:varyColors val="0"/>
        <c:ser>
          <c:idx val="0"/>
          <c:order val="0"/>
          <c:tx>
            <c:strRef>
              <c:f>Sheet1!$B$1</c:f>
              <c:strCache>
                <c:ptCount val="1"/>
                <c:pt idx="0">
                  <c:v>1991-2000</c:v>
                </c:pt>
              </c:strCache>
            </c:strRef>
          </c:tx>
          <c:spPr>
            <a:solidFill>
              <a:schemeClr val="accent2"/>
            </a:solidFill>
            <a:ln w="3175" cmpd="sng">
              <a:solidFill>
                <a:schemeClr val="tx1"/>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cat>
            <c:strRef>
              <c:f>Sheet1!$A$2:$A$10</c:f>
              <c:strCache>
                <c:ptCount val="9"/>
                <c:pt idx="0">
                  <c:v>Gambling</c:v>
                </c:pt>
                <c:pt idx="1">
                  <c:v>GST</c:v>
                </c:pt>
                <c:pt idx="2">
                  <c:v>Motor vehicles</c:v>
                </c:pt>
                <c:pt idx="3">
                  <c:v>Payroll</c:v>
                </c:pt>
                <c:pt idx="4">
                  <c:v>Insurance</c:v>
                </c:pt>
                <c:pt idx="5">
                  <c:v>All taxes</c:v>
                </c:pt>
                <c:pt idx="6">
                  <c:v>Stamp duty</c:v>
                </c:pt>
                <c:pt idx="7">
                  <c:v>Land</c:v>
                </c:pt>
                <c:pt idx="8">
                  <c:v>Property levy</c:v>
                </c:pt>
              </c:strCache>
            </c:strRef>
          </c:cat>
          <c:val>
            <c:numRef>
              <c:f>Sheet1!$B$2:$B$10</c:f>
              <c:numCache>
                <c:formatCode>General</c:formatCode>
                <c:ptCount val="9"/>
                <c:pt idx="0" formatCode="0%">
                  <c:v>0.191763819555281</c:v>
                </c:pt>
                <c:pt idx="2" formatCode="0%">
                  <c:v>0.118527055574159</c:v>
                </c:pt>
                <c:pt idx="3" formatCode="0%">
                  <c:v>0.107416896271982</c:v>
                </c:pt>
                <c:pt idx="4" formatCode="0%">
                  <c:v>0.121383780070291</c:v>
                </c:pt>
                <c:pt idx="5" formatCode="0%">
                  <c:v>0.136843923434206</c:v>
                </c:pt>
                <c:pt idx="6" formatCode="0%">
                  <c:v>0.166909883767417</c:v>
                </c:pt>
                <c:pt idx="7" formatCode="0%">
                  <c:v>0.0474128829471203</c:v>
                </c:pt>
                <c:pt idx="8" formatCode="0%">
                  <c:v>0.116024363086669</c:v>
                </c:pt>
              </c:numCache>
            </c:numRef>
          </c:val>
        </c:ser>
        <c:ser>
          <c:idx val="1"/>
          <c:order val="1"/>
          <c:tx>
            <c:strRef>
              <c:f>Sheet1!$C$1</c:f>
              <c:strCache>
                <c:ptCount val="1"/>
                <c:pt idx="0">
                  <c:v>2001-2014</c:v>
                </c:pt>
              </c:strCache>
            </c:strRef>
          </c:tx>
          <c:spPr>
            <a:solidFill>
              <a:schemeClr val="bg2"/>
            </a:solidFill>
            <a:ln>
              <a:solidFill>
                <a:srgbClr val="000000"/>
              </a:solidFill>
            </a:ln>
          </c:spPr>
          <c:invertIfNegative val="0"/>
          <c:cat>
            <c:strRef>
              <c:f>Sheet1!$A$2:$A$10</c:f>
              <c:strCache>
                <c:ptCount val="9"/>
                <c:pt idx="0">
                  <c:v>Gambling</c:v>
                </c:pt>
                <c:pt idx="1">
                  <c:v>GST</c:v>
                </c:pt>
                <c:pt idx="2">
                  <c:v>Motor vehicles</c:v>
                </c:pt>
                <c:pt idx="3">
                  <c:v>Payroll</c:v>
                </c:pt>
                <c:pt idx="4">
                  <c:v>Insurance</c:v>
                </c:pt>
                <c:pt idx="5">
                  <c:v>All taxes</c:v>
                </c:pt>
                <c:pt idx="6">
                  <c:v>Stamp duty</c:v>
                </c:pt>
                <c:pt idx="7">
                  <c:v>Land</c:v>
                </c:pt>
                <c:pt idx="8">
                  <c:v>Property levy</c:v>
                </c:pt>
              </c:strCache>
            </c:strRef>
          </c:cat>
          <c:val>
            <c:numRef>
              <c:f>Sheet1!$C$2:$C$10</c:f>
              <c:numCache>
                <c:formatCode>0%</c:formatCode>
                <c:ptCount val="9"/>
                <c:pt idx="0">
                  <c:v>0.0508289482621424</c:v>
                </c:pt>
                <c:pt idx="1">
                  <c:v>0.0835503450235444</c:v>
                </c:pt>
                <c:pt idx="2">
                  <c:v>0.0869396349422312</c:v>
                </c:pt>
                <c:pt idx="3">
                  <c:v>0.101097007893446</c:v>
                </c:pt>
                <c:pt idx="4">
                  <c:v>0.0928927839909227</c:v>
                </c:pt>
                <c:pt idx="5">
                  <c:v>0.0830596035927491</c:v>
                </c:pt>
                <c:pt idx="6">
                  <c:v>0.0814642695736247</c:v>
                </c:pt>
                <c:pt idx="7">
                  <c:v>0.138003800893196</c:v>
                </c:pt>
                <c:pt idx="8">
                  <c:v>0.135332547726044</c:v>
                </c:pt>
              </c:numCache>
            </c:numRef>
          </c:val>
        </c:ser>
        <c:dLbls>
          <c:showLegendKey val="0"/>
          <c:showVal val="0"/>
          <c:showCatName val="0"/>
          <c:showSerName val="0"/>
          <c:showPercent val="0"/>
          <c:showBubbleSize val="0"/>
        </c:dLbls>
        <c:gapWidth val="60"/>
        <c:axId val="-2049641272"/>
        <c:axId val="-2049637912"/>
      </c:barChart>
      <c:catAx>
        <c:axId val="-2049641272"/>
        <c:scaling>
          <c:orientation val="minMax"/>
        </c:scaling>
        <c:delete val="0"/>
        <c:axPos val="b"/>
        <c:numFmt formatCode="General" sourceLinked="1"/>
        <c:majorTickMark val="out"/>
        <c:minorTickMark val="none"/>
        <c:tickLblPos val="low"/>
        <c:spPr>
          <a:ln>
            <a:solidFill>
              <a:srgbClr val="000000"/>
            </a:solidFill>
          </a:ln>
        </c:spPr>
        <c:txPr>
          <a:bodyPr rot="-2700000" vert="horz"/>
          <a:lstStyle/>
          <a:p>
            <a:pPr>
              <a:defRPr sz="2200">
                <a:solidFill>
                  <a:schemeClr val="tx1"/>
                </a:solidFill>
              </a:defRPr>
            </a:pPr>
            <a:endParaRPr lang="en-US"/>
          </a:p>
        </c:txPr>
        <c:crossAx val="-2049637912"/>
        <c:crosses val="autoZero"/>
        <c:auto val="1"/>
        <c:lblAlgn val="ctr"/>
        <c:lblOffset val="100"/>
        <c:noMultiLvlLbl val="0"/>
      </c:catAx>
      <c:valAx>
        <c:axId val="-2049637912"/>
        <c:scaling>
          <c:orientation val="minMax"/>
          <c:max val="0.3"/>
          <c:min val="-0.1"/>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49641272"/>
        <c:crosses val="autoZero"/>
        <c:crossBetween val="between"/>
        <c:majorUnit val="0.1"/>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95983484875836"/>
          <c:y val="0.0433737442772803"/>
          <c:w val="0.661770373868438"/>
          <c:h val="0.702516698212818"/>
        </c:manualLayout>
      </c:layout>
      <c:barChart>
        <c:barDir val="col"/>
        <c:grouping val="clustered"/>
        <c:varyColors val="0"/>
        <c:ser>
          <c:idx val="0"/>
          <c:order val="0"/>
          <c:tx>
            <c:strRef>
              <c:f>Sheet1!$B$1</c:f>
              <c:strCache>
                <c:ptCount val="1"/>
                <c:pt idx="0">
                  <c:v>1991-2000</c:v>
                </c:pt>
              </c:strCache>
            </c:strRef>
          </c:tx>
          <c:spPr>
            <a:solidFill>
              <a:schemeClr val="accent2"/>
            </a:solidFill>
            <a:ln w="3175" cmpd="sng">
              <a:solidFill>
                <a:schemeClr val="tx1"/>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cat>
            <c:strRef>
              <c:f>Sheet1!$A$2:$A$10</c:f>
              <c:strCache>
                <c:ptCount val="9"/>
                <c:pt idx="0">
                  <c:v>Gambling</c:v>
                </c:pt>
                <c:pt idx="1">
                  <c:v>GST</c:v>
                </c:pt>
                <c:pt idx="2">
                  <c:v>Motor vehicles</c:v>
                </c:pt>
                <c:pt idx="3">
                  <c:v>Payroll</c:v>
                </c:pt>
                <c:pt idx="4">
                  <c:v>Insurance</c:v>
                </c:pt>
                <c:pt idx="5">
                  <c:v>All taxes</c:v>
                </c:pt>
                <c:pt idx="6">
                  <c:v>Stamp duty</c:v>
                </c:pt>
                <c:pt idx="7">
                  <c:v>Land</c:v>
                </c:pt>
                <c:pt idx="8">
                  <c:v>Property levy</c:v>
                </c:pt>
              </c:strCache>
            </c:strRef>
          </c:cat>
          <c:val>
            <c:numRef>
              <c:f>Sheet1!$B$2:$B$10</c:f>
              <c:numCache>
                <c:formatCode>General</c:formatCode>
                <c:ptCount val="9"/>
                <c:pt idx="0" formatCode="0.00%">
                  <c:v>0.0392004203490386</c:v>
                </c:pt>
                <c:pt idx="2" formatCode="0.00%">
                  <c:v>0.0294068678040102</c:v>
                </c:pt>
                <c:pt idx="3" formatCode="0.00%">
                  <c:v>0.0317191324357965</c:v>
                </c:pt>
                <c:pt idx="4" formatCode="0.00%">
                  <c:v>0.0369725797540289</c:v>
                </c:pt>
                <c:pt idx="5" formatCode="0.00%">
                  <c:v>0.0210511527318804</c:v>
                </c:pt>
                <c:pt idx="6" formatCode="0.00%">
                  <c:v>0.261454930647168</c:v>
                </c:pt>
                <c:pt idx="7" formatCode="0.00%">
                  <c:v>0.0930598450048989</c:v>
                </c:pt>
                <c:pt idx="8" formatCode="0.00%">
                  <c:v>0.0543623161561034</c:v>
                </c:pt>
              </c:numCache>
            </c:numRef>
          </c:val>
        </c:ser>
        <c:ser>
          <c:idx val="1"/>
          <c:order val="1"/>
          <c:tx>
            <c:strRef>
              <c:f>Sheet1!$C$1</c:f>
              <c:strCache>
                <c:ptCount val="1"/>
                <c:pt idx="0">
                  <c:v>2001-2014</c:v>
                </c:pt>
              </c:strCache>
            </c:strRef>
          </c:tx>
          <c:spPr>
            <a:solidFill>
              <a:schemeClr val="bg2"/>
            </a:solidFill>
            <a:ln>
              <a:solidFill>
                <a:srgbClr val="000000"/>
              </a:solidFill>
            </a:ln>
          </c:spPr>
          <c:invertIfNegative val="0"/>
          <c:cat>
            <c:strRef>
              <c:f>Sheet1!$A$2:$A$10</c:f>
              <c:strCache>
                <c:ptCount val="9"/>
                <c:pt idx="0">
                  <c:v>Gambling</c:v>
                </c:pt>
                <c:pt idx="1">
                  <c:v>GST</c:v>
                </c:pt>
                <c:pt idx="2">
                  <c:v>Motor vehicles</c:v>
                </c:pt>
                <c:pt idx="3">
                  <c:v>Payroll</c:v>
                </c:pt>
                <c:pt idx="4">
                  <c:v>Insurance</c:v>
                </c:pt>
                <c:pt idx="5">
                  <c:v>All taxes</c:v>
                </c:pt>
                <c:pt idx="6">
                  <c:v>Stamp duty</c:v>
                </c:pt>
                <c:pt idx="7">
                  <c:v>Land</c:v>
                </c:pt>
                <c:pt idx="8">
                  <c:v>Property levy</c:v>
                </c:pt>
              </c:strCache>
            </c:strRef>
          </c:cat>
          <c:val>
            <c:numRef>
              <c:f>Sheet1!$C$2:$C$10</c:f>
              <c:numCache>
                <c:formatCode>0.00%</c:formatCode>
                <c:ptCount val="9"/>
                <c:pt idx="0">
                  <c:v>0.0638176526180749</c:v>
                </c:pt>
                <c:pt idx="1">
                  <c:v>0.0523006729586945</c:v>
                </c:pt>
                <c:pt idx="2">
                  <c:v>0.0243044545833916</c:v>
                </c:pt>
                <c:pt idx="3">
                  <c:v>0.0358189440233961</c:v>
                </c:pt>
                <c:pt idx="4">
                  <c:v>0.0529942311357956</c:v>
                </c:pt>
                <c:pt idx="5">
                  <c:v>0.0668560093921783</c:v>
                </c:pt>
                <c:pt idx="6">
                  <c:v>0.181945099814071</c:v>
                </c:pt>
                <c:pt idx="7">
                  <c:v>0.0936847346727973</c:v>
                </c:pt>
                <c:pt idx="8">
                  <c:v>0.0856456869724955</c:v>
                </c:pt>
              </c:numCache>
            </c:numRef>
          </c:val>
        </c:ser>
        <c:dLbls>
          <c:showLegendKey val="0"/>
          <c:showVal val="0"/>
          <c:showCatName val="0"/>
          <c:showSerName val="0"/>
          <c:showPercent val="0"/>
          <c:showBubbleSize val="0"/>
        </c:dLbls>
        <c:gapWidth val="60"/>
        <c:axId val="-2045252584"/>
        <c:axId val="-2045419816"/>
      </c:barChart>
      <c:catAx>
        <c:axId val="-2045252584"/>
        <c:scaling>
          <c:orientation val="minMax"/>
        </c:scaling>
        <c:delete val="0"/>
        <c:axPos val="b"/>
        <c:numFmt formatCode="General" sourceLinked="1"/>
        <c:majorTickMark val="out"/>
        <c:minorTickMark val="none"/>
        <c:tickLblPos val="low"/>
        <c:spPr>
          <a:ln>
            <a:solidFill>
              <a:srgbClr val="000000"/>
            </a:solidFill>
          </a:ln>
        </c:spPr>
        <c:txPr>
          <a:bodyPr rot="-2700000" vert="horz"/>
          <a:lstStyle/>
          <a:p>
            <a:pPr>
              <a:defRPr sz="2200">
                <a:solidFill>
                  <a:schemeClr val="tx1"/>
                </a:solidFill>
              </a:defRPr>
            </a:pPr>
            <a:endParaRPr lang="en-US"/>
          </a:p>
        </c:txPr>
        <c:crossAx val="-2045419816"/>
        <c:crosses val="autoZero"/>
        <c:auto val="1"/>
        <c:lblAlgn val="ctr"/>
        <c:lblOffset val="100"/>
        <c:noMultiLvlLbl val="0"/>
      </c:catAx>
      <c:valAx>
        <c:axId val="-2045419816"/>
        <c:scaling>
          <c:orientation val="minMax"/>
          <c:max val="0.4"/>
          <c:min val="0.0"/>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45252584"/>
        <c:crosses val="autoZero"/>
        <c:crossBetween val="between"/>
        <c:majorUnit val="0.1"/>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95983484875836"/>
          <c:y val="0.0433737442772803"/>
          <c:w val="0.661770373868438"/>
          <c:h val="0.702516698212818"/>
        </c:manualLayout>
      </c:layout>
      <c:barChart>
        <c:barDir val="col"/>
        <c:grouping val="clustered"/>
        <c:varyColors val="0"/>
        <c:ser>
          <c:idx val="0"/>
          <c:order val="0"/>
          <c:spPr>
            <a:ln w="3175" cmpd="sng">
              <a:solidFill>
                <a:schemeClr val="tx1"/>
              </a:solidFill>
            </a:ln>
          </c:spPr>
          <c:invertIfNegative val="0"/>
          <c:dPt>
            <c:idx val="1"/>
            <c:invertIfNegative val="0"/>
            <c:bubble3D val="0"/>
          </c:dPt>
          <c:dPt>
            <c:idx val="2"/>
            <c:invertIfNegative val="0"/>
            <c:bubble3D val="0"/>
          </c:dPt>
          <c:dPt>
            <c:idx val="3"/>
            <c:invertIfNegative val="0"/>
            <c:bubble3D val="0"/>
          </c:dPt>
          <c:dPt>
            <c:idx val="4"/>
            <c:invertIfNegative val="0"/>
            <c:bubble3D val="0"/>
            <c:spPr>
              <a:solidFill>
                <a:schemeClr val="accent1"/>
              </a:solidFill>
              <a:ln w="3175" cmpd="sng">
                <a:solidFill>
                  <a:schemeClr val="tx1"/>
                </a:solidFill>
              </a:ln>
            </c:spPr>
          </c:dPt>
          <c:dPt>
            <c:idx val="5"/>
            <c:invertIfNegative val="0"/>
            <c:bubble3D val="0"/>
            <c:spPr>
              <a:solidFill>
                <a:schemeClr val="accent1"/>
              </a:solidFill>
              <a:ln w="3175" cmpd="sng">
                <a:solidFill>
                  <a:schemeClr val="tx1"/>
                </a:solidFill>
              </a:ln>
            </c:spPr>
          </c:dPt>
          <c:dPt>
            <c:idx val="6"/>
            <c:invertIfNegative val="0"/>
            <c:bubble3D val="0"/>
            <c:spPr>
              <a:solidFill>
                <a:srgbClr val="800000"/>
              </a:solidFill>
              <a:ln w="3175" cmpd="sng">
                <a:solidFill>
                  <a:schemeClr val="tx1"/>
                </a:solidFill>
              </a:ln>
            </c:spPr>
          </c:dPt>
          <c:dPt>
            <c:idx val="7"/>
            <c:invertIfNegative val="0"/>
            <c:bubble3D val="0"/>
            <c:spPr>
              <a:solidFill>
                <a:srgbClr val="800000"/>
              </a:solidFill>
              <a:ln w="3175" cmpd="sng">
                <a:solidFill>
                  <a:schemeClr val="tx1"/>
                </a:solidFill>
              </a:ln>
            </c:spPr>
          </c:dPt>
          <c:dPt>
            <c:idx val="8"/>
            <c:invertIfNegative val="0"/>
            <c:bubble3D val="0"/>
            <c:spPr>
              <a:solidFill>
                <a:schemeClr val="bg2">
                  <a:lumMod val="75000"/>
                </a:schemeClr>
              </a:solidFill>
              <a:ln w="3175" cmpd="sng">
                <a:solidFill>
                  <a:schemeClr val="tx1"/>
                </a:solidFill>
              </a:ln>
            </c:spPr>
          </c:dPt>
          <c:cat>
            <c:strRef>
              <c:f>Sheet1!$A$2:$A$10</c:f>
              <c:strCache>
                <c:ptCount val="9"/>
                <c:pt idx="0">
                  <c:v>Gambling</c:v>
                </c:pt>
                <c:pt idx="1">
                  <c:v>GST</c:v>
                </c:pt>
                <c:pt idx="2">
                  <c:v>Motor vehicles</c:v>
                </c:pt>
                <c:pt idx="3">
                  <c:v>Payroll</c:v>
                </c:pt>
                <c:pt idx="4">
                  <c:v>Insurance</c:v>
                </c:pt>
                <c:pt idx="5">
                  <c:v>All taxes</c:v>
                </c:pt>
                <c:pt idx="6">
                  <c:v>Stamp duty</c:v>
                </c:pt>
                <c:pt idx="7">
                  <c:v>Land</c:v>
                </c:pt>
                <c:pt idx="8">
                  <c:v>Property levy</c:v>
                </c:pt>
              </c:strCache>
            </c:strRef>
          </c:cat>
          <c:val>
            <c:numRef>
              <c:f>Sheet1!$B$2:$B$10</c:f>
              <c:numCache>
                <c:formatCode>0%</c:formatCode>
                <c:ptCount val="9"/>
                <c:pt idx="0">
                  <c:v>0.0634073641809788</c:v>
                </c:pt>
                <c:pt idx="1">
                  <c:v>0.0835503450235444</c:v>
                </c:pt>
                <c:pt idx="2">
                  <c:v>0.0915555249662867</c:v>
                </c:pt>
                <c:pt idx="3">
                  <c:v>0.0990642879470002</c:v>
                </c:pt>
                <c:pt idx="4">
                  <c:v>0.111413461841339</c:v>
                </c:pt>
                <c:pt idx="5">
                  <c:v>0.0784311425091579</c:v>
                </c:pt>
                <c:pt idx="6">
                  <c:v>0.15389950473152</c:v>
                </c:pt>
                <c:pt idx="7">
                  <c:v>0.125120389945877</c:v>
                </c:pt>
                <c:pt idx="8">
                  <c:v>0.150871270972971</c:v>
                </c:pt>
              </c:numCache>
            </c:numRef>
          </c:val>
        </c:ser>
        <c:dLbls>
          <c:showLegendKey val="0"/>
          <c:showVal val="0"/>
          <c:showCatName val="0"/>
          <c:showSerName val="0"/>
          <c:showPercent val="0"/>
          <c:showBubbleSize val="0"/>
        </c:dLbls>
        <c:gapWidth val="60"/>
        <c:axId val="-2050604344"/>
        <c:axId val="-2050034424"/>
      </c:barChart>
      <c:catAx>
        <c:axId val="-2050604344"/>
        <c:scaling>
          <c:orientation val="minMax"/>
        </c:scaling>
        <c:delete val="0"/>
        <c:axPos val="b"/>
        <c:numFmt formatCode="General" sourceLinked="1"/>
        <c:majorTickMark val="out"/>
        <c:minorTickMark val="none"/>
        <c:tickLblPos val="nextTo"/>
        <c:spPr>
          <a:ln>
            <a:solidFill>
              <a:srgbClr val="000000"/>
            </a:solidFill>
          </a:ln>
        </c:spPr>
        <c:txPr>
          <a:bodyPr rot="-2700000" vert="horz"/>
          <a:lstStyle/>
          <a:p>
            <a:pPr>
              <a:defRPr sz="2200">
                <a:solidFill>
                  <a:schemeClr val="tx1"/>
                </a:solidFill>
              </a:defRPr>
            </a:pPr>
            <a:endParaRPr lang="en-US"/>
          </a:p>
        </c:txPr>
        <c:crossAx val="-2050034424"/>
        <c:crosses val="autoZero"/>
        <c:auto val="1"/>
        <c:lblAlgn val="ctr"/>
        <c:lblOffset val="100"/>
        <c:noMultiLvlLbl val="0"/>
      </c:catAx>
      <c:valAx>
        <c:axId val="-2050034424"/>
        <c:scaling>
          <c:orientation val="minMax"/>
          <c:max val="0.2"/>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50604344"/>
        <c:crosses val="autoZero"/>
        <c:crossBetween val="between"/>
        <c:majorUnit val="0.05"/>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62611722715874"/>
          <c:y val="0.0245222304756148"/>
          <c:w val="0.661502051585312"/>
          <c:h val="0.710278711444848"/>
        </c:manualLayout>
      </c:layout>
      <c:barChart>
        <c:barDir val="col"/>
        <c:grouping val="clustered"/>
        <c:varyColors val="0"/>
        <c:ser>
          <c:idx val="0"/>
          <c:order val="0"/>
          <c:spPr>
            <a:ln w="3175" cmpd="sng">
              <a:solidFill>
                <a:srgbClr val="000000"/>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spPr>
              <a:solidFill>
                <a:schemeClr val="accent1"/>
              </a:solidFill>
              <a:ln w="3175" cmpd="sng">
                <a:solidFill>
                  <a:srgbClr val="000000"/>
                </a:solidFill>
              </a:ln>
            </c:spPr>
          </c:dPt>
          <c:dPt>
            <c:idx val="6"/>
            <c:invertIfNegative val="0"/>
            <c:bubble3D val="0"/>
            <c:spPr>
              <a:solidFill>
                <a:srgbClr val="800000"/>
              </a:solidFill>
              <a:ln w="3175" cmpd="sng">
                <a:solidFill>
                  <a:srgbClr val="000000"/>
                </a:solidFill>
              </a:ln>
            </c:spPr>
          </c:dPt>
          <c:dPt>
            <c:idx val="7"/>
            <c:invertIfNegative val="0"/>
            <c:bubble3D val="0"/>
            <c:spPr>
              <a:solidFill>
                <a:srgbClr val="800000"/>
              </a:solidFill>
              <a:ln w="3175" cmpd="sng">
                <a:solidFill>
                  <a:srgbClr val="000000"/>
                </a:solidFill>
              </a:ln>
            </c:spPr>
          </c:dPt>
          <c:dPt>
            <c:idx val="8"/>
            <c:invertIfNegative val="0"/>
            <c:bubble3D val="0"/>
            <c:spPr>
              <a:solidFill>
                <a:schemeClr val="bg2">
                  <a:lumMod val="75000"/>
                </a:schemeClr>
              </a:solidFill>
              <a:ln w="3175" cmpd="sng">
                <a:solidFill>
                  <a:srgbClr val="000000"/>
                </a:solidFill>
              </a:ln>
            </c:spPr>
          </c:dPt>
          <c:cat>
            <c:strRef>
              <c:f>Sheet1!$A$17:$A$25</c:f>
              <c:strCache>
                <c:ptCount val="9"/>
                <c:pt idx="0">
                  <c:v>Gambling</c:v>
                </c:pt>
                <c:pt idx="1">
                  <c:v>GST</c:v>
                </c:pt>
                <c:pt idx="2">
                  <c:v>Motor vehicles</c:v>
                </c:pt>
                <c:pt idx="3">
                  <c:v>Payroll</c:v>
                </c:pt>
                <c:pt idx="4">
                  <c:v>Insurance</c:v>
                </c:pt>
                <c:pt idx="5">
                  <c:v>All taxes</c:v>
                </c:pt>
                <c:pt idx="6">
                  <c:v>Stamp duty</c:v>
                </c:pt>
                <c:pt idx="7">
                  <c:v>Land</c:v>
                </c:pt>
                <c:pt idx="8">
                  <c:v>Property levy</c:v>
                </c:pt>
              </c:strCache>
            </c:strRef>
          </c:cat>
          <c:val>
            <c:numRef>
              <c:f>Sheet1!$B$17:$B$25</c:f>
              <c:numCache>
                <c:formatCode>0.00%</c:formatCode>
                <c:ptCount val="9"/>
                <c:pt idx="0">
                  <c:v>0.067254052898549</c:v>
                </c:pt>
                <c:pt idx="1">
                  <c:v>0.0523006729586945</c:v>
                </c:pt>
                <c:pt idx="2">
                  <c:v>0.0258013440520809</c:v>
                </c:pt>
                <c:pt idx="3">
                  <c:v>0.0343374903985117</c:v>
                </c:pt>
                <c:pt idx="4">
                  <c:v>0.0464800397250195</c:v>
                </c:pt>
                <c:pt idx="5">
                  <c:v>0.0545536463509983</c:v>
                </c:pt>
                <c:pt idx="6">
                  <c:v>0.210843940623875</c:v>
                </c:pt>
                <c:pt idx="7">
                  <c:v>0.0975685283065967</c:v>
                </c:pt>
                <c:pt idx="8">
                  <c:v>0.0764051526586826</c:v>
                </c:pt>
              </c:numCache>
            </c:numRef>
          </c:val>
        </c:ser>
        <c:dLbls>
          <c:showLegendKey val="0"/>
          <c:showVal val="0"/>
          <c:showCatName val="0"/>
          <c:showSerName val="0"/>
          <c:showPercent val="0"/>
          <c:showBubbleSize val="0"/>
        </c:dLbls>
        <c:gapWidth val="60"/>
        <c:axId val="-2049161976"/>
        <c:axId val="-2049158616"/>
      </c:barChart>
      <c:catAx>
        <c:axId val="-2049161976"/>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solidFill>
                  <a:schemeClr val="tx1"/>
                </a:solidFill>
              </a:defRPr>
            </a:pPr>
            <a:endParaRPr lang="en-US"/>
          </a:p>
        </c:txPr>
        <c:crossAx val="-2049158616"/>
        <c:crosses val="autoZero"/>
        <c:auto val="1"/>
        <c:lblAlgn val="ctr"/>
        <c:lblOffset val="100"/>
        <c:noMultiLvlLbl val="0"/>
      </c:catAx>
      <c:valAx>
        <c:axId val="-2049158616"/>
        <c:scaling>
          <c:orientation val="minMax"/>
          <c:max val="0.25"/>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49161976"/>
        <c:crosses val="autoZero"/>
        <c:crossBetween val="between"/>
        <c:majorUnit val="0.05"/>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54500301740887"/>
          <c:y val="0.0320138524351123"/>
          <c:w val="0.900000868464401"/>
          <c:h val="0.6362239720035"/>
        </c:manualLayout>
      </c:layout>
      <c:barChart>
        <c:barDir val="col"/>
        <c:grouping val="stacked"/>
        <c:varyColors val="0"/>
        <c:ser>
          <c:idx val="1"/>
          <c:order val="0"/>
          <c:tx>
            <c:strRef>
              <c:f>Sheet1!$B$2</c:f>
              <c:strCache>
                <c:ptCount val="1"/>
                <c:pt idx="0">
                  <c:v>Revenue</c:v>
                </c:pt>
              </c:strCache>
            </c:strRef>
          </c:tx>
          <c:spPr>
            <a:ln>
              <a:solidFill>
                <a:srgbClr val="000000"/>
              </a:solidFill>
            </a:ln>
          </c:spPr>
          <c:invertIfNegative val="0"/>
          <c:dPt>
            <c:idx val="0"/>
            <c:invertIfNegative val="0"/>
            <c:bubble3D val="0"/>
            <c:spPr>
              <a:solidFill>
                <a:srgbClr val="A02226"/>
              </a:solidFill>
              <a:ln>
                <a:solidFill>
                  <a:srgbClr val="000000"/>
                </a:solidFill>
              </a:ln>
            </c:spPr>
          </c:dPt>
          <c:dPt>
            <c:idx val="1"/>
            <c:invertIfNegative val="0"/>
            <c:bubble3D val="0"/>
            <c:spPr>
              <a:noFill/>
              <a:ln>
                <a:noFill/>
              </a:ln>
            </c:spPr>
          </c:dPt>
          <c:dPt>
            <c:idx val="2"/>
            <c:invertIfNegative val="0"/>
            <c:bubble3D val="0"/>
            <c:spPr>
              <a:solidFill>
                <a:srgbClr val="A02226"/>
              </a:solidFill>
              <a:ln>
                <a:solidFill>
                  <a:srgbClr val="000000"/>
                </a:solidFill>
              </a:ln>
            </c:spPr>
          </c:dPt>
          <c:dPt>
            <c:idx val="3"/>
            <c:invertIfNegative val="0"/>
            <c:bubble3D val="0"/>
            <c:spPr>
              <a:solidFill>
                <a:srgbClr val="D4582A"/>
              </a:solidFill>
              <a:ln>
                <a:solidFill>
                  <a:srgbClr val="000000"/>
                </a:solidFill>
              </a:ln>
            </c:spPr>
          </c:dPt>
          <c:dPt>
            <c:idx val="4"/>
            <c:invertIfNegative val="0"/>
            <c:bubble3D val="0"/>
            <c:spPr>
              <a:solidFill>
                <a:srgbClr val="D4582A"/>
              </a:solidFill>
              <a:ln>
                <a:solidFill>
                  <a:srgbClr val="000000"/>
                </a:solidFill>
              </a:ln>
            </c:spPr>
          </c:dPt>
          <c:dPt>
            <c:idx val="5"/>
            <c:invertIfNegative val="0"/>
            <c:bubble3D val="0"/>
            <c:spPr>
              <a:solidFill>
                <a:srgbClr val="D4582A"/>
              </a:solidFill>
              <a:ln>
                <a:solidFill>
                  <a:srgbClr val="000000"/>
                </a:solidFill>
              </a:ln>
            </c:spPr>
          </c:dPt>
          <c:cat>
            <c:strRef>
              <c:f>Sheet1!$A$3:$A$8</c:f>
              <c:strCache>
                <c:ptCount val="6"/>
                <c:pt idx="0">
                  <c:v>State govt. revenues from property levy</c:v>
                </c:pt>
                <c:pt idx="1">
                  <c:v>Less lower CW govt. income tax</c:v>
                </c:pt>
                <c:pt idx="2">
                  <c:v>Net combined revenue gain for CW and State govts.</c:v>
                </c:pt>
                <c:pt idx="3">
                  <c:v>Land taxes</c:v>
                </c:pt>
                <c:pt idx="4">
                  <c:v>Council rates</c:v>
                </c:pt>
                <c:pt idx="5">
                  <c:v>Stamp duty</c:v>
                </c:pt>
              </c:strCache>
            </c:strRef>
          </c:cat>
          <c:val>
            <c:numRef>
              <c:f>Sheet1!$B$3:$B$8</c:f>
              <c:numCache>
                <c:formatCode>0.0</c:formatCode>
                <c:ptCount val="6"/>
                <c:pt idx="0">
                  <c:v>7.5</c:v>
                </c:pt>
                <c:pt idx="1">
                  <c:v>6.95</c:v>
                </c:pt>
                <c:pt idx="2">
                  <c:v>6.95</c:v>
                </c:pt>
                <c:pt idx="3">
                  <c:v>6.191999999999997</c:v>
                </c:pt>
                <c:pt idx="4">
                  <c:v>14.192</c:v>
                </c:pt>
                <c:pt idx="5">
                  <c:v>14.4</c:v>
                </c:pt>
              </c:numCache>
            </c:numRef>
          </c:val>
        </c:ser>
        <c:ser>
          <c:idx val="0"/>
          <c:order val="1"/>
          <c:tx>
            <c:strRef>
              <c:f>Sheet1!$C$2</c:f>
              <c:strCache>
                <c:ptCount val="1"/>
                <c:pt idx="0">
                  <c:v>Revenue</c:v>
                </c:pt>
              </c:strCache>
            </c:strRef>
          </c:tx>
          <c:spPr>
            <a:solidFill>
              <a:srgbClr val="A02226"/>
            </a:solidFill>
            <a:ln>
              <a:solidFill>
                <a:schemeClr val="tx1"/>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cat>
            <c:strRef>
              <c:f>Sheet1!$A$3:$A$8</c:f>
              <c:strCache>
                <c:ptCount val="6"/>
                <c:pt idx="0">
                  <c:v>State govt. revenues from property levy</c:v>
                </c:pt>
                <c:pt idx="1">
                  <c:v>Less lower CW govt. income tax</c:v>
                </c:pt>
                <c:pt idx="2">
                  <c:v>Net combined revenue gain for CW and State govts.</c:v>
                </c:pt>
                <c:pt idx="3">
                  <c:v>Land taxes</c:v>
                </c:pt>
                <c:pt idx="4">
                  <c:v>Council rates</c:v>
                </c:pt>
                <c:pt idx="5">
                  <c:v>Stamp duty</c:v>
                </c:pt>
              </c:strCache>
            </c:strRef>
          </c:cat>
          <c:val>
            <c:numRef>
              <c:f>Sheet1!$C$3:$C$8</c:f>
              <c:numCache>
                <c:formatCode>General</c:formatCode>
                <c:ptCount val="6"/>
                <c:pt idx="1">
                  <c:v>0.55</c:v>
                </c:pt>
              </c:numCache>
            </c:numRef>
          </c:val>
        </c:ser>
        <c:dLbls>
          <c:showLegendKey val="0"/>
          <c:showVal val="0"/>
          <c:showCatName val="0"/>
          <c:showSerName val="0"/>
          <c:showPercent val="0"/>
          <c:showBubbleSize val="0"/>
        </c:dLbls>
        <c:gapWidth val="70"/>
        <c:overlap val="100"/>
        <c:axId val="-2046180888"/>
        <c:axId val="-2046177608"/>
      </c:barChart>
      <c:catAx>
        <c:axId val="-2046180888"/>
        <c:scaling>
          <c:orientation val="minMax"/>
        </c:scaling>
        <c:delete val="0"/>
        <c:axPos val="b"/>
        <c:numFmt formatCode="General" sourceLinked="1"/>
        <c:majorTickMark val="out"/>
        <c:minorTickMark val="none"/>
        <c:tickLblPos val="low"/>
        <c:spPr>
          <a:ln>
            <a:solidFill>
              <a:schemeClr val="tx1"/>
            </a:solidFill>
          </a:ln>
        </c:spPr>
        <c:txPr>
          <a:bodyPr rot="0" vert="horz"/>
          <a:lstStyle/>
          <a:p>
            <a:pPr>
              <a:defRPr sz="2200"/>
            </a:pPr>
            <a:endParaRPr lang="en-US"/>
          </a:p>
        </c:txPr>
        <c:crossAx val="-2046177608"/>
        <c:crosses val="autoZero"/>
        <c:auto val="1"/>
        <c:lblAlgn val="ctr"/>
        <c:lblOffset val="100"/>
        <c:noMultiLvlLbl val="0"/>
      </c:catAx>
      <c:valAx>
        <c:axId val="-2046177608"/>
        <c:scaling>
          <c:orientation val="minMax"/>
          <c:max val="20.0"/>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46180888"/>
        <c:crosses val="autoZero"/>
        <c:crossBetween val="between"/>
        <c:majorUnit val="4.0"/>
      </c:valAx>
      <c:spPr>
        <a:noFill/>
        <a:ln>
          <a:noFill/>
        </a:ln>
        <a:effectLst/>
      </c:spPr>
    </c:plotArea>
    <c:plotVisOnly val="1"/>
    <c:dispBlanksAs val="gap"/>
    <c:showDLblsOverMax val="0"/>
  </c:chart>
  <c:spPr>
    <a:ln>
      <a:noFill/>
    </a:ln>
  </c:spPr>
  <c:txPr>
    <a:bodyPr/>
    <a:lstStyle/>
    <a:p>
      <a:pPr>
        <a:defRPr sz="1600"/>
      </a:pPr>
      <a:endParaRPr lang="en-US"/>
    </a:p>
  </c:txPr>
  <c:externalData r:id="rId2">
    <c:autoUpdate val="0"/>
  </c:externalData>
  <c:userShapes r:id="rId3"/>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589591393558175"/>
          <c:y val="0.022754593175853"/>
          <c:w val="0.907327983040581"/>
          <c:h val="0.904371828521435"/>
        </c:manualLayout>
      </c:layout>
      <c:barChart>
        <c:barDir val="col"/>
        <c:grouping val="clustered"/>
        <c:varyColors val="0"/>
        <c:ser>
          <c:idx val="0"/>
          <c:order val="0"/>
          <c:tx>
            <c:strRef>
              <c:f>Sheet1!$E$22</c:f>
              <c:strCache>
                <c:ptCount val="1"/>
                <c:pt idx="0">
                  <c:v>Property levy</c:v>
                </c:pt>
              </c:strCache>
            </c:strRef>
          </c:tx>
          <c:spPr>
            <a:solidFill>
              <a:srgbClr val="000000"/>
            </a:solidFill>
            <a:ln>
              <a:solidFill>
                <a:schemeClr val="tx1"/>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cat>
            <c:strRef>
              <c:f>Sheet1!$D$23:$D$30</c:f>
              <c:strCache>
                <c:ptCount val="8"/>
                <c:pt idx="0">
                  <c:v>NSW</c:v>
                </c:pt>
                <c:pt idx="1">
                  <c:v>Vic</c:v>
                </c:pt>
                <c:pt idx="2">
                  <c:v>Qld</c:v>
                </c:pt>
                <c:pt idx="3">
                  <c:v>WA</c:v>
                </c:pt>
                <c:pt idx="4">
                  <c:v>SA</c:v>
                </c:pt>
                <c:pt idx="5">
                  <c:v>Tas</c:v>
                </c:pt>
                <c:pt idx="6">
                  <c:v>ACT</c:v>
                </c:pt>
                <c:pt idx="7">
                  <c:v>NT</c:v>
                </c:pt>
              </c:strCache>
            </c:strRef>
          </c:cat>
          <c:val>
            <c:numRef>
              <c:f>Sheet1!$E$23:$E$30</c:f>
              <c:numCache>
                <c:formatCode>0%</c:formatCode>
                <c:ptCount val="8"/>
                <c:pt idx="0">
                  <c:v>-0.104503145979217</c:v>
                </c:pt>
                <c:pt idx="1">
                  <c:v>-0.0811635441206762</c:v>
                </c:pt>
                <c:pt idx="2">
                  <c:v>0.22058520582915</c:v>
                </c:pt>
                <c:pt idx="3">
                  <c:v>-0.0612209395366208</c:v>
                </c:pt>
                <c:pt idx="4">
                  <c:v>0.103618868279474</c:v>
                </c:pt>
                <c:pt idx="5">
                  <c:v>0.305452310352702</c:v>
                </c:pt>
                <c:pt idx="6">
                  <c:v>0.0184109998073991</c:v>
                </c:pt>
                <c:pt idx="7">
                  <c:v>0.149601278461663</c:v>
                </c:pt>
              </c:numCache>
            </c:numRef>
          </c:val>
        </c:ser>
        <c:ser>
          <c:idx val="1"/>
          <c:order val="1"/>
          <c:tx>
            <c:strRef>
              <c:f>Sheet1!$F$22</c:f>
              <c:strCache>
                <c:ptCount val="1"/>
                <c:pt idx="0">
                  <c:v>Land tax</c:v>
                </c:pt>
              </c:strCache>
            </c:strRef>
          </c:tx>
          <c:spPr>
            <a:solidFill>
              <a:srgbClr val="621214"/>
            </a:solidFill>
            <a:ln>
              <a:solidFill>
                <a:srgbClr val="000000"/>
              </a:solidFill>
            </a:ln>
          </c:spPr>
          <c:invertIfNegative val="0"/>
          <c:cat>
            <c:strRef>
              <c:f>Sheet1!$D$23:$D$30</c:f>
              <c:strCache>
                <c:ptCount val="8"/>
                <c:pt idx="0">
                  <c:v>NSW</c:v>
                </c:pt>
                <c:pt idx="1">
                  <c:v>Vic</c:v>
                </c:pt>
                <c:pt idx="2">
                  <c:v>Qld</c:v>
                </c:pt>
                <c:pt idx="3">
                  <c:v>WA</c:v>
                </c:pt>
                <c:pt idx="4">
                  <c:v>SA</c:v>
                </c:pt>
                <c:pt idx="5">
                  <c:v>Tas</c:v>
                </c:pt>
                <c:pt idx="6">
                  <c:v>ACT</c:v>
                </c:pt>
                <c:pt idx="7">
                  <c:v>NT</c:v>
                </c:pt>
              </c:strCache>
            </c:strRef>
          </c:cat>
          <c:val>
            <c:numRef>
              <c:f>Sheet1!$F$23:$F$30</c:f>
              <c:numCache>
                <c:formatCode>0%</c:formatCode>
                <c:ptCount val="8"/>
                <c:pt idx="0">
                  <c:v>0.0116618075801749</c:v>
                </c:pt>
                <c:pt idx="1">
                  <c:v>-0.0670553935860059</c:v>
                </c:pt>
                <c:pt idx="2">
                  <c:v>-0.00874635568513127</c:v>
                </c:pt>
                <c:pt idx="3">
                  <c:v>-0.221574344023324</c:v>
                </c:pt>
                <c:pt idx="4">
                  <c:v>0.294460641399417</c:v>
                </c:pt>
                <c:pt idx="5">
                  <c:v>0.416909620991254</c:v>
                </c:pt>
                <c:pt idx="6">
                  <c:v>0.379008746355685</c:v>
                </c:pt>
                <c:pt idx="7">
                  <c:v>0.247813411078717</c:v>
                </c:pt>
              </c:numCache>
            </c:numRef>
          </c:val>
        </c:ser>
        <c:ser>
          <c:idx val="2"/>
          <c:order val="2"/>
          <c:tx>
            <c:strRef>
              <c:f>Sheet1!$G$22</c:f>
              <c:strCache>
                <c:ptCount val="1"/>
                <c:pt idx="0">
                  <c:v>Payroll tax</c:v>
                </c:pt>
              </c:strCache>
            </c:strRef>
          </c:tx>
          <c:spPr>
            <a:solidFill>
              <a:srgbClr val="A02226"/>
            </a:solidFill>
            <a:ln>
              <a:solidFill>
                <a:srgbClr val="000000"/>
              </a:solidFill>
            </a:ln>
          </c:spPr>
          <c:invertIfNegative val="0"/>
          <c:cat>
            <c:strRef>
              <c:f>Sheet1!$D$23:$D$30</c:f>
              <c:strCache>
                <c:ptCount val="8"/>
                <c:pt idx="0">
                  <c:v>NSW</c:v>
                </c:pt>
                <c:pt idx="1">
                  <c:v>Vic</c:v>
                </c:pt>
                <c:pt idx="2">
                  <c:v>Qld</c:v>
                </c:pt>
                <c:pt idx="3">
                  <c:v>WA</c:v>
                </c:pt>
                <c:pt idx="4">
                  <c:v>SA</c:v>
                </c:pt>
                <c:pt idx="5">
                  <c:v>Tas</c:v>
                </c:pt>
                <c:pt idx="6">
                  <c:v>ACT</c:v>
                </c:pt>
                <c:pt idx="7">
                  <c:v>NT</c:v>
                </c:pt>
              </c:strCache>
            </c:strRef>
          </c:cat>
          <c:val>
            <c:numRef>
              <c:f>Sheet1!$G$23:$G$30</c:f>
              <c:numCache>
                <c:formatCode>0%</c:formatCode>
                <c:ptCount val="8"/>
                <c:pt idx="0">
                  <c:v>-0.0329308452250274</c:v>
                </c:pt>
                <c:pt idx="1">
                  <c:v>0.0965971459934138</c:v>
                </c:pt>
                <c:pt idx="2">
                  <c:v>0.0493962678375411</c:v>
                </c:pt>
                <c:pt idx="3">
                  <c:v>-0.437980241492865</c:v>
                </c:pt>
                <c:pt idx="4">
                  <c:v>0.21185510428101</c:v>
                </c:pt>
                <c:pt idx="5">
                  <c:v>0.428100987925357</c:v>
                </c:pt>
                <c:pt idx="6">
                  <c:v>0.0461031833150384</c:v>
                </c:pt>
                <c:pt idx="7">
                  <c:v>-0.071350164654226</c:v>
                </c:pt>
              </c:numCache>
            </c:numRef>
          </c:val>
        </c:ser>
        <c:ser>
          <c:idx val="3"/>
          <c:order val="3"/>
          <c:tx>
            <c:strRef>
              <c:f>Sheet1!$H$22</c:f>
              <c:strCache>
                <c:ptCount val="1"/>
                <c:pt idx="0">
                  <c:v>Stamp Duty</c:v>
                </c:pt>
              </c:strCache>
            </c:strRef>
          </c:tx>
          <c:spPr>
            <a:solidFill>
              <a:srgbClr val="D4582A"/>
            </a:solidFill>
            <a:ln>
              <a:solidFill>
                <a:srgbClr val="000000"/>
              </a:solidFill>
            </a:ln>
          </c:spPr>
          <c:invertIfNegative val="0"/>
          <c:cat>
            <c:strRef>
              <c:f>Sheet1!$D$23:$D$30</c:f>
              <c:strCache>
                <c:ptCount val="8"/>
                <c:pt idx="0">
                  <c:v>NSW</c:v>
                </c:pt>
                <c:pt idx="1">
                  <c:v>Vic</c:v>
                </c:pt>
                <c:pt idx="2">
                  <c:v>Qld</c:v>
                </c:pt>
                <c:pt idx="3">
                  <c:v>WA</c:v>
                </c:pt>
                <c:pt idx="4">
                  <c:v>SA</c:v>
                </c:pt>
                <c:pt idx="5">
                  <c:v>Tas</c:v>
                </c:pt>
                <c:pt idx="6">
                  <c:v>ACT</c:v>
                </c:pt>
                <c:pt idx="7">
                  <c:v>NT</c:v>
                </c:pt>
              </c:strCache>
            </c:strRef>
          </c:cat>
          <c:val>
            <c:numRef>
              <c:f>Sheet1!$H$23:$H$30</c:f>
              <c:numCache>
                <c:formatCode>0%</c:formatCode>
                <c:ptCount val="8"/>
                <c:pt idx="0">
                  <c:v>-0.170971709717097</c:v>
                </c:pt>
                <c:pt idx="1">
                  <c:v>0.00492004920049205</c:v>
                </c:pt>
                <c:pt idx="2">
                  <c:v>0.0824108241082411</c:v>
                </c:pt>
                <c:pt idx="3">
                  <c:v>-0.0787207872078721</c:v>
                </c:pt>
                <c:pt idx="4">
                  <c:v>0.413284132841328</c:v>
                </c:pt>
                <c:pt idx="5">
                  <c:v>0.503075030750308</c:v>
                </c:pt>
                <c:pt idx="6">
                  <c:v>0.126691266912669</c:v>
                </c:pt>
                <c:pt idx="7">
                  <c:v>0.231242312423124</c:v>
                </c:pt>
              </c:numCache>
            </c:numRef>
          </c:val>
        </c:ser>
        <c:ser>
          <c:idx val="4"/>
          <c:order val="4"/>
          <c:tx>
            <c:strRef>
              <c:f>Sheet1!$I$22</c:f>
              <c:strCache>
                <c:ptCount val="1"/>
                <c:pt idx="0">
                  <c:v>Insurance taxes</c:v>
                </c:pt>
              </c:strCache>
            </c:strRef>
          </c:tx>
          <c:spPr>
            <a:solidFill>
              <a:srgbClr val="F68B33"/>
            </a:solidFill>
            <a:ln>
              <a:solidFill>
                <a:srgbClr val="000000"/>
              </a:solidFill>
            </a:ln>
          </c:spPr>
          <c:invertIfNegative val="0"/>
          <c:cat>
            <c:strRef>
              <c:f>Sheet1!$D$23:$D$30</c:f>
              <c:strCache>
                <c:ptCount val="8"/>
                <c:pt idx="0">
                  <c:v>NSW</c:v>
                </c:pt>
                <c:pt idx="1">
                  <c:v>Vic</c:v>
                </c:pt>
                <c:pt idx="2">
                  <c:v>Qld</c:v>
                </c:pt>
                <c:pt idx="3">
                  <c:v>WA</c:v>
                </c:pt>
                <c:pt idx="4">
                  <c:v>SA</c:v>
                </c:pt>
                <c:pt idx="5">
                  <c:v>Tas</c:v>
                </c:pt>
                <c:pt idx="6">
                  <c:v>ACT</c:v>
                </c:pt>
                <c:pt idx="7">
                  <c:v>NT</c:v>
                </c:pt>
              </c:strCache>
            </c:strRef>
          </c:cat>
          <c:val>
            <c:numRef>
              <c:f>Sheet1!$I$23:$I$30</c:f>
              <c:numCache>
                <c:formatCode>0%</c:formatCode>
                <c:ptCount val="8"/>
                <c:pt idx="0">
                  <c:v>-0.0625</c:v>
                </c:pt>
                <c:pt idx="1">
                  <c:v>0.0673076923076923</c:v>
                </c:pt>
                <c:pt idx="2">
                  <c:v>0.0</c:v>
                </c:pt>
                <c:pt idx="3">
                  <c:v>0.0432692307692307</c:v>
                </c:pt>
                <c:pt idx="4">
                  <c:v>-0.125</c:v>
                </c:pt>
                <c:pt idx="5">
                  <c:v>0.211538461538462</c:v>
                </c:pt>
                <c:pt idx="6">
                  <c:v>0.129807692307692</c:v>
                </c:pt>
                <c:pt idx="7">
                  <c:v>0.120192307692308</c:v>
                </c:pt>
              </c:numCache>
            </c:numRef>
          </c:val>
        </c:ser>
        <c:ser>
          <c:idx val="5"/>
          <c:order val="5"/>
          <c:tx>
            <c:strRef>
              <c:f>Sheet1!$J$22</c:f>
              <c:strCache>
                <c:ptCount val="1"/>
                <c:pt idx="0">
                  <c:v>Motor vehicle taxes</c:v>
                </c:pt>
              </c:strCache>
            </c:strRef>
          </c:tx>
          <c:spPr>
            <a:solidFill>
              <a:srgbClr val="FFC35A"/>
            </a:solidFill>
            <a:ln>
              <a:solidFill>
                <a:srgbClr val="000000"/>
              </a:solidFill>
            </a:ln>
          </c:spPr>
          <c:invertIfNegative val="0"/>
          <c:cat>
            <c:strRef>
              <c:f>Sheet1!$D$23:$D$30</c:f>
              <c:strCache>
                <c:ptCount val="8"/>
                <c:pt idx="0">
                  <c:v>NSW</c:v>
                </c:pt>
                <c:pt idx="1">
                  <c:v>Vic</c:v>
                </c:pt>
                <c:pt idx="2">
                  <c:v>Qld</c:v>
                </c:pt>
                <c:pt idx="3">
                  <c:v>WA</c:v>
                </c:pt>
                <c:pt idx="4">
                  <c:v>SA</c:v>
                </c:pt>
                <c:pt idx="5">
                  <c:v>Tas</c:v>
                </c:pt>
                <c:pt idx="6">
                  <c:v>ACT</c:v>
                </c:pt>
                <c:pt idx="7">
                  <c:v>NT</c:v>
                </c:pt>
              </c:strCache>
            </c:strRef>
          </c:cat>
          <c:val>
            <c:numRef>
              <c:f>Sheet1!$J$23:$J$30</c:f>
              <c:numCache>
                <c:formatCode>0%</c:formatCode>
                <c:ptCount val="8"/>
                <c:pt idx="0">
                  <c:v>0.111888111888112</c:v>
                </c:pt>
                <c:pt idx="1">
                  <c:v>-0.0279720279720279</c:v>
                </c:pt>
                <c:pt idx="2">
                  <c:v>-0.0489510489510489</c:v>
                </c:pt>
                <c:pt idx="3">
                  <c:v>-0.157342657342657</c:v>
                </c:pt>
                <c:pt idx="4">
                  <c:v>-0.0524475524475525</c:v>
                </c:pt>
                <c:pt idx="5">
                  <c:v>-0.129370629370629</c:v>
                </c:pt>
                <c:pt idx="6">
                  <c:v>0.15034965034965</c:v>
                </c:pt>
                <c:pt idx="7">
                  <c:v>0.111888111888112</c:v>
                </c:pt>
              </c:numCache>
            </c:numRef>
          </c:val>
        </c:ser>
        <c:dLbls>
          <c:showLegendKey val="0"/>
          <c:showVal val="0"/>
          <c:showCatName val="0"/>
          <c:showSerName val="0"/>
          <c:showPercent val="0"/>
          <c:showBubbleSize val="0"/>
        </c:dLbls>
        <c:gapWidth val="100"/>
        <c:axId val="-2047804008"/>
        <c:axId val="-2047800584"/>
      </c:barChart>
      <c:catAx>
        <c:axId val="-2047804008"/>
        <c:scaling>
          <c:orientation val="minMax"/>
        </c:scaling>
        <c:delete val="0"/>
        <c:axPos val="b"/>
        <c:numFmt formatCode="General" sourceLinked="1"/>
        <c:majorTickMark val="out"/>
        <c:minorTickMark val="none"/>
        <c:tickLblPos val="low"/>
        <c:spPr>
          <a:ln>
            <a:solidFill>
              <a:schemeClr val="tx1"/>
            </a:solidFill>
          </a:ln>
        </c:spPr>
        <c:txPr>
          <a:bodyPr rot="0" vert="horz"/>
          <a:lstStyle/>
          <a:p>
            <a:pPr>
              <a:defRPr/>
            </a:pPr>
            <a:endParaRPr lang="en-US"/>
          </a:p>
        </c:txPr>
        <c:crossAx val="-2047800584"/>
        <c:crosses val="autoZero"/>
        <c:auto val="1"/>
        <c:lblAlgn val="ctr"/>
        <c:lblOffset val="100"/>
        <c:noMultiLvlLbl val="0"/>
      </c:catAx>
      <c:valAx>
        <c:axId val="-2047800584"/>
        <c:scaling>
          <c:orientation val="minMax"/>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crossAx val="-2047804008"/>
        <c:crosses val="autoZero"/>
        <c:crossBetween val="between"/>
      </c:valAx>
      <c:spPr>
        <a:noFill/>
        <a:ln>
          <a:noFill/>
        </a:ln>
        <a:effectLst/>
      </c:spPr>
    </c:plotArea>
    <c:plotVisOnly val="1"/>
    <c:dispBlanksAs val="gap"/>
    <c:showDLblsOverMax val="0"/>
  </c:chart>
  <c:spPr>
    <a:ln>
      <a:noFill/>
    </a:ln>
  </c:spPr>
  <c:txPr>
    <a:bodyPr/>
    <a:lstStyle/>
    <a:p>
      <a:pPr>
        <a:defRPr sz="22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589591393558175"/>
          <c:y val="0.022754593175853"/>
          <c:w val="0.941040832221315"/>
          <c:h val="0.904371828521435"/>
        </c:manualLayout>
      </c:layout>
      <c:barChart>
        <c:barDir val="col"/>
        <c:grouping val="stacked"/>
        <c:varyColors val="0"/>
        <c:ser>
          <c:idx val="0"/>
          <c:order val="0"/>
          <c:tx>
            <c:strRef>
              <c:f>Sheet1!$B$9</c:f>
              <c:strCache>
                <c:ptCount val="1"/>
                <c:pt idx="0">
                  <c:v>Revenue from the property levy ($)</c:v>
                </c:pt>
              </c:strCache>
            </c:strRef>
          </c:tx>
          <c:spPr>
            <a:solidFill>
              <a:srgbClr val="A02226"/>
            </a:solidFill>
            <a:ln>
              <a:solidFill>
                <a:srgbClr val="000000"/>
              </a:solidFill>
            </a:ln>
          </c:spPr>
          <c:invertIfNegative val="0"/>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cat>
            <c:strRef>
              <c:f>Sheet1!$C$8:$K$8</c:f>
              <c:strCache>
                <c:ptCount val="9"/>
                <c:pt idx="0">
                  <c:v>NSW</c:v>
                </c:pt>
                <c:pt idx="1">
                  <c:v>Vic</c:v>
                </c:pt>
                <c:pt idx="2">
                  <c:v>Qld</c:v>
                </c:pt>
                <c:pt idx="3">
                  <c:v>WA</c:v>
                </c:pt>
                <c:pt idx="4">
                  <c:v>SA</c:v>
                </c:pt>
                <c:pt idx="5">
                  <c:v>Tas</c:v>
                </c:pt>
                <c:pt idx="6">
                  <c:v>ACT</c:v>
                </c:pt>
                <c:pt idx="7">
                  <c:v>NT</c:v>
                </c:pt>
                <c:pt idx="8">
                  <c:v>AUS</c:v>
                </c:pt>
              </c:strCache>
            </c:strRef>
          </c:cat>
          <c:val>
            <c:numRef>
              <c:f>Sheet1!$C$9:$K$9</c:f>
              <c:numCache>
                <c:formatCode>0.0</c:formatCode>
                <c:ptCount val="9"/>
                <c:pt idx="0">
                  <c:v>345.2239807408189</c:v>
                </c:pt>
                <c:pt idx="1">
                  <c:v>335.7140418759451</c:v>
                </c:pt>
                <c:pt idx="2">
                  <c:v>241.6431464782421</c:v>
                </c:pt>
                <c:pt idx="3">
                  <c:v>321.6203832387203</c:v>
                </c:pt>
                <c:pt idx="4">
                  <c:v>282.2850378775818</c:v>
                </c:pt>
                <c:pt idx="5">
                  <c:v>220.920282730676</c:v>
                </c:pt>
                <c:pt idx="6">
                  <c:v>304.3109517245583</c:v>
                </c:pt>
                <c:pt idx="7">
                  <c:v>263.2032932005989</c:v>
                </c:pt>
                <c:pt idx="8">
                  <c:v>310.685790860575</c:v>
                </c:pt>
              </c:numCache>
            </c:numRef>
          </c:val>
        </c:ser>
        <c:ser>
          <c:idx val="1"/>
          <c:order val="1"/>
          <c:tx>
            <c:strRef>
              <c:f>Sheet1!$B$10</c:f>
              <c:strCache>
                <c:ptCount val="1"/>
                <c:pt idx="0">
                  <c:v>Change in GST distribution ($)</c:v>
                </c:pt>
              </c:strCache>
            </c:strRef>
          </c:tx>
          <c:spPr>
            <a:ln>
              <a:solidFill>
                <a:srgbClr val="000000"/>
              </a:solidFill>
            </a:ln>
          </c:spPr>
          <c:invertIfNegative val="0"/>
          <c:cat>
            <c:strRef>
              <c:f>Sheet1!$C$8:$K$8</c:f>
              <c:strCache>
                <c:ptCount val="9"/>
                <c:pt idx="0">
                  <c:v>NSW</c:v>
                </c:pt>
                <c:pt idx="1">
                  <c:v>Vic</c:v>
                </c:pt>
                <c:pt idx="2">
                  <c:v>Qld</c:v>
                </c:pt>
                <c:pt idx="3">
                  <c:v>WA</c:v>
                </c:pt>
                <c:pt idx="4">
                  <c:v>SA</c:v>
                </c:pt>
                <c:pt idx="5">
                  <c:v>Tas</c:v>
                </c:pt>
                <c:pt idx="6">
                  <c:v>ACT</c:v>
                </c:pt>
                <c:pt idx="7">
                  <c:v>NT</c:v>
                </c:pt>
                <c:pt idx="8">
                  <c:v>AUS</c:v>
                </c:pt>
              </c:strCache>
            </c:strRef>
          </c:cat>
          <c:val>
            <c:numRef>
              <c:f>Sheet1!$C$10:$K$10</c:f>
              <c:numCache>
                <c:formatCode>0.0</c:formatCode>
                <c:ptCount val="9"/>
                <c:pt idx="0">
                  <c:v>-46.8355237757232</c:v>
                </c:pt>
                <c:pt idx="1">
                  <c:v>-50.2734075010512</c:v>
                </c:pt>
                <c:pt idx="2">
                  <c:v>79.0477800202171</c:v>
                </c:pt>
                <c:pt idx="3">
                  <c:v>27.44424061051541</c:v>
                </c:pt>
                <c:pt idx="4">
                  <c:v>27.81221559252754</c:v>
                </c:pt>
                <c:pt idx="5">
                  <c:v>109.744803753536</c:v>
                </c:pt>
                <c:pt idx="6">
                  <c:v>-12.5512843152128</c:v>
                </c:pt>
                <c:pt idx="7">
                  <c:v>408.782504100429</c:v>
                </c:pt>
                <c:pt idx="8">
                  <c:v>0.0</c:v>
                </c:pt>
              </c:numCache>
            </c:numRef>
          </c:val>
        </c:ser>
        <c:dLbls>
          <c:showLegendKey val="0"/>
          <c:showVal val="0"/>
          <c:showCatName val="0"/>
          <c:showSerName val="0"/>
          <c:showPercent val="0"/>
          <c:showBubbleSize val="0"/>
        </c:dLbls>
        <c:gapWidth val="54"/>
        <c:overlap val="100"/>
        <c:axId val="-2049104232"/>
        <c:axId val="-2049099000"/>
      </c:barChart>
      <c:lineChart>
        <c:grouping val="standard"/>
        <c:varyColors val="0"/>
        <c:ser>
          <c:idx val="2"/>
          <c:order val="2"/>
          <c:tx>
            <c:strRef>
              <c:f>Sheet1!$B$11</c:f>
              <c:strCache>
                <c:ptCount val="1"/>
                <c:pt idx="0">
                  <c:v>Net impact ($)</c:v>
                </c:pt>
              </c:strCache>
            </c:strRef>
          </c:tx>
          <c:spPr>
            <a:ln>
              <a:noFill/>
            </a:ln>
          </c:spPr>
          <c:marker>
            <c:symbol val="diamond"/>
            <c:size val="13"/>
            <c:spPr>
              <a:solidFill>
                <a:srgbClr val="000000"/>
              </a:solidFill>
              <a:ln>
                <a:solidFill>
                  <a:srgbClr val="000000"/>
                </a:solidFill>
              </a:ln>
            </c:spPr>
          </c:marker>
          <c:cat>
            <c:strRef>
              <c:f>Sheet1!$C$8:$K$8</c:f>
              <c:strCache>
                <c:ptCount val="9"/>
                <c:pt idx="0">
                  <c:v>NSW</c:v>
                </c:pt>
                <c:pt idx="1">
                  <c:v>Vic</c:v>
                </c:pt>
                <c:pt idx="2">
                  <c:v>Qld</c:v>
                </c:pt>
                <c:pt idx="3">
                  <c:v>WA</c:v>
                </c:pt>
                <c:pt idx="4">
                  <c:v>SA</c:v>
                </c:pt>
                <c:pt idx="5">
                  <c:v>Tas</c:v>
                </c:pt>
                <c:pt idx="6">
                  <c:v>ACT</c:v>
                </c:pt>
                <c:pt idx="7">
                  <c:v>NT</c:v>
                </c:pt>
                <c:pt idx="8">
                  <c:v>AUS</c:v>
                </c:pt>
              </c:strCache>
            </c:strRef>
          </c:cat>
          <c:val>
            <c:numRef>
              <c:f>Sheet1!$C$11:$K$11</c:f>
              <c:numCache>
                <c:formatCode>0.0</c:formatCode>
                <c:ptCount val="9"/>
                <c:pt idx="0">
                  <c:v>298.3884569650942</c:v>
                </c:pt>
                <c:pt idx="1">
                  <c:v>285.440634374894</c:v>
                </c:pt>
                <c:pt idx="2">
                  <c:v>320.690926498459</c:v>
                </c:pt>
                <c:pt idx="3">
                  <c:v>349.0646238492357</c:v>
                </c:pt>
                <c:pt idx="4">
                  <c:v>310.0972534701106</c:v>
                </c:pt>
                <c:pt idx="5">
                  <c:v>330.665086484212</c:v>
                </c:pt>
                <c:pt idx="6">
                  <c:v>291.7596674093455</c:v>
                </c:pt>
                <c:pt idx="7">
                  <c:v>671.9857973010282</c:v>
                </c:pt>
                <c:pt idx="8">
                  <c:v>310.685790860575</c:v>
                </c:pt>
              </c:numCache>
            </c:numRef>
          </c:val>
          <c:smooth val="0"/>
        </c:ser>
        <c:dLbls>
          <c:showLegendKey val="0"/>
          <c:showVal val="0"/>
          <c:showCatName val="0"/>
          <c:showSerName val="0"/>
          <c:showPercent val="0"/>
          <c:showBubbleSize val="0"/>
        </c:dLbls>
        <c:marker val="1"/>
        <c:smooth val="0"/>
        <c:axId val="-2049104232"/>
        <c:axId val="-2049099000"/>
      </c:lineChart>
      <c:catAx>
        <c:axId val="-2049104232"/>
        <c:scaling>
          <c:orientation val="minMax"/>
        </c:scaling>
        <c:delete val="0"/>
        <c:axPos val="b"/>
        <c:numFmt formatCode="General" sourceLinked="1"/>
        <c:majorTickMark val="out"/>
        <c:minorTickMark val="none"/>
        <c:tickLblPos val="low"/>
        <c:spPr>
          <a:ln>
            <a:solidFill>
              <a:schemeClr val="tx1"/>
            </a:solidFill>
          </a:ln>
        </c:spPr>
        <c:txPr>
          <a:bodyPr rot="0" vert="horz"/>
          <a:lstStyle/>
          <a:p>
            <a:pPr>
              <a:defRPr sz="2200"/>
            </a:pPr>
            <a:endParaRPr lang="en-US"/>
          </a:p>
        </c:txPr>
        <c:crossAx val="-2049099000"/>
        <c:crosses val="autoZero"/>
        <c:auto val="1"/>
        <c:lblAlgn val="ctr"/>
        <c:lblOffset val="100"/>
        <c:noMultiLvlLbl val="0"/>
      </c:catAx>
      <c:valAx>
        <c:axId val="-2049099000"/>
        <c:scaling>
          <c:orientation val="minMax"/>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49104232"/>
        <c:crosses val="autoZero"/>
        <c:crossBetween val="between"/>
      </c:valAx>
      <c:spPr>
        <a:noFill/>
        <a:ln>
          <a:noFill/>
        </a:ln>
        <a:effectLst/>
      </c:spPr>
    </c:plotArea>
    <c:plotVisOnly val="1"/>
    <c:dispBlanksAs val="gap"/>
    <c:showDLblsOverMax val="0"/>
  </c:chart>
  <c:spPr>
    <a:ln>
      <a:noFill/>
    </a:ln>
  </c:spPr>
  <c:txPr>
    <a:bodyPr/>
    <a:lstStyle/>
    <a:p>
      <a:pPr>
        <a:defRPr sz="16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13817989097517"/>
          <c:y val="0.0182764387287443"/>
          <c:w val="0.653779830405814"/>
          <c:h val="0.844599906317933"/>
        </c:manualLayout>
      </c:layout>
      <c:barChart>
        <c:barDir val="bar"/>
        <c:grouping val="clustered"/>
        <c:varyColors val="0"/>
        <c:ser>
          <c:idx val="0"/>
          <c:order val="0"/>
          <c:spPr>
            <a:solidFill>
              <a:schemeClr val="accent2"/>
            </a:solidFill>
            <a:ln>
              <a:solidFill>
                <a:schemeClr val="tx1"/>
              </a:solidFill>
            </a:ln>
          </c:spPr>
          <c:invertIfNegative val="0"/>
          <c:dPt>
            <c:idx val="0"/>
            <c:invertIfNegative val="0"/>
            <c:bubble3D val="0"/>
            <c:spPr>
              <a:solidFill>
                <a:schemeClr val="tx2"/>
              </a:solidFill>
              <a:ln>
                <a:solidFill>
                  <a:schemeClr val="tx1"/>
                </a:solidFill>
              </a:ln>
            </c:spPr>
          </c:dPt>
          <c:dPt>
            <c:idx val="1"/>
            <c:invertIfNegative val="0"/>
            <c:bubble3D val="0"/>
            <c:spPr>
              <a:solidFill>
                <a:schemeClr val="accent1"/>
              </a:solidFill>
              <a:ln>
                <a:solidFill>
                  <a:schemeClr val="tx1"/>
                </a:solidFill>
              </a:ln>
            </c:spPr>
          </c:dPt>
          <c:dPt>
            <c:idx val="2"/>
            <c:invertIfNegative val="0"/>
            <c:bubble3D val="0"/>
            <c:spPr>
              <a:solidFill>
                <a:schemeClr val="accent1"/>
              </a:solidFill>
              <a:ln>
                <a:solidFill>
                  <a:schemeClr val="tx1"/>
                </a:solidFill>
              </a:ln>
            </c:spPr>
          </c:dPt>
          <c:dPt>
            <c:idx val="3"/>
            <c:invertIfNegative val="0"/>
            <c:bubble3D val="0"/>
            <c:spPr>
              <a:solidFill>
                <a:schemeClr val="accent3"/>
              </a:solidFill>
              <a:ln>
                <a:solidFill>
                  <a:schemeClr val="tx1"/>
                </a:solidFill>
              </a:ln>
            </c:spPr>
          </c:dPt>
          <c:dPt>
            <c:idx val="4"/>
            <c:invertIfNegative val="0"/>
            <c:bubble3D val="0"/>
            <c:spPr>
              <a:solidFill>
                <a:schemeClr val="accent1"/>
              </a:solidFill>
              <a:ln>
                <a:solidFill>
                  <a:schemeClr val="tx1"/>
                </a:solidFill>
              </a:ln>
            </c:spPr>
          </c:dPt>
          <c:dPt>
            <c:idx val="5"/>
            <c:invertIfNegative val="0"/>
            <c:bubble3D val="0"/>
            <c:spPr>
              <a:solidFill>
                <a:schemeClr val="accent1">
                  <a:alpha val="75000"/>
                </a:schemeClr>
              </a:solidFill>
              <a:ln>
                <a:solidFill>
                  <a:schemeClr val="tx1"/>
                </a:solidFill>
              </a:ln>
            </c:spPr>
          </c:dPt>
          <c:dPt>
            <c:idx val="6"/>
            <c:invertIfNegative val="0"/>
            <c:bubble3D val="0"/>
            <c:spPr>
              <a:solidFill>
                <a:schemeClr val="accent3"/>
              </a:solidFill>
              <a:ln>
                <a:solidFill>
                  <a:schemeClr val="tx1"/>
                </a:solidFill>
              </a:ln>
            </c:spPr>
          </c:dPt>
          <c:dPt>
            <c:idx val="7"/>
            <c:invertIfNegative val="0"/>
            <c:bubble3D val="0"/>
            <c:spPr>
              <a:solidFill>
                <a:schemeClr val="accent1"/>
              </a:solidFill>
              <a:ln>
                <a:solidFill>
                  <a:schemeClr val="tx1"/>
                </a:solidFill>
              </a:ln>
            </c:spPr>
          </c:dPt>
          <c:dPt>
            <c:idx val="8"/>
            <c:invertIfNegative val="0"/>
            <c:bubble3D val="0"/>
            <c:spPr>
              <a:solidFill>
                <a:schemeClr val="accent1"/>
              </a:solidFill>
              <a:ln>
                <a:solidFill>
                  <a:schemeClr val="tx1"/>
                </a:solidFill>
              </a:ln>
            </c:spPr>
          </c:dPt>
          <c:cat>
            <c:strRef>
              <c:f>Sheet1!$A$1:$I$1</c:f>
              <c:strCache>
                <c:ptCount val="9"/>
                <c:pt idx="0">
                  <c:v>Council rates</c:v>
                </c:pt>
                <c:pt idx="1">
                  <c:v>Land tax</c:v>
                </c:pt>
                <c:pt idx="2">
                  <c:v>GST</c:v>
                </c:pt>
                <c:pt idx="3">
                  <c:v>Personal income tax </c:v>
                </c:pt>
                <c:pt idx="4">
                  <c:v>Insurance duty</c:v>
                </c:pt>
                <c:pt idx="5">
                  <c:v>Payroll tax </c:v>
                </c:pt>
                <c:pt idx="6">
                  <c:v>Company tax </c:v>
                </c:pt>
                <c:pt idx="7">
                  <c:v>Commercial stamp duty</c:v>
                </c:pt>
                <c:pt idx="8">
                  <c:v>Residential stamp duty </c:v>
                </c:pt>
              </c:strCache>
            </c:strRef>
          </c:cat>
          <c:val>
            <c:numRef>
              <c:f>Sheet1!$A$2:$I$2</c:f>
              <c:numCache>
                <c:formatCode>0.0</c:formatCode>
                <c:ptCount val="9"/>
                <c:pt idx="0">
                  <c:v>3.0</c:v>
                </c:pt>
                <c:pt idx="1">
                  <c:v>9.0</c:v>
                </c:pt>
                <c:pt idx="2">
                  <c:v>12.0</c:v>
                </c:pt>
                <c:pt idx="3">
                  <c:v>24.0</c:v>
                </c:pt>
                <c:pt idx="4">
                  <c:v>31.0</c:v>
                </c:pt>
                <c:pt idx="5">
                  <c:v>35.0</c:v>
                </c:pt>
                <c:pt idx="6">
                  <c:v>37.0</c:v>
                </c:pt>
                <c:pt idx="7">
                  <c:v>74.0</c:v>
                </c:pt>
                <c:pt idx="8" formatCode="0.00">
                  <c:v>85.0</c:v>
                </c:pt>
              </c:numCache>
            </c:numRef>
          </c:val>
        </c:ser>
        <c:dLbls>
          <c:showLegendKey val="0"/>
          <c:showVal val="0"/>
          <c:showCatName val="0"/>
          <c:showSerName val="0"/>
          <c:showPercent val="0"/>
          <c:showBubbleSize val="0"/>
        </c:dLbls>
        <c:gapWidth val="70"/>
        <c:overlap val="-50"/>
        <c:axId val="-2047360248"/>
        <c:axId val="-2047357080"/>
      </c:barChart>
      <c:catAx>
        <c:axId val="-2047360248"/>
        <c:scaling>
          <c:orientation val="maxMin"/>
        </c:scaling>
        <c:delete val="0"/>
        <c:axPos val="l"/>
        <c:numFmt formatCode="General" sourceLinked="1"/>
        <c:majorTickMark val="out"/>
        <c:minorTickMark val="none"/>
        <c:tickLblPos val="nextTo"/>
        <c:spPr>
          <a:ln>
            <a:solidFill>
              <a:srgbClr val="000000"/>
            </a:solidFill>
          </a:ln>
        </c:spPr>
        <c:txPr>
          <a:bodyPr rot="0" vert="horz"/>
          <a:lstStyle/>
          <a:p>
            <a:pPr>
              <a:defRPr sz="2000"/>
            </a:pPr>
            <a:endParaRPr lang="en-US"/>
          </a:p>
        </c:txPr>
        <c:crossAx val="-2047357080"/>
        <c:crossesAt val="0.0"/>
        <c:auto val="0"/>
        <c:lblAlgn val="ctr"/>
        <c:lblOffset val="100"/>
        <c:tickLblSkip val="1"/>
        <c:noMultiLvlLbl val="0"/>
      </c:catAx>
      <c:valAx>
        <c:axId val="-2047357080"/>
        <c:scaling>
          <c:orientation val="minMax"/>
          <c:max val="100.0"/>
        </c:scaling>
        <c:delete val="0"/>
        <c:axPos val="t"/>
        <c:majorGridlines>
          <c:spPr>
            <a:ln>
              <a:solidFill>
                <a:schemeClr val="bg1">
                  <a:lumMod val="75000"/>
                </a:schemeClr>
              </a:solidFill>
            </a:ln>
          </c:spPr>
        </c:majorGridlines>
        <c:numFmt formatCode="0" sourceLinked="0"/>
        <c:majorTickMark val="out"/>
        <c:minorTickMark val="none"/>
        <c:tickLblPos val="high"/>
        <c:spPr>
          <a:ln>
            <a:solidFill>
              <a:srgbClr val="000000"/>
            </a:solidFill>
          </a:ln>
        </c:spPr>
        <c:crossAx val="-2047360248"/>
        <c:crossesAt val="1.0"/>
        <c:crossBetween val="between"/>
        <c:majorUnit val="20.0"/>
      </c:valAx>
    </c:plotArea>
    <c:plotVisOnly val="1"/>
    <c:dispBlanksAs val="gap"/>
    <c:showDLblsOverMax val="0"/>
  </c:chart>
  <c:spPr>
    <a:ln>
      <a:noFill/>
    </a:ln>
  </c:spPr>
  <c:txPr>
    <a:bodyPr/>
    <a:lstStyle/>
    <a:p>
      <a:pPr>
        <a:defRPr sz="2200"/>
      </a:pPr>
      <a:endParaRPr lang="en-US"/>
    </a:p>
  </c:txPr>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5942405657188"/>
          <c:y val="0.0471118916143102"/>
          <c:w val="0.941040832221315"/>
          <c:h val="0.873677195006752"/>
        </c:manualLayout>
      </c:layout>
      <c:barChart>
        <c:barDir val="col"/>
        <c:grouping val="clustered"/>
        <c:varyColors val="0"/>
        <c:ser>
          <c:idx val="1"/>
          <c:order val="0"/>
          <c:tx>
            <c:strRef>
              <c:f>Sheet1!$B$4</c:f>
              <c:strCache>
                <c:ptCount val="1"/>
                <c:pt idx="0">
                  <c:v>Property tax</c:v>
                </c:pt>
              </c:strCache>
            </c:strRef>
          </c:tx>
          <c:spPr>
            <a:ln>
              <a:solidFill>
                <a:srgbClr val="000000"/>
              </a:solidFill>
            </a:ln>
          </c:spPr>
          <c:invertIfNegative val="0"/>
          <c:cat>
            <c:numRef>
              <c:f>Sheet1!$A$5:$A$14</c:f>
              <c:numCache>
                <c:formatCode>_-* #,##0_-;\-* #,##0_-;_-* "-"??_-;_-@_-</c:formatCode>
                <c:ptCount val="10"/>
                <c:pt idx="0">
                  <c:v>1.0</c:v>
                </c:pt>
                <c:pt idx="1">
                  <c:v>2.0</c:v>
                </c:pt>
                <c:pt idx="2">
                  <c:v>3.0</c:v>
                </c:pt>
                <c:pt idx="3">
                  <c:v>4.0</c:v>
                </c:pt>
                <c:pt idx="4">
                  <c:v>5.0</c:v>
                </c:pt>
                <c:pt idx="5">
                  <c:v>6.0</c:v>
                </c:pt>
                <c:pt idx="6">
                  <c:v>7.0</c:v>
                </c:pt>
                <c:pt idx="7">
                  <c:v>8.0</c:v>
                </c:pt>
                <c:pt idx="8">
                  <c:v>9.0</c:v>
                </c:pt>
                <c:pt idx="9">
                  <c:v>10.0</c:v>
                </c:pt>
              </c:numCache>
            </c:numRef>
          </c:cat>
          <c:val>
            <c:numRef>
              <c:f>Sheet1!$B$5:$B$14</c:f>
              <c:numCache>
                <c:formatCode>0.0</c:formatCode>
                <c:ptCount val="10"/>
                <c:pt idx="0">
                  <c:v>11.9</c:v>
                </c:pt>
                <c:pt idx="1">
                  <c:v>11.9</c:v>
                </c:pt>
                <c:pt idx="2">
                  <c:v>11.9</c:v>
                </c:pt>
                <c:pt idx="3">
                  <c:v>11.9</c:v>
                </c:pt>
                <c:pt idx="4">
                  <c:v>11.9</c:v>
                </c:pt>
                <c:pt idx="5">
                  <c:v>11.9</c:v>
                </c:pt>
                <c:pt idx="6">
                  <c:v>11.9</c:v>
                </c:pt>
                <c:pt idx="7">
                  <c:v>11.9</c:v>
                </c:pt>
                <c:pt idx="8">
                  <c:v>11.9</c:v>
                </c:pt>
                <c:pt idx="9">
                  <c:v>11.9</c:v>
                </c:pt>
              </c:numCache>
            </c:numRef>
          </c:val>
        </c:ser>
        <c:ser>
          <c:idx val="0"/>
          <c:order val="1"/>
          <c:tx>
            <c:strRef>
              <c:f>Sheet1!$C$4</c:f>
              <c:strCache>
                <c:ptCount val="1"/>
                <c:pt idx="0">
                  <c:v>Land tax</c:v>
                </c:pt>
              </c:strCache>
            </c:strRef>
          </c:tx>
          <c:spPr>
            <a:solidFill>
              <a:srgbClr val="A02226"/>
            </a:solidFill>
            <a:ln>
              <a:solidFill>
                <a:schemeClr val="tx1"/>
              </a:solidFill>
            </a:ln>
          </c:spPr>
          <c:invertIfNegative val="0"/>
          <c:cat>
            <c:numRef>
              <c:f>Sheet1!$A$5:$A$14</c:f>
              <c:numCache>
                <c:formatCode>_-* #,##0_-;\-* #,##0_-;_-* "-"??_-;_-@_-</c:formatCode>
                <c:ptCount val="10"/>
                <c:pt idx="0">
                  <c:v>1.0</c:v>
                </c:pt>
                <c:pt idx="1">
                  <c:v>2.0</c:v>
                </c:pt>
                <c:pt idx="2">
                  <c:v>3.0</c:v>
                </c:pt>
                <c:pt idx="3">
                  <c:v>4.0</c:v>
                </c:pt>
                <c:pt idx="4">
                  <c:v>5.0</c:v>
                </c:pt>
                <c:pt idx="5">
                  <c:v>6.0</c:v>
                </c:pt>
                <c:pt idx="6">
                  <c:v>7.0</c:v>
                </c:pt>
                <c:pt idx="7">
                  <c:v>8.0</c:v>
                </c:pt>
                <c:pt idx="8">
                  <c:v>9.0</c:v>
                </c:pt>
                <c:pt idx="9">
                  <c:v>10.0</c:v>
                </c:pt>
              </c:numCache>
            </c:numRef>
          </c:cat>
          <c:val>
            <c:numRef>
              <c:f>Sheet1!$C$5:$C$14</c:f>
              <c:numCache>
                <c:formatCode>0.0</c:formatCode>
                <c:ptCount val="10"/>
                <c:pt idx="0">
                  <c:v>11.9</c:v>
                </c:pt>
                <c:pt idx="1">
                  <c:v>11.93333</c:v>
                </c:pt>
                <c:pt idx="2">
                  <c:v>11.95</c:v>
                </c:pt>
                <c:pt idx="3">
                  <c:v>11.96</c:v>
                </c:pt>
                <c:pt idx="4">
                  <c:v>11.96667</c:v>
                </c:pt>
                <c:pt idx="5">
                  <c:v>11.97143</c:v>
                </c:pt>
                <c:pt idx="6">
                  <c:v>11.975</c:v>
                </c:pt>
                <c:pt idx="7">
                  <c:v>11.97778</c:v>
                </c:pt>
                <c:pt idx="8">
                  <c:v>11.98</c:v>
                </c:pt>
                <c:pt idx="9">
                  <c:v>11.98182</c:v>
                </c:pt>
              </c:numCache>
            </c:numRef>
          </c:val>
        </c:ser>
        <c:dLbls>
          <c:showLegendKey val="0"/>
          <c:showVal val="0"/>
          <c:showCatName val="0"/>
          <c:showSerName val="0"/>
          <c:showPercent val="0"/>
          <c:showBubbleSize val="0"/>
        </c:dLbls>
        <c:gapWidth val="30"/>
        <c:axId val="-2048518824"/>
        <c:axId val="-2103818392"/>
      </c:barChart>
      <c:catAx>
        <c:axId val="-2048518824"/>
        <c:scaling>
          <c:orientation val="minMax"/>
        </c:scaling>
        <c:delete val="0"/>
        <c:axPos val="b"/>
        <c:numFmt formatCode="#,##0" sourceLinked="0"/>
        <c:majorTickMark val="out"/>
        <c:minorTickMark val="none"/>
        <c:tickLblPos val="low"/>
        <c:spPr>
          <a:ln>
            <a:solidFill>
              <a:schemeClr val="tx1"/>
            </a:solidFill>
          </a:ln>
        </c:spPr>
        <c:txPr>
          <a:bodyPr rot="0" vert="horz"/>
          <a:lstStyle/>
          <a:p>
            <a:pPr>
              <a:defRPr sz="2200"/>
            </a:pPr>
            <a:endParaRPr lang="en-US"/>
          </a:p>
        </c:txPr>
        <c:crossAx val="-2103818392"/>
        <c:crosses val="autoZero"/>
        <c:auto val="1"/>
        <c:lblAlgn val="ctr"/>
        <c:lblOffset val="100"/>
        <c:noMultiLvlLbl val="0"/>
      </c:catAx>
      <c:valAx>
        <c:axId val="-2103818392"/>
        <c:scaling>
          <c:orientation val="minMax"/>
          <c:max val="16.0"/>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048518824"/>
        <c:crosses val="autoZero"/>
        <c:crossBetween val="between"/>
        <c:majorUnit val="4.0"/>
      </c:valAx>
      <c:spPr>
        <a:noFill/>
        <a:ln w="25400">
          <a:noFill/>
        </a:ln>
        <a:effectLst/>
      </c:spPr>
    </c:plotArea>
    <c:plotVisOnly val="1"/>
    <c:dispBlanksAs val="gap"/>
    <c:showDLblsOverMax val="0"/>
  </c:chart>
  <c:spPr>
    <a:noFill/>
    <a:ln>
      <a:noFill/>
    </a:ln>
  </c:spPr>
  <c:txPr>
    <a:bodyPr/>
    <a:lstStyle/>
    <a:p>
      <a:pPr>
        <a:defRPr sz="1600"/>
      </a:pPr>
      <a:endParaRPr lang="en-US"/>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0.13654</cdr:x>
      <cdr:y>0.34775</cdr:y>
    </cdr:from>
    <cdr:to>
      <cdr:x>0.38369</cdr:x>
      <cdr:y>0.39712</cdr:y>
    </cdr:to>
    <cdr:sp macro="" textlink="">
      <cdr:nvSpPr>
        <cdr:cNvPr id="7" name="TextBox 14"/>
        <cdr:cNvSpPr txBox="1"/>
      </cdr:nvSpPr>
      <cdr:spPr>
        <a:xfrm xmlns:a="http://schemas.openxmlformats.org/drawingml/2006/main">
          <a:off x="1352600" y="2384884"/>
          <a:ext cx="2448272" cy="338554"/>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2200" b="1" dirty="0" smtClean="0">
              <a:solidFill>
                <a:schemeClr val="accent2"/>
              </a:solidFill>
            </a:rPr>
            <a:t>OECD-10 average</a:t>
          </a:r>
          <a:endParaRPr lang="en-AU" sz="2200" b="1" dirty="0" smtClean="0">
            <a:solidFill>
              <a:schemeClr val="bg2"/>
            </a:solidFill>
          </a:endParaRPr>
        </a:p>
      </cdr:txBody>
    </cdr:sp>
  </cdr:relSizeAnchor>
  <cdr:relSizeAnchor xmlns:cdr="http://schemas.openxmlformats.org/drawingml/2006/chartDrawing">
    <cdr:from>
      <cdr:x>0.13654</cdr:x>
      <cdr:y>0.47375</cdr:y>
    </cdr:from>
    <cdr:to>
      <cdr:x>0.44548</cdr:x>
      <cdr:y>0.52312</cdr:y>
    </cdr:to>
    <cdr:sp macro="" textlink="">
      <cdr:nvSpPr>
        <cdr:cNvPr id="9" name="TextBox 15"/>
        <cdr:cNvSpPr txBox="1"/>
      </cdr:nvSpPr>
      <cdr:spPr>
        <a:xfrm xmlns:a="http://schemas.openxmlformats.org/drawingml/2006/main">
          <a:off x="1352600" y="3248980"/>
          <a:ext cx="3060340" cy="338554"/>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2200" b="1" dirty="0" smtClean="0">
              <a:solidFill>
                <a:srgbClr val="FEC35A"/>
              </a:solidFill>
            </a:rPr>
            <a:t>OECD average</a:t>
          </a:r>
        </a:p>
      </cdr:txBody>
    </cdr:sp>
  </cdr:relSizeAnchor>
</c:userShapes>
</file>

<file path=ppt/drawings/drawing2.xml><?xml version="1.0" encoding="utf-8"?>
<c:userShapes xmlns:c="http://schemas.openxmlformats.org/drawingml/2006/chart">
  <cdr:relSizeAnchor xmlns:cdr="http://schemas.openxmlformats.org/drawingml/2006/chartDrawing">
    <cdr:from>
      <cdr:x>0.76671</cdr:x>
      <cdr:y>0.70758</cdr:y>
    </cdr:from>
    <cdr:to>
      <cdr:x>1</cdr:x>
      <cdr:y>0.75695</cdr:y>
    </cdr:to>
    <cdr:sp macro="" textlink="">
      <cdr:nvSpPr>
        <cdr:cNvPr id="2" name="Content Placeholder 2"/>
        <cdr:cNvSpPr txBox="1">
          <a:spLocks xmlns:a="http://schemas.openxmlformats.org/drawingml/2006/main"/>
        </cdr:cNvSpPr>
      </cdr:nvSpPr>
      <cdr:spPr>
        <a:xfrm xmlns:a="http://schemas.openxmlformats.org/drawingml/2006/main">
          <a:off x="7595029" y="4852612"/>
          <a:ext cx="2310971" cy="338579"/>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defTabSz="457200"/>
          <a:r>
            <a:rPr lang="en-US" sz="2200" b="0" dirty="0" smtClean="0">
              <a:solidFill>
                <a:schemeClr val="tx2"/>
              </a:solidFill>
            </a:rPr>
            <a:t>Residential land</a:t>
          </a:r>
          <a:endParaRPr lang="en-US" sz="2200" b="0" kern="1200" dirty="0">
            <a:solidFill>
              <a:schemeClr val="tx2"/>
            </a:solidFill>
          </a:endParaRPr>
        </a:p>
      </cdr:txBody>
    </cdr:sp>
  </cdr:relSizeAnchor>
  <cdr:relSizeAnchor xmlns:cdr="http://schemas.openxmlformats.org/drawingml/2006/chartDrawing">
    <cdr:from>
      <cdr:x>0.76672</cdr:x>
      <cdr:y>0.4775</cdr:y>
    </cdr:from>
    <cdr:to>
      <cdr:x>1</cdr:x>
      <cdr:y>0.56266</cdr:y>
    </cdr:to>
    <cdr:sp macro="" textlink="">
      <cdr:nvSpPr>
        <cdr:cNvPr id="3" name="Content Placeholder 2"/>
        <cdr:cNvSpPr txBox="1">
          <a:spLocks xmlns:a="http://schemas.openxmlformats.org/drawingml/2006/main"/>
        </cdr:cNvSpPr>
      </cdr:nvSpPr>
      <cdr:spPr>
        <a:xfrm xmlns:a="http://schemas.openxmlformats.org/drawingml/2006/main">
          <a:off x="7595128" y="3274729"/>
          <a:ext cx="2310872" cy="583959"/>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defTabSz="457200">
            <a:lnSpc>
              <a:spcPct val="85000"/>
            </a:lnSpc>
          </a:pPr>
          <a:r>
            <a:rPr lang="en-US" sz="2200" b="0" dirty="0" smtClean="0">
              <a:solidFill>
                <a:schemeClr val="bg2"/>
              </a:solidFill>
            </a:rPr>
            <a:t>Residential improvements</a:t>
          </a:r>
          <a:endParaRPr lang="en-US" sz="2200" b="0" kern="1200" dirty="0">
            <a:solidFill>
              <a:schemeClr val="bg2"/>
            </a:solidFill>
          </a:endParaRPr>
        </a:p>
      </cdr:txBody>
    </cdr:sp>
  </cdr:relSizeAnchor>
  <cdr:relSizeAnchor xmlns:cdr="http://schemas.openxmlformats.org/drawingml/2006/chartDrawing">
    <cdr:from>
      <cdr:x>0.7637</cdr:x>
      <cdr:y>0.38618</cdr:y>
    </cdr:from>
    <cdr:to>
      <cdr:x>0.99698</cdr:x>
      <cdr:y>0.42937</cdr:y>
    </cdr:to>
    <cdr:sp macro="" textlink="">
      <cdr:nvSpPr>
        <cdr:cNvPr id="4" name="Content Placeholder 2"/>
        <cdr:cNvSpPr txBox="1">
          <a:spLocks xmlns:a="http://schemas.openxmlformats.org/drawingml/2006/main"/>
        </cdr:cNvSpPr>
      </cdr:nvSpPr>
      <cdr:spPr>
        <a:xfrm xmlns:a="http://schemas.openxmlformats.org/drawingml/2006/main">
          <a:off x="7565212" y="2648404"/>
          <a:ext cx="2310872" cy="29619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defTabSz="457200">
            <a:lnSpc>
              <a:spcPct val="85000"/>
            </a:lnSpc>
          </a:pPr>
          <a:r>
            <a:rPr lang="en-US" sz="2200" b="0" dirty="0" smtClean="0">
              <a:solidFill>
                <a:schemeClr val="accent1"/>
              </a:solidFill>
            </a:rPr>
            <a:t>Commercial land</a:t>
          </a:r>
          <a:endParaRPr lang="en-US" sz="2200" b="0" kern="1200" dirty="0">
            <a:solidFill>
              <a:schemeClr val="accent1"/>
            </a:solidFill>
          </a:endParaRPr>
        </a:p>
      </cdr:txBody>
    </cdr:sp>
  </cdr:relSizeAnchor>
  <cdr:relSizeAnchor xmlns:cdr="http://schemas.openxmlformats.org/drawingml/2006/chartDrawing">
    <cdr:from>
      <cdr:x>0.76672</cdr:x>
      <cdr:y>0.34112</cdr:y>
    </cdr:from>
    <cdr:to>
      <cdr:x>1</cdr:x>
      <cdr:y>0.38431</cdr:y>
    </cdr:to>
    <cdr:sp macro="" textlink="">
      <cdr:nvSpPr>
        <cdr:cNvPr id="5" name="Content Placeholder 2"/>
        <cdr:cNvSpPr txBox="1">
          <a:spLocks xmlns:a="http://schemas.openxmlformats.org/drawingml/2006/main"/>
        </cdr:cNvSpPr>
      </cdr:nvSpPr>
      <cdr:spPr>
        <a:xfrm xmlns:a="http://schemas.openxmlformats.org/drawingml/2006/main">
          <a:off x="7595128" y="2339427"/>
          <a:ext cx="2310872" cy="29619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defTabSz="457200">
            <a:lnSpc>
              <a:spcPct val="85000"/>
            </a:lnSpc>
          </a:pPr>
          <a:r>
            <a:rPr lang="en-US" sz="2200" b="0" dirty="0" smtClean="0">
              <a:solidFill>
                <a:schemeClr val="accent2"/>
              </a:solidFill>
            </a:rPr>
            <a:t>Rural land</a:t>
          </a:r>
          <a:endParaRPr lang="en-US" sz="2200" b="0" kern="1200" dirty="0">
            <a:solidFill>
              <a:schemeClr val="accent2"/>
            </a:solidFill>
          </a:endParaRPr>
        </a:p>
      </cdr:txBody>
    </cdr:sp>
  </cdr:relSizeAnchor>
  <cdr:relSizeAnchor xmlns:cdr="http://schemas.openxmlformats.org/drawingml/2006/chartDrawing">
    <cdr:from>
      <cdr:x>0.76672</cdr:x>
      <cdr:y>0.29584</cdr:y>
    </cdr:from>
    <cdr:to>
      <cdr:x>1</cdr:x>
      <cdr:y>0.33904</cdr:y>
    </cdr:to>
    <cdr:sp macro="" textlink="">
      <cdr:nvSpPr>
        <cdr:cNvPr id="6" name="Content Placeholder 2"/>
        <cdr:cNvSpPr txBox="1">
          <a:spLocks xmlns:a="http://schemas.openxmlformats.org/drawingml/2006/main"/>
        </cdr:cNvSpPr>
      </cdr:nvSpPr>
      <cdr:spPr>
        <a:xfrm xmlns:a="http://schemas.openxmlformats.org/drawingml/2006/main">
          <a:off x="7595128" y="2028904"/>
          <a:ext cx="2310872" cy="296265"/>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defTabSz="457200">
            <a:lnSpc>
              <a:spcPct val="85000"/>
            </a:lnSpc>
          </a:pPr>
          <a:r>
            <a:rPr lang="en-US" sz="2200" b="0" dirty="0" smtClean="0">
              <a:solidFill>
                <a:schemeClr val="accent3"/>
              </a:solidFill>
            </a:rPr>
            <a:t>Other land</a:t>
          </a:r>
          <a:endParaRPr lang="en-US" sz="2200" b="0" kern="1200" dirty="0">
            <a:solidFill>
              <a:schemeClr val="accent3"/>
            </a:solidFill>
          </a:endParaRPr>
        </a:p>
      </cdr:txBody>
    </cdr:sp>
  </cdr:relSizeAnchor>
  <cdr:relSizeAnchor xmlns:cdr="http://schemas.openxmlformats.org/drawingml/2006/chartDrawing">
    <cdr:from>
      <cdr:x>0.76672</cdr:x>
      <cdr:y>0.15412</cdr:y>
    </cdr:from>
    <cdr:to>
      <cdr:x>1</cdr:x>
      <cdr:y>0.23927</cdr:y>
    </cdr:to>
    <cdr:sp macro="" textlink="">
      <cdr:nvSpPr>
        <cdr:cNvPr id="7" name="Content Placeholder 2"/>
        <cdr:cNvSpPr txBox="1">
          <a:spLocks xmlns:a="http://schemas.openxmlformats.org/drawingml/2006/main"/>
        </cdr:cNvSpPr>
      </cdr:nvSpPr>
      <cdr:spPr>
        <a:xfrm xmlns:a="http://schemas.openxmlformats.org/drawingml/2006/main">
          <a:off x="7595128" y="1056937"/>
          <a:ext cx="2310872" cy="583958"/>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defTabSz="457200">
            <a:lnSpc>
              <a:spcPct val="85000"/>
            </a:lnSpc>
          </a:pPr>
          <a:r>
            <a:rPr lang="en-US" sz="2200" b="0" dirty="0" smtClean="0">
              <a:solidFill>
                <a:schemeClr val="accent4"/>
              </a:solidFill>
            </a:rPr>
            <a:t>Non-residential improvements</a:t>
          </a:r>
          <a:endParaRPr lang="en-US" sz="2200" b="0" kern="1200" dirty="0">
            <a:solidFill>
              <a:schemeClr val="accent4"/>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0.74403</cdr:x>
      <cdr:y>0.41155</cdr:y>
    </cdr:from>
    <cdr:to>
      <cdr:x>0.95846</cdr:x>
      <cdr:y>0.57503</cdr:y>
    </cdr:to>
    <cdr:sp macro="" textlink="">
      <cdr:nvSpPr>
        <cdr:cNvPr id="3" name="TextBox 2"/>
        <cdr:cNvSpPr txBox="1"/>
      </cdr:nvSpPr>
      <cdr:spPr>
        <a:xfrm xmlns:a="http://schemas.openxmlformats.org/drawingml/2006/main">
          <a:off x="7370348" y="2789223"/>
          <a:ext cx="2124143" cy="11079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US" sz="2200" b="1" dirty="0" smtClean="0">
              <a:solidFill>
                <a:schemeClr val="tx1"/>
              </a:solidFill>
            </a:rPr>
            <a:t>Revenues grew slower than economy</a:t>
          </a:r>
          <a:endParaRPr lang="en-US" sz="2200" b="1" dirty="0">
            <a:solidFill>
              <a:schemeClr val="tx1"/>
            </a:solidFill>
          </a:endParaRPr>
        </a:p>
      </cdr:txBody>
    </cdr:sp>
  </cdr:relSizeAnchor>
  <cdr:relSizeAnchor xmlns:cdr="http://schemas.openxmlformats.org/drawingml/2006/chartDrawing">
    <cdr:from>
      <cdr:x>0.95967</cdr:x>
      <cdr:y>0.45773</cdr:y>
    </cdr:from>
    <cdr:to>
      <cdr:x>0.95967</cdr:x>
      <cdr:y>0.58934</cdr:y>
    </cdr:to>
    <cdr:cxnSp macro="">
      <cdr:nvCxnSpPr>
        <cdr:cNvPr id="4" name="Straight Arrow Connector 3"/>
        <cdr:cNvCxnSpPr/>
      </cdr:nvCxnSpPr>
      <cdr:spPr bwMode="auto">
        <a:xfrm xmlns:a="http://schemas.openxmlformats.org/drawingml/2006/main">
          <a:off x="9506496" y="3102195"/>
          <a:ext cx="0" cy="891970"/>
        </a:xfrm>
        <a:prstGeom xmlns:a="http://schemas.openxmlformats.org/drawingml/2006/main" prst="straightConnector1">
          <a:avLst/>
        </a:prstGeom>
        <a:solidFill xmlns:a="http://schemas.openxmlformats.org/drawingml/2006/main">
          <a:schemeClr val="accent1"/>
        </a:solidFill>
        <a:ln xmlns:a="http://schemas.openxmlformats.org/drawingml/2006/main" w="31750" cap="flat" cmpd="sng" algn="ctr">
          <a:solidFill>
            <a:schemeClr val="tx1"/>
          </a:solidFill>
          <a:prstDash val="solid"/>
          <a:round/>
          <a:headEnd type="none" w="med" len="med"/>
          <a:tailEnd type="triangle" w="lg" len="lg"/>
        </a:ln>
        <a:effectLst xmlns:a="http://schemas.openxmlformats.org/drawingml/2006/main"/>
      </cdr:spPr>
    </cdr:cxnSp>
  </cdr:relSizeAnchor>
</c:userShapes>
</file>

<file path=ppt/drawings/drawing4.xml><?xml version="1.0" encoding="utf-8"?>
<c:userShapes xmlns:c="http://schemas.openxmlformats.org/drawingml/2006/chart">
  <cdr:relSizeAnchor xmlns:cdr="http://schemas.openxmlformats.org/drawingml/2006/chartDrawing">
    <cdr:from>
      <cdr:x>0.00272</cdr:x>
      <cdr:y>0</cdr:y>
    </cdr:from>
    <cdr:to>
      <cdr:x>1</cdr:x>
      <cdr:y>0.04952</cdr:y>
    </cdr:to>
    <cdr:sp macro="" textlink="">
      <cdr:nvSpPr>
        <cdr:cNvPr id="2" name="TextBox 1"/>
        <cdr:cNvSpPr txBox="1"/>
      </cdr:nvSpPr>
      <cdr:spPr>
        <a:xfrm xmlns:a="http://schemas.openxmlformats.org/drawingml/2006/main">
          <a:off x="26943" y="0"/>
          <a:ext cx="9879055" cy="338554"/>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endParaRPr lang="en-AU" sz="2200" b="0" dirty="0" smtClean="0">
            <a:solidFill>
              <a:schemeClr val="tx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0.08898</cdr:x>
      <cdr:y>0.23225</cdr:y>
    </cdr:from>
    <cdr:to>
      <cdr:x>0.518</cdr:x>
      <cdr:y>0.38035</cdr:y>
    </cdr:to>
    <cdr:sp macro="" textlink="">
      <cdr:nvSpPr>
        <cdr:cNvPr id="2" name="TextBox 11"/>
        <cdr:cNvSpPr txBox="1"/>
      </cdr:nvSpPr>
      <cdr:spPr>
        <a:xfrm xmlns:a="http://schemas.openxmlformats.org/drawingml/2006/main">
          <a:off x="881128" y="1592771"/>
          <a:ext cx="4248428" cy="1015669"/>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AU" sz="2200" b="1" dirty="0" smtClean="0">
              <a:solidFill>
                <a:schemeClr val="bg2"/>
              </a:solidFill>
            </a:rPr>
            <a:t>Broad-based property levy of 0.2 percent of unimproved land value (2015-16)</a:t>
          </a:r>
        </a:p>
      </cdr:txBody>
    </cdr:sp>
  </cdr:relSizeAnchor>
  <cdr:relSizeAnchor xmlns:cdr="http://schemas.openxmlformats.org/drawingml/2006/chartDrawing">
    <cdr:from>
      <cdr:x>0.58345</cdr:x>
      <cdr:y>0.05376</cdr:y>
    </cdr:from>
    <cdr:to>
      <cdr:x>1</cdr:x>
      <cdr:y>0.15249</cdr:y>
    </cdr:to>
    <cdr:sp macro="" textlink="">
      <cdr:nvSpPr>
        <cdr:cNvPr id="3" name="TextBox 11"/>
        <cdr:cNvSpPr txBox="1"/>
      </cdr:nvSpPr>
      <cdr:spPr>
        <a:xfrm xmlns:a="http://schemas.openxmlformats.org/drawingml/2006/main">
          <a:off x="5777628" y="368660"/>
          <a:ext cx="4124908" cy="677090"/>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b="1" dirty="0" smtClean="0">
              <a:solidFill>
                <a:schemeClr val="accent1"/>
              </a:solidFill>
            </a:rPr>
            <a:t>Current property-related revenues (2012-13)</a:t>
          </a:r>
        </a:p>
      </cdr:txBody>
    </cdr:sp>
  </cdr:relSizeAnchor>
  <cdr:relSizeAnchor xmlns:cdr="http://schemas.openxmlformats.org/drawingml/2006/chartDrawing">
    <cdr:from>
      <cdr:x>0.20169</cdr:x>
      <cdr:y>0.43175</cdr:y>
    </cdr:from>
    <cdr:to>
      <cdr:x>0.26713</cdr:x>
      <cdr:y>0.43175</cdr:y>
    </cdr:to>
    <cdr:cxnSp macro="">
      <cdr:nvCxnSpPr>
        <cdr:cNvPr id="7" name="Straight Connector 6"/>
        <cdr:cNvCxnSpPr/>
      </cdr:nvCxnSpPr>
      <cdr:spPr bwMode="auto">
        <a:xfrm xmlns:a="http://schemas.openxmlformats.org/drawingml/2006/main">
          <a:off x="1997208" y="2960948"/>
          <a:ext cx="648078" cy="5"/>
        </a:xfrm>
        <a:prstGeom xmlns:a="http://schemas.openxmlformats.org/drawingml/2006/main" prst="line">
          <a:avLst/>
        </a:prstGeom>
        <a:solidFill xmlns:a="http://schemas.openxmlformats.org/drawingml/2006/main">
          <a:schemeClr val="accent1"/>
        </a:solidFill>
        <a:ln xmlns:a="http://schemas.openxmlformats.org/drawingml/2006/main" w="28575" cap="flat" cmpd="sng" algn="ctr">
          <a:solidFill>
            <a:schemeClr val="tx1"/>
          </a:solidFill>
          <a:prstDash val="dash"/>
          <a:round/>
          <a:headEnd type="none" w="med" len="med"/>
          <a:tailEnd type="none" w="med" len="med"/>
        </a:ln>
        <a:effectLst xmlns:a="http://schemas.openxmlformats.org/drawingml/2006/main"/>
      </cdr:spPr>
    </cdr:cxnSp>
  </cdr:relSizeAnchor>
  <cdr:relSizeAnchor xmlns:cdr="http://schemas.openxmlformats.org/drawingml/2006/chartDrawing">
    <cdr:from>
      <cdr:x>0.35439</cdr:x>
      <cdr:y>0.44839</cdr:y>
    </cdr:from>
    <cdr:to>
      <cdr:x>0.41984</cdr:x>
      <cdr:y>0.44839</cdr:y>
    </cdr:to>
    <cdr:cxnSp macro="">
      <cdr:nvCxnSpPr>
        <cdr:cNvPr id="8" name="Straight Connector 7"/>
        <cdr:cNvCxnSpPr/>
      </cdr:nvCxnSpPr>
      <cdr:spPr bwMode="auto">
        <a:xfrm xmlns:a="http://schemas.openxmlformats.org/drawingml/2006/main">
          <a:off x="3509360" y="3075077"/>
          <a:ext cx="648121" cy="0"/>
        </a:xfrm>
        <a:prstGeom xmlns:a="http://schemas.openxmlformats.org/drawingml/2006/main" prst="line">
          <a:avLst/>
        </a:prstGeom>
        <a:solidFill xmlns:a="http://schemas.openxmlformats.org/drawingml/2006/main">
          <a:schemeClr val="accent1"/>
        </a:solidFill>
        <a:ln xmlns:a="http://schemas.openxmlformats.org/drawingml/2006/main" w="28575" cap="flat" cmpd="sng" algn="ctr">
          <a:solidFill>
            <a:schemeClr val="tx1"/>
          </a:solidFill>
          <a:prstDash val="dash"/>
          <a:round/>
          <a:headEnd type="none" w="med" len="med"/>
          <a:tailEnd type="none" w="med" len="med"/>
        </a:ln>
        <a:effectLst xmlns:a="http://schemas.openxmlformats.org/drawingml/2006/main"/>
      </cdr:spPr>
    </cdr:cxnSp>
  </cdr:relSizeAnchor>
</c:userShapes>
</file>

<file path=ppt/drawings/drawing6.xml><?xml version="1.0" encoding="utf-8"?>
<c:userShapes xmlns:c="http://schemas.openxmlformats.org/drawingml/2006/chart">
  <cdr:relSizeAnchor xmlns:cdr="http://schemas.openxmlformats.org/drawingml/2006/chartDrawing">
    <cdr:from>
      <cdr:x>0</cdr:x>
      <cdr:y>0.31556</cdr:y>
    </cdr:from>
    <cdr:to>
      <cdr:x>0</cdr:x>
      <cdr:y>0.31556</cdr:y>
    </cdr:to>
    <cdr:grpSp>
      <cdr:nvGrpSpPr>
        <cdr:cNvPr id="22" name="Group 21"/>
        <cdr:cNvGrpSpPr/>
      </cdr:nvGrpSpPr>
      <cdr:grpSpPr>
        <a:xfrm xmlns:a="http://schemas.openxmlformats.org/drawingml/2006/main">
          <a:off x="0" y="2161175"/>
          <a:ext cx="0" cy="0"/>
          <a:chOff x="0" y="2161175"/>
          <a:chExt cx="0" cy="0"/>
        </a:xfrm>
      </cdr:grpSpPr>
    </cdr:grpSp>
  </cdr:relSizeAnchor>
  <cdr:relSizeAnchor xmlns:cdr="http://schemas.openxmlformats.org/drawingml/2006/chartDrawing">
    <cdr:from>
      <cdr:x>0.76828</cdr:x>
      <cdr:y>0.03337</cdr:y>
    </cdr:from>
    <cdr:to>
      <cdr:x>0.95</cdr:x>
      <cdr:y>0.16556</cdr:y>
    </cdr:to>
    <cdr:grpSp>
      <cdr:nvGrpSpPr>
        <cdr:cNvPr id="5" name="Group 4"/>
        <cdr:cNvGrpSpPr/>
      </cdr:nvGrpSpPr>
      <cdr:grpSpPr>
        <a:xfrm xmlns:a="http://schemas.openxmlformats.org/drawingml/2006/main">
          <a:off x="7610582" y="228541"/>
          <a:ext cx="1800118" cy="905329"/>
          <a:chOff x="4481066" y="-2120135"/>
          <a:chExt cx="107579" cy="891375"/>
        </a:xfrm>
      </cdr:grpSpPr>
      <cdr:sp macro="" textlink="">
        <cdr:nvSpPr>
          <cdr:cNvPr id="7" name="Rectangle 6"/>
          <cdr:cNvSpPr/>
        </cdr:nvSpPr>
        <cdr:spPr bwMode="auto">
          <a:xfrm xmlns:a="http://schemas.openxmlformats.org/drawingml/2006/main">
            <a:off x="4481066" y="-1518199"/>
            <a:ext cx="107579" cy="289439"/>
          </a:xfrm>
          <a:prstGeom xmlns:a="http://schemas.openxmlformats.org/drawingml/2006/main" prst="rect">
            <a:avLst/>
          </a:prstGeom>
          <a:solidFill xmlns:a="http://schemas.openxmlformats.org/drawingml/2006/main">
            <a:schemeClr val="accent3"/>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pitchFamily="34" charset="-128"/>
              </a:rPr>
              <a:t>Commonwealth</a:t>
            </a:r>
          </a:p>
        </cdr:txBody>
      </cdr:sp>
      <cdr:sp macro="" textlink="">
        <cdr:nvSpPr>
          <cdr:cNvPr id="9" name="Rectangle 8"/>
          <cdr:cNvSpPr/>
        </cdr:nvSpPr>
        <cdr:spPr bwMode="auto">
          <a:xfrm xmlns:a="http://schemas.openxmlformats.org/drawingml/2006/main">
            <a:off x="4481066" y="-1819167"/>
            <a:ext cx="107579" cy="289439"/>
          </a:xfrm>
          <a:prstGeom xmlns:a="http://schemas.openxmlformats.org/drawingml/2006/main" prst="rect">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1800" dirty="0" smtClean="0"/>
              <a:t>State</a:t>
            </a:r>
            <a:endParaRPr lang="en-US" sz="1800" dirty="0"/>
          </a:p>
        </cdr:txBody>
      </cdr:sp>
      <cdr:sp macro="" textlink="">
        <cdr:nvSpPr>
          <cdr:cNvPr id="11" name="Rectangle 10"/>
          <cdr:cNvSpPr/>
        </cdr:nvSpPr>
        <cdr:spPr bwMode="auto">
          <a:xfrm xmlns:a="http://schemas.openxmlformats.org/drawingml/2006/main">
            <a:off x="4481066" y="-2120135"/>
            <a:ext cx="107579" cy="289439"/>
          </a:xfrm>
          <a:prstGeom xmlns:a="http://schemas.openxmlformats.org/drawingml/2006/main" prst="rect">
            <a:avLst/>
          </a:prstGeom>
          <a:solidFill xmlns:a="http://schemas.openxmlformats.org/drawingml/2006/main">
            <a:schemeClr val="tx2"/>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800" dirty="0" smtClean="0">
                <a:solidFill>
                  <a:schemeClr val="bg1"/>
                </a:solidFill>
              </a:rPr>
              <a:t>Local</a:t>
            </a:r>
            <a:endParaRPr lang="en-US" sz="1800" dirty="0">
              <a:solidFill>
                <a:schemeClr val="bg1"/>
              </a:solidFill>
            </a:endParaRPr>
          </a:p>
        </cdr:txBody>
      </cdr:sp>
    </cdr:grpSp>
  </cdr:relSizeAnchor>
  <cdr:relSizeAnchor xmlns:cdr="http://schemas.openxmlformats.org/drawingml/2006/chartDrawing">
    <cdr:from>
      <cdr:x>0.31619</cdr:x>
      <cdr:y>0.50845</cdr:y>
    </cdr:from>
    <cdr:to>
      <cdr:x>0.39583</cdr:x>
      <cdr:y>0.56176</cdr:y>
    </cdr:to>
    <cdr:sp macro="" textlink="">
      <cdr:nvSpPr>
        <cdr:cNvPr id="4" name="Rectangle 3"/>
        <cdr:cNvSpPr/>
      </cdr:nvSpPr>
      <cdr:spPr bwMode="auto">
        <a:xfrm xmlns:a="http://schemas.openxmlformats.org/drawingml/2006/main">
          <a:off x="3132163" y="3482224"/>
          <a:ext cx="788962" cy="365125"/>
        </a:xfrm>
        <a:prstGeom xmlns:a="http://schemas.openxmlformats.org/drawingml/2006/main" prst="rect">
          <a:avLst/>
        </a:prstGeom>
        <a:solidFill xmlns:a="http://schemas.openxmlformats.org/drawingml/2006/main">
          <a:schemeClr val="accent1"/>
        </a:solidFill>
        <a:ln xmlns:a="http://schemas.openxmlformats.org/drawingml/2006/main" w="9525" cap="flat" cmpd="sng" algn="ctr">
          <a:solidFill>
            <a:schemeClr val="tx1"/>
          </a:solidFill>
          <a:prstDash val="dash"/>
          <a:round/>
          <a:headEnd type="none" w="med" len="med"/>
          <a:tailEnd type="none" w="med" len="med"/>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en-US" dirty="0"/>
        </a:p>
      </cdr:txBody>
    </cdr:sp>
  </cdr:relSizeAnchor>
</c:userShapes>
</file>

<file path=ppt/drawings/drawing7.xml><?xml version="1.0" encoding="utf-8"?>
<c:userShapes xmlns:c="http://schemas.openxmlformats.org/drawingml/2006/chart">
  <cdr:relSizeAnchor xmlns:cdr="http://schemas.openxmlformats.org/drawingml/2006/chartDrawing">
    <cdr:from>
      <cdr:x>0.47312</cdr:x>
      <cdr:y>0.09056</cdr:y>
    </cdr:from>
    <cdr:to>
      <cdr:x>0.69206</cdr:x>
      <cdr:y>0.15886</cdr:y>
    </cdr:to>
    <cdr:sp macro="" textlink="">
      <cdr:nvSpPr>
        <cdr:cNvPr id="5" name="TextBox 4"/>
        <cdr:cNvSpPr txBox="1"/>
      </cdr:nvSpPr>
      <cdr:spPr>
        <a:xfrm xmlns:a="http://schemas.openxmlformats.org/drawingml/2006/main">
          <a:off x="4590207" y="571392"/>
          <a:ext cx="2124175" cy="43088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endParaRPr lang="en-US" sz="2200" b="1" dirty="0">
            <a:solidFill>
              <a:schemeClr val="tx1"/>
            </a:solidFill>
          </a:endParaRPr>
        </a:p>
      </cdr:txBody>
    </cdr:sp>
  </cdr:relSizeAnchor>
  <cdr:relSizeAnchor xmlns:cdr="http://schemas.openxmlformats.org/drawingml/2006/chartDrawing">
    <cdr:from>
      <cdr:x>0.0912</cdr:x>
      <cdr:y>0.05977</cdr:y>
    </cdr:from>
    <cdr:to>
      <cdr:x>0.31014</cdr:x>
      <cdr:y>0.18173</cdr:y>
    </cdr:to>
    <cdr:sp macro="" textlink="">
      <cdr:nvSpPr>
        <cdr:cNvPr id="7" name="TextBox 6"/>
        <cdr:cNvSpPr txBox="1"/>
      </cdr:nvSpPr>
      <cdr:spPr>
        <a:xfrm xmlns:a="http://schemas.openxmlformats.org/drawingml/2006/main">
          <a:off x="884828" y="377137"/>
          <a:ext cx="2124170" cy="76948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US" sz="2200" b="1" dirty="0" smtClean="0">
              <a:solidFill>
                <a:schemeClr val="tx1"/>
              </a:solidFill>
            </a:rPr>
            <a:t>Detached homes</a:t>
          </a:r>
          <a:endParaRPr lang="en-US" sz="2200" b="1" dirty="0">
            <a:solidFill>
              <a:schemeClr val="tx1"/>
            </a:solidFill>
          </a:endParaRPr>
        </a:p>
      </cdr:txBody>
    </cdr:sp>
  </cdr:relSizeAnchor>
  <cdr:relSizeAnchor xmlns:cdr="http://schemas.openxmlformats.org/drawingml/2006/chartDrawing">
    <cdr:from>
      <cdr:x>0.55443</cdr:x>
      <cdr:y>0.1959</cdr:y>
    </cdr:from>
    <cdr:to>
      <cdr:x>0.71029</cdr:x>
      <cdr:y>0.24956</cdr:y>
    </cdr:to>
    <cdr:sp macro="" textlink="">
      <cdr:nvSpPr>
        <cdr:cNvPr id="8" name="TextBox 7"/>
        <cdr:cNvSpPr txBox="1"/>
      </cdr:nvSpPr>
      <cdr:spPr>
        <a:xfrm xmlns:a="http://schemas.openxmlformats.org/drawingml/2006/main">
          <a:off x="5379116" y="1236007"/>
          <a:ext cx="1512163" cy="338558"/>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2200" b="1" dirty="0" smtClean="0">
              <a:solidFill>
                <a:schemeClr val="bg2"/>
              </a:solidFill>
            </a:rPr>
            <a:t>Land tax</a:t>
          </a:r>
        </a:p>
      </cdr:txBody>
    </cdr:sp>
  </cdr:relSizeAnchor>
  <cdr:relSizeAnchor xmlns:cdr="http://schemas.openxmlformats.org/drawingml/2006/chartDrawing">
    <cdr:from>
      <cdr:x>0.37361</cdr:x>
      <cdr:y>0.19591</cdr:y>
    </cdr:from>
    <cdr:to>
      <cdr:x>0.55774</cdr:x>
      <cdr:y>0.24957</cdr:y>
    </cdr:to>
    <cdr:sp macro="" textlink="">
      <cdr:nvSpPr>
        <cdr:cNvPr id="9" name="TextBox 8"/>
        <cdr:cNvSpPr txBox="1"/>
      </cdr:nvSpPr>
      <cdr:spPr>
        <a:xfrm xmlns:a="http://schemas.openxmlformats.org/drawingml/2006/main">
          <a:off x="3624788" y="1236070"/>
          <a:ext cx="1786441" cy="338558"/>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AU" sz="2200" b="1" dirty="0" smtClean="0">
              <a:solidFill>
                <a:schemeClr val="accent2"/>
              </a:solidFill>
            </a:rPr>
            <a:t>Property tax</a:t>
          </a:r>
        </a:p>
      </cdr:txBody>
    </cdr:sp>
  </cdr:relSizeAnchor>
  <cdr:relSizeAnchor xmlns:cdr="http://schemas.openxmlformats.org/drawingml/2006/chartDrawing">
    <cdr:from>
      <cdr:x>0.40928</cdr:x>
      <cdr:y>0.05598</cdr:y>
    </cdr:from>
    <cdr:to>
      <cdr:x>0.6526</cdr:x>
      <cdr:y>0.17794</cdr:y>
    </cdr:to>
    <cdr:sp macro="" textlink="">
      <cdr:nvSpPr>
        <cdr:cNvPr id="10" name="TextBox 9"/>
        <cdr:cNvSpPr txBox="1"/>
      </cdr:nvSpPr>
      <cdr:spPr>
        <a:xfrm xmlns:a="http://schemas.openxmlformats.org/drawingml/2006/main">
          <a:off x="3970861" y="353207"/>
          <a:ext cx="2360706" cy="76948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b="1" dirty="0" smtClean="0">
              <a:solidFill>
                <a:schemeClr val="tx1"/>
              </a:solidFill>
            </a:rPr>
            <a:t>Medium Density Housing</a:t>
          </a:r>
          <a:endParaRPr lang="en-US" sz="2200" b="1"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cdr:x>
      <cdr:y>0.1143</cdr:y>
    </cdr:from>
    <cdr:to>
      <cdr:x>0.23154</cdr:x>
      <cdr:y>0.79825</cdr:y>
    </cdr:to>
    <cdr:sp macro="" textlink="">
      <cdr:nvSpPr>
        <cdr:cNvPr id="25" name="TextBox 24"/>
        <cdr:cNvSpPr txBox="1"/>
      </cdr:nvSpPr>
      <cdr:spPr>
        <a:xfrm xmlns:a="http://schemas.openxmlformats.org/drawingml/2006/main">
          <a:off x="0" y="396044"/>
          <a:ext cx="2217473" cy="2369889"/>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AU" sz="2200" b="1" dirty="0" smtClean="0">
              <a:solidFill>
                <a:schemeClr val="tx1"/>
              </a:solidFill>
            </a:rPr>
            <a:t>Total levy paid by all households within each income and net worth quintile</a:t>
          </a:r>
        </a:p>
        <a:p xmlns:a="http://schemas.openxmlformats.org/drawingml/2006/main">
          <a:pPr algn="l"/>
          <a:r>
            <a:rPr lang="en-AU" sz="2200" dirty="0" smtClean="0">
              <a:solidFill>
                <a:schemeClr val="tx1"/>
              </a:solidFill>
            </a:rPr>
            <a:t>($ billions)</a:t>
          </a:r>
        </a:p>
      </cdr:txBody>
    </cdr:sp>
  </cdr:relSizeAnchor>
  <cdr:relSizeAnchor xmlns:cdr="http://schemas.openxmlformats.org/drawingml/2006/chartDrawing">
    <cdr:from>
      <cdr:x>0.37218</cdr:x>
      <cdr:y>0.26938</cdr:y>
    </cdr:from>
    <cdr:to>
      <cdr:x>0.67293</cdr:x>
      <cdr:y>0.36709</cdr:y>
    </cdr:to>
    <cdr:sp macro="" textlink="">
      <cdr:nvSpPr>
        <cdr:cNvPr id="40" name="TextBox 39"/>
        <cdr:cNvSpPr txBox="1"/>
      </cdr:nvSpPr>
      <cdr:spPr>
        <a:xfrm xmlns:a="http://schemas.openxmlformats.org/drawingml/2006/main">
          <a:off x="3564392" y="933402"/>
          <a:ext cx="2880302" cy="338566"/>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b="1" dirty="0" smtClean="0"/>
            <a:t>Income quintile:</a:t>
          </a:r>
          <a:endParaRPr lang="en-US" sz="2200" b="1" dirty="0"/>
        </a:p>
      </cdr:txBody>
    </cdr:sp>
  </cdr:relSizeAnchor>
  <cdr:relSizeAnchor xmlns:cdr="http://schemas.openxmlformats.org/drawingml/2006/chartDrawing">
    <cdr:from>
      <cdr:x>0.51504</cdr:x>
      <cdr:y>0.89747</cdr:y>
    </cdr:from>
    <cdr:to>
      <cdr:x>0.80533</cdr:x>
      <cdr:y>0.99518</cdr:y>
    </cdr:to>
    <cdr:sp macro="" textlink="">
      <cdr:nvSpPr>
        <cdr:cNvPr id="14" name="TextBox 13"/>
        <cdr:cNvSpPr txBox="1"/>
      </cdr:nvSpPr>
      <cdr:spPr>
        <a:xfrm xmlns:a="http://schemas.openxmlformats.org/drawingml/2006/main">
          <a:off x="4932548" y="3109751"/>
          <a:ext cx="2780126" cy="338566"/>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b="1" dirty="0" smtClean="0"/>
            <a:t>Net worth quintile</a:t>
          </a:r>
          <a:endParaRPr lang="en-US" sz="2200" b="1" dirty="0"/>
        </a:p>
      </cdr:txBody>
    </cdr:sp>
  </cdr:relSizeAnchor>
  <cdr:relSizeAnchor xmlns:cdr="http://schemas.openxmlformats.org/drawingml/2006/chartDrawing">
    <cdr:from>
      <cdr:x>0.67824</cdr:x>
      <cdr:y>0.3145</cdr:y>
    </cdr:from>
    <cdr:to>
      <cdr:x>0.78726</cdr:x>
      <cdr:y>0.39763</cdr:y>
    </cdr:to>
    <cdr:sp macro="" textlink="">
      <cdr:nvSpPr>
        <cdr:cNvPr id="15" name="Rectangle 14"/>
        <cdr:cNvSpPr/>
      </cdr:nvSpPr>
      <cdr:spPr bwMode="auto">
        <a:xfrm xmlns:a="http://schemas.openxmlformats.org/drawingml/2006/main">
          <a:off x="6495516" y="1089730"/>
          <a:ext cx="1044091" cy="288046"/>
        </a:xfrm>
        <a:prstGeom xmlns:a="http://schemas.openxmlformats.org/drawingml/2006/main" prst="rect">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3rd</a:t>
          </a:r>
          <a:endParaRPr kumimoji="0" lang="en-US" sz="1800" b="0" i="0" u="none" strike="noStrike" cap="none" normalizeH="0" baseline="0" dirty="0" smtClean="0">
            <a:ln>
              <a:noFill/>
            </a:ln>
            <a:solidFill>
              <a:schemeClr val="tx1"/>
            </a:solidFill>
            <a:effectLst/>
            <a:latin typeface="Arial" charset="0"/>
            <a:ea typeface="ＭＳ Ｐゴシック" pitchFamily="34" charset="-128"/>
          </a:endParaRPr>
        </a:p>
      </cdr:txBody>
    </cdr:sp>
  </cdr:relSizeAnchor>
  <cdr:relSizeAnchor xmlns:cdr="http://schemas.openxmlformats.org/drawingml/2006/chartDrawing">
    <cdr:from>
      <cdr:x>0.67824</cdr:x>
      <cdr:y>0.39762</cdr:y>
    </cdr:from>
    <cdr:to>
      <cdr:x>0.78726</cdr:x>
      <cdr:y>0.48075</cdr:y>
    </cdr:to>
    <cdr:sp macro="" textlink="">
      <cdr:nvSpPr>
        <cdr:cNvPr id="16" name="Rectangle 15"/>
        <cdr:cNvSpPr/>
      </cdr:nvSpPr>
      <cdr:spPr bwMode="auto">
        <a:xfrm xmlns:a="http://schemas.openxmlformats.org/drawingml/2006/main">
          <a:off x="6495516" y="1377762"/>
          <a:ext cx="1044091" cy="288045"/>
        </a:xfrm>
        <a:prstGeom xmlns:a="http://schemas.openxmlformats.org/drawingml/2006/main" prst="rect">
          <a:avLst/>
        </a:prstGeom>
        <a:solidFill xmlns:a="http://schemas.openxmlformats.org/drawingml/2006/main">
          <a:schemeClr val="accent2"/>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ea typeface="ＭＳ Ｐゴシック" pitchFamily="34" charset="-128"/>
            </a:rPr>
            <a:t>2nd</a:t>
          </a:r>
        </a:p>
      </cdr:txBody>
    </cdr:sp>
  </cdr:relSizeAnchor>
  <cdr:relSizeAnchor xmlns:cdr="http://schemas.openxmlformats.org/drawingml/2006/chartDrawing">
    <cdr:from>
      <cdr:x>0.67824</cdr:x>
      <cdr:y>0.48075</cdr:y>
    </cdr:from>
    <cdr:to>
      <cdr:x>0.78726</cdr:x>
      <cdr:y>0.56387</cdr:y>
    </cdr:to>
    <cdr:sp macro="" textlink="">
      <cdr:nvSpPr>
        <cdr:cNvPr id="17" name="Rectangle 16"/>
        <cdr:cNvSpPr/>
      </cdr:nvSpPr>
      <cdr:spPr bwMode="auto">
        <a:xfrm xmlns:a="http://schemas.openxmlformats.org/drawingml/2006/main">
          <a:off x="6495516" y="1665794"/>
          <a:ext cx="1044091" cy="288012"/>
        </a:xfrm>
        <a:prstGeom xmlns:a="http://schemas.openxmlformats.org/drawingml/2006/main" prst="rect">
          <a:avLst/>
        </a:prstGeom>
        <a:solidFill xmlns:a="http://schemas.openxmlformats.org/drawingml/2006/main">
          <a:schemeClr val="accent3"/>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Lowest</a:t>
          </a:r>
          <a:endParaRPr kumimoji="0" lang="en-US" sz="1800" b="0" i="0" u="none" strike="noStrike" cap="none" normalizeH="0" baseline="0" dirty="0" smtClean="0">
            <a:ln>
              <a:noFill/>
            </a:ln>
            <a:effectLst/>
          </a:endParaRPr>
        </a:p>
      </cdr:txBody>
    </cdr:sp>
  </cdr:relSizeAnchor>
  <cdr:relSizeAnchor xmlns:cdr="http://schemas.openxmlformats.org/drawingml/2006/chartDrawing">
    <cdr:from>
      <cdr:x>0.67824</cdr:x>
      <cdr:y>0.23137</cdr:y>
    </cdr:from>
    <cdr:to>
      <cdr:x>0.78726</cdr:x>
      <cdr:y>0.31449</cdr:y>
    </cdr:to>
    <cdr:sp macro="" textlink="">
      <cdr:nvSpPr>
        <cdr:cNvPr id="18" name="Rectangle 17"/>
        <cdr:cNvSpPr/>
      </cdr:nvSpPr>
      <cdr:spPr bwMode="auto">
        <a:xfrm xmlns:a="http://schemas.openxmlformats.org/drawingml/2006/main">
          <a:off x="6495516" y="801698"/>
          <a:ext cx="1044091" cy="288011"/>
        </a:xfrm>
        <a:prstGeom xmlns:a="http://schemas.openxmlformats.org/drawingml/2006/main" prst="rect">
          <a:avLst/>
        </a:prstGeom>
        <a:solidFill xmlns:a="http://schemas.openxmlformats.org/drawingml/2006/main">
          <a:schemeClr val="bg2"/>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4th</a:t>
          </a:r>
          <a:endParaRPr kumimoji="0" lang="en-US" sz="1800" b="0" i="0" u="none" strike="noStrike" cap="none" normalizeH="0" baseline="0" dirty="0" smtClean="0">
            <a:ln>
              <a:noFill/>
            </a:ln>
            <a:solidFill>
              <a:schemeClr val="tx1"/>
            </a:solidFill>
            <a:effectLst/>
            <a:latin typeface="Arial" charset="0"/>
            <a:ea typeface="ＭＳ Ｐゴシック" pitchFamily="34" charset="-128"/>
          </a:endParaRPr>
        </a:p>
      </cdr:txBody>
    </cdr:sp>
  </cdr:relSizeAnchor>
  <cdr:relSizeAnchor xmlns:cdr="http://schemas.openxmlformats.org/drawingml/2006/chartDrawing">
    <cdr:from>
      <cdr:x>0.67824</cdr:x>
      <cdr:y>0.14824</cdr:y>
    </cdr:from>
    <cdr:to>
      <cdr:x>0.78726</cdr:x>
      <cdr:y>0.22819</cdr:y>
    </cdr:to>
    <cdr:sp macro="" textlink="">
      <cdr:nvSpPr>
        <cdr:cNvPr id="19" name="Rectangle 18"/>
        <cdr:cNvSpPr/>
      </cdr:nvSpPr>
      <cdr:spPr bwMode="auto">
        <a:xfrm xmlns:a="http://schemas.openxmlformats.org/drawingml/2006/main">
          <a:off x="6495516" y="513666"/>
          <a:ext cx="1044091" cy="276999"/>
        </a:xfrm>
        <a:prstGeom xmlns:a="http://schemas.openxmlformats.org/drawingml/2006/main" prst="rect">
          <a:avLst/>
        </a:prstGeom>
        <a:solidFill xmlns:a="http://schemas.openxmlformats.org/drawingml/2006/main">
          <a:schemeClr val="tx2"/>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rPr>
            <a:t>Highest</a:t>
          </a:r>
          <a:endParaRPr kumimoji="0" lang="en-US" sz="1800" b="0" i="0" u="none" strike="noStrike" cap="none" normalizeH="0" baseline="0" dirty="0" smtClean="0">
            <a:ln>
              <a:noFill/>
            </a:ln>
            <a:solidFill>
              <a:schemeClr val="bg1"/>
            </a:solidFill>
            <a:effectLst/>
            <a:latin typeface="Arial" charset="0"/>
            <a:ea typeface="ＭＳ Ｐゴシック" pitchFamily="34" charset="-128"/>
          </a:endParaRPr>
        </a:p>
      </cdr:txBody>
    </cdr:sp>
  </cdr:relSizeAnchor>
  <cdr:relSizeAnchor xmlns:cdr="http://schemas.openxmlformats.org/drawingml/2006/chartDrawing">
    <cdr:from>
      <cdr:x>0.46386</cdr:x>
      <cdr:y>0.76662</cdr:y>
    </cdr:from>
    <cdr:to>
      <cdr:x>0.5977</cdr:x>
      <cdr:y>0.85784</cdr:y>
    </cdr:to>
    <cdr:sp macro="" textlink="">
      <cdr:nvSpPr>
        <cdr:cNvPr id="20" name="TextBox 19"/>
        <cdr:cNvSpPr txBox="1"/>
      </cdr:nvSpPr>
      <cdr:spPr>
        <a:xfrm xmlns:a="http://schemas.openxmlformats.org/drawingml/2006/main">
          <a:off x="4442409" y="2656351"/>
          <a:ext cx="1281794" cy="31607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smtClean="0">
              <a:solidFill>
                <a:schemeClr val="tx1"/>
              </a:solidFill>
            </a:rPr>
            <a:t>2</a:t>
          </a:r>
          <a:r>
            <a:rPr lang="en-AU" sz="2200" baseline="30000" dirty="0" smtClean="0">
              <a:solidFill>
                <a:schemeClr val="tx1"/>
              </a:solidFill>
            </a:rPr>
            <a:t>nd</a:t>
          </a:r>
          <a:endParaRPr lang="en-AU" sz="2200" b="0" dirty="0" smtClean="0">
            <a:solidFill>
              <a:schemeClr val="tx1"/>
            </a:solidFill>
          </a:endParaRPr>
        </a:p>
      </cdr:txBody>
    </cdr:sp>
  </cdr:relSizeAnchor>
  <cdr:relSizeAnchor xmlns:cdr="http://schemas.openxmlformats.org/drawingml/2006/chartDrawing">
    <cdr:from>
      <cdr:x>0.59544</cdr:x>
      <cdr:y>0.76662</cdr:y>
    </cdr:from>
    <cdr:to>
      <cdr:x>0.74054</cdr:x>
      <cdr:y>0.85784</cdr:y>
    </cdr:to>
    <cdr:sp macro="" textlink="">
      <cdr:nvSpPr>
        <cdr:cNvPr id="21" name="TextBox 20"/>
        <cdr:cNvSpPr txBox="1"/>
      </cdr:nvSpPr>
      <cdr:spPr>
        <a:xfrm xmlns:a="http://schemas.openxmlformats.org/drawingml/2006/main">
          <a:off x="5702549" y="2656351"/>
          <a:ext cx="1389632" cy="31607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smtClean="0">
              <a:solidFill>
                <a:schemeClr val="tx1"/>
              </a:solidFill>
            </a:rPr>
            <a:t>3</a:t>
          </a:r>
          <a:r>
            <a:rPr lang="en-AU" sz="2200" baseline="30000" dirty="0" smtClean="0">
              <a:solidFill>
                <a:schemeClr val="tx1"/>
              </a:solidFill>
            </a:rPr>
            <a:t>rd</a:t>
          </a:r>
          <a:endParaRPr lang="en-AU" sz="2200" b="0" dirty="0" smtClean="0">
            <a:solidFill>
              <a:schemeClr val="tx1"/>
            </a:solidFill>
          </a:endParaRPr>
        </a:p>
      </cdr:txBody>
    </cdr:sp>
  </cdr:relSizeAnchor>
  <cdr:relSizeAnchor xmlns:cdr="http://schemas.openxmlformats.org/drawingml/2006/chartDrawing">
    <cdr:from>
      <cdr:x>0.73454</cdr:x>
      <cdr:y>0.76662</cdr:y>
    </cdr:from>
    <cdr:to>
      <cdr:x>0.87214</cdr:x>
      <cdr:y>0.85784</cdr:y>
    </cdr:to>
    <cdr:sp macro="" textlink="">
      <cdr:nvSpPr>
        <cdr:cNvPr id="22" name="TextBox 21"/>
        <cdr:cNvSpPr txBox="1"/>
      </cdr:nvSpPr>
      <cdr:spPr>
        <a:xfrm xmlns:a="http://schemas.openxmlformats.org/drawingml/2006/main">
          <a:off x="7034697" y="2656351"/>
          <a:ext cx="1317804" cy="31607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smtClean="0">
              <a:solidFill>
                <a:schemeClr val="tx1"/>
              </a:solidFill>
            </a:rPr>
            <a:t>4</a:t>
          </a:r>
          <a:r>
            <a:rPr lang="en-AU" sz="2200" baseline="30000" dirty="0" smtClean="0">
              <a:solidFill>
                <a:schemeClr val="tx1"/>
              </a:solidFill>
            </a:rPr>
            <a:t>th</a:t>
          </a:r>
          <a:endParaRPr lang="en-AU" sz="2200" b="0" dirty="0" smtClean="0">
            <a:solidFill>
              <a:schemeClr val="tx1"/>
            </a:solidFill>
          </a:endParaRPr>
        </a:p>
      </cdr:txBody>
    </cdr:sp>
  </cdr:relSizeAnchor>
  <cdr:relSizeAnchor xmlns:cdr="http://schemas.openxmlformats.org/drawingml/2006/chartDrawing">
    <cdr:from>
      <cdr:x>0.86227</cdr:x>
      <cdr:y>0.76662</cdr:y>
    </cdr:from>
    <cdr:to>
      <cdr:x>0.99991</cdr:x>
      <cdr:y>0.85784</cdr:y>
    </cdr:to>
    <cdr:sp macro="" textlink="">
      <cdr:nvSpPr>
        <cdr:cNvPr id="23" name="TextBox 22"/>
        <cdr:cNvSpPr txBox="1"/>
      </cdr:nvSpPr>
      <cdr:spPr>
        <a:xfrm xmlns:a="http://schemas.openxmlformats.org/drawingml/2006/main">
          <a:off x="8257998" y="2656351"/>
          <a:ext cx="1318187" cy="31607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smtClean="0">
              <a:solidFill>
                <a:schemeClr val="tx1"/>
              </a:solidFill>
            </a:rPr>
            <a:t>Highest</a:t>
          </a:r>
          <a:endParaRPr lang="en-AU" sz="2200" b="0" dirty="0" smtClean="0">
            <a:solidFill>
              <a:schemeClr val="tx1"/>
            </a:solidFill>
          </a:endParaRPr>
        </a:p>
      </cdr:txBody>
    </cdr:sp>
  </cdr:relSizeAnchor>
  <cdr:relSizeAnchor xmlns:cdr="http://schemas.openxmlformats.org/drawingml/2006/chartDrawing">
    <cdr:from>
      <cdr:x>0.33228</cdr:x>
      <cdr:y>0.76662</cdr:y>
    </cdr:from>
    <cdr:to>
      <cdr:x>0.47514</cdr:x>
      <cdr:y>0.85784</cdr:y>
    </cdr:to>
    <cdr:sp macro="" textlink="">
      <cdr:nvSpPr>
        <cdr:cNvPr id="24" name="TextBox 23"/>
        <cdr:cNvSpPr txBox="1"/>
      </cdr:nvSpPr>
      <cdr:spPr>
        <a:xfrm xmlns:a="http://schemas.openxmlformats.org/drawingml/2006/main">
          <a:off x="3182269" y="2656351"/>
          <a:ext cx="1368179" cy="31607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smtClean="0">
              <a:solidFill>
                <a:schemeClr val="tx1"/>
              </a:solidFill>
            </a:rPr>
            <a:t>Lowest</a:t>
          </a:r>
          <a:endParaRPr lang="en-AU" sz="2200" b="0" dirty="0" smtClean="0">
            <a:solidFill>
              <a:schemeClr val="tx1"/>
            </a:solidFill>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cdr:x>
      <cdr:y>0.10241</cdr:y>
    </cdr:from>
    <cdr:to>
      <cdr:x>0.19925</cdr:x>
      <cdr:y>0.78636</cdr:y>
    </cdr:to>
    <cdr:sp macro="" textlink="">
      <cdr:nvSpPr>
        <cdr:cNvPr id="2" name="TextBox 11"/>
        <cdr:cNvSpPr txBox="1"/>
      </cdr:nvSpPr>
      <cdr:spPr>
        <a:xfrm xmlns:a="http://schemas.openxmlformats.org/drawingml/2006/main">
          <a:off x="0" y="354854"/>
          <a:ext cx="1908230" cy="2369889"/>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AU" sz="2200" b="1" dirty="0" smtClean="0">
              <a:solidFill>
                <a:schemeClr val="tx1"/>
              </a:solidFill>
            </a:rPr>
            <a:t>Average levy paid by each household within each income and net worth  quintile</a:t>
          </a:r>
        </a:p>
      </cdr:txBody>
    </cdr:sp>
  </cdr:relSizeAnchor>
  <cdr:relSizeAnchor xmlns:cdr="http://schemas.openxmlformats.org/drawingml/2006/chartDrawing">
    <cdr:from>
      <cdr:x>0.45865</cdr:x>
      <cdr:y>0.75516</cdr:y>
    </cdr:from>
    <cdr:to>
      <cdr:x>0.59249</cdr:x>
      <cdr:y>0.85286</cdr:y>
    </cdr:to>
    <cdr:sp macro="" textlink="">
      <cdr:nvSpPr>
        <cdr:cNvPr id="4" name="TextBox 3"/>
        <cdr:cNvSpPr txBox="1"/>
      </cdr:nvSpPr>
      <cdr:spPr>
        <a:xfrm xmlns:a="http://schemas.openxmlformats.org/drawingml/2006/main">
          <a:off x="4392488" y="2443086"/>
          <a:ext cx="1281794" cy="31607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smtClean="0">
              <a:solidFill>
                <a:schemeClr val="tx1"/>
              </a:solidFill>
            </a:rPr>
            <a:t>2</a:t>
          </a:r>
          <a:r>
            <a:rPr lang="en-AU" sz="2200" baseline="30000" dirty="0" smtClean="0">
              <a:solidFill>
                <a:schemeClr val="tx1"/>
              </a:solidFill>
            </a:rPr>
            <a:t>nd</a:t>
          </a:r>
          <a:endParaRPr lang="en-AU" sz="2200" b="0" dirty="0" smtClean="0">
            <a:solidFill>
              <a:schemeClr val="tx1"/>
            </a:solidFill>
          </a:endParaRPr>
        </a:p>
      </cdr:txBody>
    </cdr:sp>
  </cdr:relSizeAnchor>
  <cdr:relSizeAnchor xmlns:cdr="http://schemas.openxmlformats.org/drawingml/2006/chartDrawing">
    <cdr:from>
      <cdr:x>0.59023</cdr:x>
      <cdr:y>0.75516</cdr:y>
    </cdr:from>
    <cdr:to>
      <cdr:x>0.73533</cdr:x>
      <cdr:y>0.85286</cdr:y>
    </cdr:to>
    <cdr:sp macro="" textlink="">
      <cdr:nvSpPr>
        <cdr:cNvPr id="5" name="TextBox 4"/>
        <cdr:cNvSpPr txBox="1"/>
      </cdr:nvSpPr>
      <cdr:spPr>
        <a:xfrm xmlns:a="http://schemas.openxmlformats.org/drawingml/2006/main">
          <a:off x="5652628" y="2443086"/>
          <a:ext cx="1389632" cy="31607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smtClean="0">
              <a:solidFill>
                <a:schemeClr val="tx1"/>
              </a:solidFill>
            </a:rPr>
            <a:t>3</a:t>
          </a:r>
          <a:r>
            <a:rPr lang="en-AU" sz="2200" baseline="30000" dirty="0" smtClean="0">
              <a:solidFill>
                <a:schemeClr val="tx1"/>
              </a:solidFill>
            </a:rPr>
            <a:t>rd</a:t>
          </a:r>
          <a:endParaRPr lang="en-AU" sz="2200" b="0" dirty="0" smtClean="0">
            <a:solidFill>
              <a:schemeClr val="tx1"/>
            </a:solidFill>
          </a:endParaRPr>
        </a:p>
      </cdr:txBody>
    </cdr:sp>
  </cdr:relSizeAnchor>
  <cdr:relSizeAnchor xmlns:cdr="http://schemas.openxmlformats.org/drawingml/2006/chartDrawing">
    <cdr:from>
      <cdr:x>0.72932</cdr:x>
      <cdr:y>0.75516</cdr:y>
    </cdr:from>
    <cdr:to>
      <cdr:x>0.86692</cdr:x>
      <cdr:y>0.85286</cdr:y>
    </cdr:to>
    <cdr:sp macro="" textlink="">
      <cdr:nvSpPr>
        <cdr:cNvPr id="6" name="TextBox 5"/>
        <cdr:cNvSpPr txBox="1"/>
      </cdr:nvSpPr>
      <cdr:spPr>
        <a:xfrm xmlns:a="http://schemas.openxmlformats.org/drawingml/2006/main">
          <a:off x="6984776" y="2443086"/>
          <a:ext cx="1317804" cy="31607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smtClean="0">
              <a:solidFill>
                <a:schemeClr val="tx1"/>
              </a:solidFill>
            </a:rPr>
            <a:t>4</a:t>
          </a:r>
          <a:r>
            <a:rPr lang="en-AU" sz="2200" baseline="30000" dirty="0" smtClean="0">
              <a:solidFill>
                <a:schemeClr val="tx1"/>
              </a:solidFill>
            </a:rPr>
            <a:t>th</a:t>
          </a:r>
          <a:endParaRPr lang="en-AU" sz="2200" b="0" dirty="0" smtClean="0">
            <a:solidFill>
              <a:schemeClr val="tx1"/>
            </a:solidFill>
          </a:endParaRPr>
        </a:p>
      </cdr:txBody>
    </cdr:sp>
  </cdr:relSizeAnchor>
  <cdr:relSizeAnchor xmlns:cdr="http://schemas.openxmlformats.org/drawingml/2006/chartDrawing">
    <cdr:from>
      <cdr:x>0.86236</cdr:x>
      <cdr:y>0.75516</cdr:y>
    </cdr:from>
    <cdr:to>
      <cdr:x>1</cdr:x>
      <cdr:y>0.85286</cdr:y>
    </cdr:to>
    <cdr:sp macro="" textlink="">
      <cdr:nvSpPr>
        <cdr:cNvPr id="7" name="TextBox 6"/>
        <cdr:cNvSpPr txBox="1"/>
      </cdr:nvSpPr>
      <cdr:spPr>
        <a:xfrm xmlns:a="http://schemas.openxmlformats.org/drawingml/2006/main">
          <a:off x="8258877" y="2443086"/>
          <a:ext cx="1318187" cy="31607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smtClean="0">
              <a:solidFill>
                <a:schemeClr val="tx1"/>
              </a:solidFill>
            </a:rPr>
            <a:t>Highest</a:t>
          </a:r>
          <a:endParaRPr lang="en-AU" sz="2200" b="0" dirty="0" smtClean="0">
            <a:solidFill>
              <a:schemeClr val="tx1"/>
            </a:solidFill>
          </a:endParaRPr>
        </a:p>
      </cdr:txBody>
    </cdr:sp>
  </cdr:relSizeAnchor>
  <cdr:relSizeAnchor xmlns:cdr="http://schemas.openxmlformats.org/drawingml/2006/chartDrawing">
    <cdr:from>
      <cdr:x>0.67293</cdr:x>
      <cdr:y>0.29984</cdr:y>
    </cdr:from>
    <cdr:to>
      <cdr:x>0.78195</cdr:x>
      <cdr:y>0.38297</cdr:y>
    </cdr:to>
    <cdr:sp macro="" textlink="">
      <cdr:nvSpPr>
        <cdr:cNvPr id="8" name="Rectangle 7"/>
        <cdr:cNvSpPr/>
      </cdr:nvSpPr>
      <cdr:spPr bwMode="auto">
        <a:xfrm xmlns:a="http://schemas.openxmlformats.org/drawingml/2006/main">
          <a:off x="6444716" y="1038930"/>
          <a:ext cx="1044091" cy="288046"/>
        </a:xfrm>
        <a:prstGeom xmlns:a="http://schemas.openxmlformats.org/drawingml/2006/main" prst="rect">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3rd</a:t>
          </a:r>
          <a:endParaRPr kumimoji="0" lang="en-US" sz="1800" b="0" i="0" u="none" strike="noStrike" cap="none" normalizeH="0" baseline="0" dirty="0" smtClean="0">
            <a:ln>
              <a:noFill/>
            </a:ln>
            <a:solidFill>
              <a:schemeClr val="tx1"/>
            </a:solidFill>
            <a:effectLst/>
            <a:latin typeface="Arial" charset="0"/>
            <a:ea typeface="ＭＳ Ｐゴシック" pitchFamily="34" charset="-128"/>
          </a:endParaRPr>
        </a:p>
      </cdr:txBody>
    </cdr:sp>
  </cdr:relSizeAnchor>
  <cdr:relSizeAnchor xmlns:cdr="http://schemas.openxmlformats.org/drawingml/2006/chartDrawing">
    <cdr:from>
      <cdr:x>0.67293</cdr:x>
      <cdr:y>0.38296</cdr:y>
    </cdr:from>
    <cdr:to>
      <cdr:x>0.78195</cdr:x>
      <cdr:y>0.46609</cdr:y>
    </cdr:to>
    <cdr:sp macro="" textlink="">
      <cdr:nvSpPr>
        <cdr:cNvPr id="9" name="Rectangle 8"/>
        <cdr:cNvSpPr/>
      </cdr:nvSpPr>
      <cdr:spPr bwMode="auto">
        <a:xfrm xmlns:a="http://schemas.openxmlformats.org/drawingml/2006/main">
          <a:off x="6444716" y="1326962"/>
          <a:ext cx="1044091" cy="288045"/>
        </a:xfrm>
        <a:prstGeom xmlns:a="http://schemas.openxmlformats.org/drawingml/2006/main" prst="rect">
          <a:avLst/>
        </a:prstGeom>
        <a:solidFill xmlns:a="http://schemas.openxmlformats.org/drawingml/2006/main">
          <a:schemeClr val="accent2"/>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ea typeface="ＭＳ Ｐゴシック" pitchFamily="34" charset="-128"/>
            </a:rPr>
            <a:t>2nd</a:t>
          </a:r>
        </a:p>
      </cdr:txBody>
    </cdr:sp>
  </cdr:relSizeAnchor>
  <cdr:relSizeAnchor xmlns:cdr="http://schemas.openxmlformats.org/drawingml/2006/chartDrawing">
    <cdr:from>
      <cdr:x>0.67293</cdr:x>
      <cdr:y>0.46609</cdr:y>
    </cdr:from>
    <cdr:to>
      <cdr:x>0.78195</cdr:x>
      <cdr:y>0.54921</cdr:y>
    </cdr:to>
    <cdr:sp macro="" textlink="">
      <cdr:nvSpPr>
        <cdr:cNvPr id="11" name="Rectangle 10"/>
        <cdr:cNvSpPr/>
      </cdr:nvSpPr>
      <cdr:spPr bwMode="auto">
        <a:xfrm xmlns:a="http://schemas.openxmlformats.org/drawingml/2006/main">
          <a:off x="6444716" y="1614994"/>
          <a:ext cx="1044091" cy="288012"/>
        </a:xfrm>
        <a:prstGeom xmlns:a="http://schemas.openxmlformats.org/drawingml/2006/main" prst="rect">
          <a:avLst/>
        </a:prstGeom>
        <a:solidFill xmlns:a="http://schemas.openxmlformats.org/drawingml/2006/main">
          <a:schemeClr val="accent3"/>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Lowest</a:t>
          </a:r>
          <a:endParaRPr kumimoji="0" lang="en-US" sz="1800" b="0" i="0" u="none" strike="noStrike" cap="none" normalizeH="0" baseline="0" dirty="0" smtClean="0">
            <a:ln>
              <a:noFill/>
            </a:ln>
            <a:effectLst/>
          </a:endParaRPr>
        </a:p>
      </cdr:txBody>
    </cdr:sp>
  </cdr:relSizeAnchor>
  <cdr:relSizeAnchor xmlns:cdr="http://schemas.openxmlformats.org/drawingml/2006/chartDrawing">
    <cdr:from>
      <cdr:x>0.36466</cdr:x>
      <cdr:y>0.28944</cdr:y>
    </cdr:from>
    <cdr:to>
      <cdr:x>0.67293</cdr:x>
      <cdr:y>0.38715</cdr:y>
    </cdr:to>
    <cdr:sp macro="" textlink="">
      <cdr:nvSpPr>
        <cdr:cNvPr id="12" name="TextBox 11"/>
        <cdr:cNvSpPr txBox="1"/>
      </cdr:nvSpPr>
      <cdr:spPr>
        <a:xfrm xmlns:a="http://schemas.openxmlformats.org/drawingml/2006/main">
          <a:off x="3492388" y="1002926"/>
          <a:ext cx="2952322" cy="338565"/>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US" sz="2200" b="1" dirty="0" smtClean="0"/>
            <a:t>Income quintile:</a:t>
          </a:r>
          <a:endParaRPr lang="en-US" sz="2200" b="1" dirty="0"/>
        </a:p>
      </cdr:txBody>
    </cdr:sp>
  </cdr:relSizeAnchor>
  <cdr:relSizeAnchor xmlns:cdr="http://schemas.openxmlformats.org/drawingml/2006/chartDrawing">
    <cdr:from>
      <cdr:x>0.67293</cdr:x>
      <cdr:y>0.21671</cdr:y>
    </cdr:from>
    <cdr:to>
      <cdr:x>0.78195</cdr:x>
      <cdr:y>0.29983</cdr:y>
    </cdr:to>
    <cdr:sp macro="" textlink="">
      <cdr:nvSpPr>
        <cdr:cNvPr id="13" name="Rectangle 12"/>
        <cdr:cNvSpPr/>
      </cdr:nvSpPr>
      <cdr:spPr bwMode="auto">
        <a:xfrm xmlns:a="http://schemas.openxmlformats.org/drawingml/2006/main">
          <a:off x="6444716" y="750898"/>
          <a:ext cx="1044091" cy="288011"/>
        </a:xfrm>
        <a:prstGeom xmlns:a="http://schemas.openxmlformats.org/drawingml/2006/main" prst="rect">
          <a:avLst/>
        </a:prstGeom>
        <a:solidFill xmlns:a="http://schemas.openxmlformats.org/drawingml/2006/main">
          <a:schemeClr val="bg2"/>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4th</a:t>
          </a:r>
          <a:endParaRPr kumimoji="0" lang="en-US" sz="1800" b="0" i="0" u="none" strike="noStrike" cap="none" normalizeH="0" baseline="0" dirty="0" smtClean="0">
            <a:ln>
              <a:noFill/>
            </a:ln>
            <a:solidFill>
              <a:schemeClr val="tx1"/>
            </a:solidFill>
            <a:effectLst/>
            <a:latin typeface="Arial" charset="0"/>
            <a:ea typeface="ＭＳ Ｐゴシック" pitchFamily="34" charset="-128"/>
          </a:endParaRPr>
        </a:p>
      </cdr:txBody>
    </cdr:sp>
  </cdr:relSizeAnchor>
  <cdr:relSizeAnchor xmlns:cdr="http://schemas.openxmlformats.org/drawingml/2006/chartDrawing">
    <cdr:from>
      <cdr:x>0.67293</cdr:x>
      <cdr:y>0.13358</cdr:y>
    </cdr:from>
    <cdr:to>
      <cdr:x>0.78195</cdr:x>
      <cdr:y>0.21353</cdr:y>
    </cdr:to>
    <cdr:sp macro="" textlink="">
      <cdr:nvSpPr>
        <cdr:cNvPr id="14" name="Rectangle 13"/>
        <cdr:cNvSpPr/>
      </cdr:nvSpPr>
      <cdr:spPr bwMode="auto">
        <a:xfrm xmlns:a="http://schemas.openxmlformats.org/drawingml/2006/main">
          <a:off x="6444716" y="462866"/>
          <a:ext cx="1044091" cy="276999"/>
        </a:xfrm>
        <a:prstGeom xmlns:a="http://schemas.openxmlformats.org/drawingml/2006/main" prst="rect">
          <a:avLst/>
        </a:prstGeom>
        <a:solidFill xmlns:a="http://schemas.openxmlformats.org/drawingml/2006/main">
          <a:schemeClr val="tx2"/>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horz" wrap="square" lIns="72000" tIns="0" rIns="0" bIns="0" numCol="1" rtlCol="0" anchor="t" anchorCtr="0" compatLnSpc="1">
          <a:prstTxWarp prst="textNoShape">
            <a:avLst/>
          </a:prstTxWarp>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rPr>
            <a:t>Highest</a:t>
          </a:r>
          <a:endParaRPr kumimoji="0" lang="en-US" sz="1800" b="0" i="0" u="none" strike="noStrike" cap="none" normalizeH="0" baseline="0" dirty="0" smtClean="0">
            <a:ln>
              <a:noFill/>
            </a:ln>
            <a:solidFill>
              <a:schemeClr val="bg1"/>
            </a:solidFill>
            <a:effectLst/>
            <a:latin typeface="Arial" charset="0"/>
            <a:ea typeface="ＭＳ Ｐゴシック" pitchFamily="34" charset="-128"/>
          </a:endParaRPr>
        </a:p>
      </cdr:txBody>
    </cdr:sp>
  </cdr:relSizeAnchor>
  <cdr:relSizeAnchor xmlns:cdr="http://schemas.openxmlformats.org/drawingml/2006/chartDrawing">
    <cdr:from>
      <cdr:x>0.32707</cdr:x>
      <cdr:y>0.75516</cdr:y>
    </cdr:from>
    <cdr:to>
      <cdr:x>0.46993</cdr:x>
      <cdr:y>0.85286</cdr:y>
    </cdr:to>
    <cdr:sp macro="" textlink="">
      <cdr:nvSpPr>
        <cdr:cNvPr id="15" name="TextBox 14"/>
        <cdr:cNvSpPr txBox="1"/>
      </cdr:nvSpPr>
      <cdr:spPr>
        <a:xfrm xmlns:a="http://schemas.openxmlformats.org/drawingml/2006/main">
          <a:off x="3132348" y="2443086"/>
          <a:ext cx="1368179" cy="316077"/>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2200" dirty="0" smtClean="0">
              <a:solidFill>
                <a:schemeClr val="tx1"/>
              </a:solidFill>
            </a:rPr>
            <a:t>Lowest</a:t>
          </a:r>
          <a:endParaRPr lang="en-AU" sz="2200" b="0" dirty="0" smtClean="0">
            <a:solidFill>
              <a:schemeClr val="tx1"/>
            </a:solidFill>
          </a:endParaRPr>
        </a:p>
      </cdr:txBody>
    </cdr:sp>
  </cdr:relSizeAnchor>
  <cdr:relSizeAnchor xmlns:cdr="http://schemas.openxmlformats.org/drawingml/2006/chartDrawing">
    <cdr:from>
      <cdr:x>0.53383</cdr:x>
      <cdr:y>0.87136</cdr:y>
    </cdr:from>
    <cdr:to>
      <cdr:x>0.80826</cdr:x>
      <cdr:y>0.96907</cdr:y>
    </cdr:to>
    <cdr:sp macro="" textlink="">
      <cdr:nvSpPr>
        <cdr:cNvPr id="16" name="TextBox 15"/>
        <cdr:cNvSpPr txBox="1"/>
      </cdr:nvSpPr>
      <cdr:spPr>
        <a:xfrm xmlns:a="http://schemas.openxmlformats.org/drawingml/2006/main">
          <a:off x="5112568" y="2818999"/>
          <a:ext cx="2628234" cy="316108"/>
        </a:xfrm>
        <a:prstGeom xmlns:a="http://schemas.openxmlformats.org/drawingml/2006/main" prst="rect">
          <a:avLst/>
        </a:prstGeom>
        <a:noFill xmlns:a="http://schemas.openxmlformats.org/drawingml/2006/main"/>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b="1" dirty="0" smtClean="0"/>
            <a:t>Net worth quintile</a:t>
          </a:r>
          <a:endParaRPr lang="en-US" sz="22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2" y="0"/>
            <a:ext cx="2950529" cy="497444"/>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712788" y="746125"/>
            <a:ext cx="5383212"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3" y="4721743"/>
            <a:ext cx="5446396" cy="447222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p>
            <a:pPr lvl="0"/>
            <a:r>
              <a:rPr lang="en-US" dirty="0" smtClean="0"/>
              <a:t>Chart title:</a:t>
            </a:r>
          </a:p>
          <a:p>
            <a:pPr lvl="0"/>
            <a:r>
              <a:rPr lang="en-US" dirty="0" smtClean="0"/>
              <a:t>Y-axis label:</a:t>
            </a:r>
          </a:p>
          <a:p>
            <a:pPr lvl="0"/>
            <a:r>
              <a:rPr lang="en-US" dirty="0" smtClean="0"/>
              <a:t>Note(s):</a:t>
            </a:r>
          </a:p>
          <a:p>
            <a:pPr lvl="0"/>
            <a:r>
              <a:rPr lang="en-US" dirty="0" smtClean="0"/>
              <a:t>Source(s):</a:t>
            </a:r>
          </a:p>
          <a:p>
            <a:pPr lvl="0"/>
            <a:r>
              <a:rPr lang="en-US" dirty="0" smtClean="0"/>
              <a:t>Spreadsheet file path: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2" y="9440305"/>
            <a:ext cx="2950529" cy="497444"/>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3" Type="http://schemas.openxmlformats.org/officeDocument/2006/relationships/hyperlink" Target="#_ENREF_3"/><Relationship Id="rId4" Type="http://schemas.openxmlformats.org/officeDocument/2006/relationships/hyperlink" Target="#_ENREF_7"/><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Title: </a:t>
            </a:r>
            <a:r>
              <a:rPr lang="en-AU" sz="1200" kern="1200" baseline="0" dirty="0" smtClean="0">
                <a:solidFill>
                  <a:schemeClr val="tx1"/>
                </a:solidFill>
                <a:effectLst/>
                <a:latin typeface="Arial" charset="0"/>
                <a:ea typeface="ＭＳ Ｐゴシック" pitchFamily="34" charset="-128"/>
                <a:cs typeface="+mn-cs"/>
              </a:rPr>
              <a:t>Some comparable countries raise more revenue from property taxes than Australia</a:t>
            </a:r>
            <a:r>
              <a:rPr lang="en-AU" dirty="0" smtClean="0">
                <a:effectLst/>
              </a:rPr>
              <a:t> </a:t>
            </a:r>
            <a:endParaRPr lang="en-AU" dirty="0" smtClean="0"/>
          </a:p>
          <a:p>
            <a:r>
              <a:rPr lang="en-AU" baseline="0" dirty="0" smtClean="0"/>
              <a:t>Sub-title: </a:t>
            </a:r>
            <a:r>
              <a:rPr lang="en-AU" sz="1200" kern="1200" baseline="0" dirty="0" smtClean="0">
                <a:solidFill>
                  <a:schemeClr val="tx1"/>
                </a:solidFill>
                <a:effectLst/>
                <a:latin typeface="Arial" charset="0"/>
                <a:ea typeface="ＭＳ Ｐゴシック" pitchFamily="34" charset="-128"/>
                <a:cs typeface="+mn-cs"/>
              </a:rPr>
              <a:t>Tax revenues from property as a percentage of GDP, 201</a:t>
            </a:r>
          </a:p>
          <a:p>
            <a:r>
              <a:rPr lang="en-AU" sz="1200" i="1" kern="1200" baseline="0" dirty="0" smtClean="0">
                <a:solidFill>
                  <a:schemeClr val="tx1"/>
                </a:solidFill>
                <a:effectLst/>
                <a:latin typeface="Arial" charset="0"/>
                <a:ea typeface="ＭＳ Ｐゴシック" pitchFamily="34" charset="-128"/>
                <a:cs typeface="+mn-cs"/>
              </a:rPr>
              <a:t>Note: Immobile property includes both land and buildings; Data for Australia is from 2012, other countries </a:t>
            </a:r>
            <a:r>
              <a:rPr lang="en-AU" sz="1200" i="1" kern="1200" baseline="0" smtClean="0">
                <a:solidFill>
                  <a:schemeClr val="tx1"/>
                </a:solidFill>
                <a:effectLst/>
                <a:latin typeface="Arial" charset="0"/>
                <a:ea typeface="ＭＳ Ｐゴシック" pitchFamily="34" charset="-128"/>
                <a:cs typeface="+mn-cs"/>
              </a:rPr>
              <a:t>is from 2013. </a:t>
            </a:r>
            <a:r>
              <a:rPr lang="en-AU" sz="1200" i="1" kern="1200" baseline="0" dirty="0" smtClean="0">
                <a:solidFill>
                  <a:schemeClr val="tx1"/>
                </a:solidFill>
                <a:effectLst/>
                <a:latin typeface="Arial" charset="0"/>
                <a:ea typeface="ＭＳ Ｐゴシック" pitchFamily="34" charset="-128"/>
                <a:cs typeface="+mn-cs"/>
              </a:rPr>
              <a:t>Source: OECD (2014); Grattan analysis.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3</a:t>
            </a:fld>
            <a:endParaRPr lang="en-US"/>
          </a:p>
        </p:txBody>
      </p:sp>
    </p:spTree>
    <p:extLst>
      <p:ext uri="{BB962C8B-B14F-4D97-AF65-F5344CB8AC3E}">
        <p14:creationId xmlns:p14="http://schemas.microsoft.com/office/powerpoint/2010/main" val="3773035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Title: </a:t>
            </a:r>
            <a:r>
              <a:rPr lang="en-AU" sz="1200" kern="1200" baseline="0" dirty="0" smtClean="0">
                <a:solidFill>
                  <a:schemeClr val="tx1"/>
                </a:solidFill>
                <a:effectLst/>
                <a:latin typeface="Arial" charset="0"/>
                <a:ea typeface="ＭＳ Ｐゴシック" pitchFamily="34" charset="-128"/>
                <a:cs typeface="+mn-cs"/>
              </a:rPr>
              <a:t>The property levy would be less than the council rates burden for most property owners</a:t>
            </a:r>
            <a:r>
              <a:rPr lang="en-AU" dirty="0" smtClean="0">
                <a:effectLst/>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AU" baseline="0" dirty="0" smtClean="0"/>
              <a:t>Sub-title: </a:t>
            </a:r>
            <a:r>
              <a:rPr lang="en-AU" sz="1200" kern="1200" baseline="0" dirty="0" smtClean="0">
                <a:solidFill>
                  <a:schemeClr val="tx1"/>
                </a:solidFill>
                <a:effectLst/>
                <a:latin typeface="Arial" charset="0"/>
                <a:ea typeface="ＭＳ Ｐゴシック" pitchFamily="34" charset="-128"/>
                <a:cs typeface="+mn-cs"/>
              </a:rPr>
              <a:t>Average property levy and council rates paid by property owners in each income </a:t>
            </a:r>
            <a:r>
              <a:rPr lang="en-AU" sz="1200" kern="1200" baseline="0" dirty="0" err="1" smtClean="0">
                <a:solidFill>
                  <a:schemeClr val="tx1"/>
                </a:solidFill>
                <a:effectLst/>
                <a:latin typeface="Arial" charset="0"/>
                <a:ea typeface="ＭＳ Ｐゴシック" pitchFamily="34" charset="-128"/>
                <a:cs typeface="+mn-cs"/>
              </a:rPr>
              <a:t>decile</a:t>
            </a:r>
            <a:r>
              <a:rPr lang="en-AU" sz="1200" kern="1200" baseline="0" dirty="0" smtClean="0">
                <a:solidFill>
                  <a:schemeClr val="tx1"/>
                </a:solidFill>
                <a:effectLst/>
                <a:latin typeface="Arial" charset="0"/>
                <a:ea typeface="ＭＳ Ｐゴシック" pitchFamily="34" charset="-128"/>
                <a:cs typeface="+mn-cs"/>
              </a:rPr>
              <a:t>, $2011-12</a:t>
            </a:r>
          </a:p>
          <a:p>
            <a:r>
              <a:rPr lang="en-AU" sz="1200" i="1" kern="1200" baseline="0" dirty="0" smtClean="0">
                <a:solidFill>
                  <a:schemeClr val="tx1"/>
                </a:solidFill>
                <a:effectLst/>
                <a:latin typeface="Arial" charset="0"/>
                <a:ea typeface="ＭＳ Ｐゴシック" pitchFamily="34" charset="-128"/>
                <a:cs typeface="+mn-cs"/>
              </a:rPr>
              <a:t>Note: Simulated impact of applying a 0.2 per cent levy to unimproved land values; average rates and levy costs are calculated based only on those households within the disposable income </a:t>
            </a:r>
            <a:r>
              <a:rPr lang="en-AU" sz="1200" i="1" kern="1200" baseline="0" dirty="0" err="1" smtClean="0">
                <a:solidFill>
                  <a:schemeClr val="tx1"/>
                </a:solidFill>
                <a:effectLst/>
                <a:latin typeface="Arial" charset="0"/>
                <a:ea typeface="ＭＳ Ｐゴシック" pitchFamily="34" charset="-128"/>
                <a:cs typeface="+mn-cs"/>
              </a:rPr>
              <a:t>decile</a:t>
            </a:r>
            <a:r>
              <a:rPr lang="en-AU" sz="1200" i="1" kern="1200" baseline="0" dirty="0" smtClean="0">
                <a:solidFill>
                  <a:schemeClr val="tx1"/>
                </a:solidFill>
                <a:effectLst/>
                <a:latin typeface="Arial" charset="0"/>
                <a:ea typeface="ＭＳ Ｐゴシック" pitchFamily="34" charset="-128"/>
                <a:cs typeface="+mn-cs"/>
              </a:rPr>
              <a:t> that would pay the levy; households reporting negative household disposable income and negative net wealth are excluded from the analysis ; council rates include all charges, net of rebates, but exclude water charges; </a:t>
            </a:r>
            <a:r>
              <a:rPr lang="en-AU" sz="1200" i="1" kern="1200" baseline="0" dirty="0" err="1" smtClean="0">
                <a:solidFill>
                  <a:schemeClr val="tx1"/>
                </a:solidFill>
                <a:effectLst/>
                <a:latin typeface="Arial" charset="0"/>
                <a:ea typeface="ＭＳ Ｐゴシック" pitchFamily="34" charset="-128"/>
                <a:cs typeface="+mn-cs"/>
              </a:rPr>
              <a:t>deciles</a:t>
            </a:r>
            <a:r>
              <a:rPr lang="en-AU" sz="1200" i="1" kern="1200" baseline="0" dirty="0" smtClean="0">
                <a:solidFill>
                  <a:schemeClr val="tx1"/>
                </a:solidFill>
                <a:effectLst/>
                <a:latin typeface="Arial" charset="0"/>
                <a:ea typeface="ＭＳ Ｐゴシック" pitchFamily="34" charset="-128"/>
                <a:cs typeface="+mn-cs"/>
              </a:rPr>
              <a:t> are grouped by </a:t>
            </a:r>
            <a:r>
              <a:rPr lang="en-AU" sz="1200" i="1" kern="1200" baseline="0" dirty="0" err="1" smtClean="0">
                <a:solidFill>
                  <a:schemeClr val="tx1"/>
                </a:solidFill>
                <a:effectLst/>
                <a:latin typeface="Arial" charset="0"/>
                <a:ea typeface="ＭＳ Ｐゴシック" pitchFamily="34" charset="-128"/>
                <a:cs typeface="+mn-cs"/>
              </a:rPr>
              <a:t>equivalised</a:t>
            </a:r>
            <a:r>
              <a:rPr lang="en-AU" sz="1200" i="1" kern="1200" baseline="0" dirty="0" smtClean="0">
                <a:solidFill>
                  <a:schemeClr val="tx1"/>
                </a:solidFill>
                <a:effectLst/>
                <a:latin typeface="Arial" charset="0"/>
                <a:ea typeface="ＭＳ Ｐゴシック" pitchFamily="34" charset="-128"/>
                <a:cs typeface="+mn-cs"/>
              </a:rPr>
              <a:t> disposable (i.e. post tax) income of each household. </a:t>
            </a:r>
          </a:p>
          <a:p>
            <a:r>
              <a:rPr lang="en-AU" sz="1200" i="1" kern="1200" baseline="0" dirty="0" smtClean="0">
                <a:solidFill>
                  <a:schemeClr val="tx1"/>
                </a:solidFill>
                <a:effectLst/>
                <a:latin typeface="Arial" charset="0"/>
                <a:ea typeface="ＭＳ Ｐゴシック" pitchFamily="34" charset="-128"/>
                <a:cs typeface="+mn-cs"/>
              </a:rPr>
              <a:t>Source: ABS (2013c); Grattan analysis.  </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14</a:t>
            </a:fld>
            <a:endParaRPr lang="en-US"/>
          </a:p>
        </p:txBody>
      </p:sp>
    </p:spTree>
    <p:extLst>
      <p:ext uri="{BB962C8B-B14F-4D97-AF65-F5344CB8AC3E}">
        <p14:creationId xmlns:p14="http://schemas.microsoft.com/office/powerpoint/2010/main" val="3773035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Title: </a:t>
            </a:r>
            <a:r>
              <a:rPr lang="en-AU" sz="1200" kern="1200" baseline="0" dirty="0" smtClean="0">
                <a:solidFill>
                  <a:schemeClr val="tx1"/>
                </a:solidFill>
                <a:effectLst/>
                <a:latin typeface="Arial" charset="0"/>
                <a:ea typeface="ＭＳ Ｐゴシック" pitchFamily="34" charset="-128"/>
                <a:cs typeface="+mn-cs"/>
              </a:rPr>
              <a:t>A property-based levy would be targeted towards those with greater means to pay</a:t>
            </a:r>
            <a:r>
              <a:rPr lang="en-AU" dirty="0" smtClean="0">
                <a:effectLst/>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AU" baseline="0" dirty="0" smtClean="0"/>
              <a:t>Sub-title: </a:t>
            </a:r>
            <a:r>
              <a:rPr lang="en-AU" sz="1200" kern="1200" baseline="0" dirty="0" smtClean="0">
                <a:solidFill>
                  <a:schemeClr val="tx1"/>
                </a:solidFill>
                <a:effectLst/>
                <a:latin typeface="Arial" charset="0"/>
                <a:ea typeface="ＭＳ Ｐゴシック" pitchFamily="34" charset="-128"/>
                <a:cs typeface="+mn-cs"/>
              </a:rPr>
              <a:t>Average levy and total levy paid within each income and net worth quintile, $2011-12</a:t>
            </a:r>
            <a:r>
              <a:rPr lang="en-AU" baseline="0" dirty="0" smtClean="0"/>
              <a:t> </a:t>
            </a:r>
          </a:p>
          <a:p>
            <a:r>
              <a:rPr lang="en-AU" sz="1200" i="1" kern="1200" baseline="0" dirty="0" smtClean="0">
                <a:solidFill>
                  <a:schemeClr val="tx1"/>
                </a:solidFill>
                <a:effectLst/>
                <a:latin typeface="Arial" charset="0"/>
                <a:ea typeface="ＭＳ Ｐゴシック" pitchFamily="34" charset="-128"/>
                <a:cs typeface="+mn-cs"/>
              </a:rPr>
              <a:t>Note: 2011-12 dollars; Simulated impact of applying a 0.2 per cent levy to land values only; Households that have reported negative household disposable income and negative net wealth have been excluded from the analysis; quintiles are grouped by </a:t>
            </a:r>
            <a:r>
              <a:rPr lang="en-AU" sz="1200" i="1" kern="1200" baseline="0" dirty="0" err="1" smtClean="0">
                <a:solidFill>
                  <a:schemeClr val="tx1"/>
                </a:solidFill>
                <a:effectLst/>
                <a:latin typeface="Arial" charset="0"/>
                <a:ea typeface="ＭＳ Ｐゴシック" pitchFamily="34" charset="-128"/>
                <a:cs typeface="+mn-cs"/>
              </a:rPr>
              <a:t>equivalised</a:t>
            </a:r>
            <a:r>
              <a:rPr lang="en-AU" sz="1200" i="1" kern="1200" baseline="0" dirty="0" smtClean="0">
                <a:solidFill>
                  <a:schemeClr val="tx1"/>
                </a:solidFill>
                <a:effectLst/>
                <a:latin typeface="Arial" charset="0"/>
                <a:ea typeface="ＭＳ Ｐゴシック" pitchFamily="34" charset="-128"/>
                <a:cs typeface="+mn-cs"/>
              </a:rPr>
              <a:t> disposable (i.e. post tax) income and net worth of each household. </a:t>
            </a:r>
          </a:p>
          <a:p>
            <a:r>
              <a:rPr lang="en-AU" sz="1200" i="1" kern="1200" baseline="0" dirty="0" smtClean="0">
                <a:solidFill>
                  <a:schemeClr val="tx1"/>
                </a:solidFill>
                <a:effectLst/>
                <a:latin typeface="Arial" charset="0"/>
                <a:ea typeface="ＭＳ Ｐゴシック" pitchFamily="34" charset="-128"/>
                <a:cs typeface="+mn-cs"/>
              </a:rPr>
              <a:t>Source: ABS (2013c); Grattan analysis.  </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15</a:t>
            </a:fld>
            <a:endParaRPr lang="en-US"/>
          </a:p>
        </p:txBody>
      </p:sp>
    </p:spTree>
    <p:extLst>
      <p:ext uri="{BB962C8B-B14F-4D97-AF65-F5344CB8AC3E}">
        <p14:creationId xmlns:p14="http://schemas.microsoft.com/office/powerpoint/2010/main" val="377303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Title: </a:t>
            </a:r>
            <a:r>
              <a:rPr lang="en-AU" sz="1200" kern="1200" baseline="0" dirty="0" smtClean="0">
                <a:solidFill>
                  <a:schemeClr val="tx1"/>
                </a:solidFill>
                <a:effectLst/>
                <a:latin typeface="Arial" charset="0"/>
                <a:ea typeface="ＭＳ Ｐゴシック" pitchFamily="34" charset="-128"/>
                <a:cs typeface="+mn-cs"/>
              </a:rPr>
              <a:t>The burden would be lowest for low wealth households</a:t>
            </a:r>
            <a:r>
              <a:rPr lang="en-AU" dirty="0" smtClean="0">
                <a:effectLst/>
              </a:rPr>
              <a:t> </a:t>
            </a:r>
          </a:p>
          <a:p>
            <a:r>
              <a:rPr lang="en-AU" sz="1200" i="1" kern="1200" baseline="0" dirty="0" smtClean="0">
                <a:solidFill>
                  <a:schemeClr val="tx1"/>
                </a:solidFill>
                <a:effectLst/>
                <a:latin typeface="Arial" charset="0"/>
                <a:ea typeface="ＭＳ Ｐゴシック" pitchFamily="34" charset="-128"/>
                <a:cs typeface="+mn-cs"/>
              </a:rPr>
              <a:t>Note: Average levy paid is in 2011-12 dollars; Simulated impact of applying a 0.2 per cent levy to land values only; Households that have reported negative household disposable income and negative net worth have been excluded from the data; council rates are net of rebates; </a:t>
            </a:r>
            <a:r>
              <a:rPr lang="en-AU" sz="1200" i="1" kern="1200" baseline="0" dirty="0" err="1" smtClean="0">
                <a:solidFill>
                  <a:schemeClr val="tx1"/>
                </a:solidFill>
                <a:effectLst/>
                <a:latin typeface="Arial" charset="0"/>
                <a:ea typeface="ＭＳ Ｐゴシック" pitchFamily="34" charset="-128"/>
                <a:cs typeface="+mn-cs"/>
              </a:rPr>
              <a:t>deciles</a:t>
            </a:r>
            <a:r>
              <a:rPr lang="en-AU" sz="1200" i="1" kern="1200" baseline="0" dirty="0" smtClean="0">
                <a:solidFill>
                  <a:schemeClr val="tx1"/>
                </a:solidFill>
                <a:effectLst/>
                <a:latin typeface="Arial" charset="0"/>
                <a:ea typeface="ＭＳ Ｐゴシック" pitchFamily="34" charset="-128"/>
                <a:cs typeface="+mn-cs"/>
              </a:rPr>
              <a:t> are grouped by </a:t>
            </a:r>
            <a:r>
              <a:rPr lang="en-AU" sz="1200" i="1" kern="1200" baseline="0" dirty="0" err="1" smtClean="0">
                <a:solidFill>
                  <a:schemeClr val="tx1"/>
                </a:solidFill>
                <a:effectLst/>
                <a:latin typeface="Arial" charset="0"/>
                <a:ea typeface="ＭＳ Ｐゴシック" pitchFamily="34" charset="-128"/>
                <a:cs typeface="+mn-cs"/>
              </a:rPr>
              <a:t>equivalised</a:t>
            </a:r>
            <a:r>
              <a:rPr lang="en-AU" sz="1200" i="1" kern="1200" baseline="0" dirty="0" smtClean="0">
                <a:solidFill>
                  <a:schemeClr val="tx1"/>
                </a:solidFill>
                <a:effectLst/>
                <a:latin typeface="Arial" charset="0"/>
                <a:ea typeface="ＭＳ Ｐゴシック" pitchFamily="34" charset="-128"/>
                <a:cs typeface="+mn-cs"/>
              </a:rPr>
              <a:t> disposable net worth of each household. Source: ABS (2013c); Grattan analysis.  </a:t>
            </a:r>
            <a:endParaRPr lang="en-AU" sz="1200" kern="1200" baseline="0" dirty="0" smtClean="0">
              <a:solidFill>
                <a:schemeClr val="tx1"/>
              </a:solidFill>
              <a:effectLst/>
              <a:latin typeface="Arial" charset="0"/>
              <a:ea typeface="ＭＳ Ｐゴシック" pitchFamily="34" charset="-128"/>
              <a:cs typeface="+mn-cs"/>
            </a:endParaRP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16</a:t>
            </a:fld>
            <a:endParaRPr lang="en-US"/>
          </a:p>
        </p:txBody>
      </p:sp>
    </p:spTree>
    <p:extLst>
      <p:ext uri="{BB962C8B-B14F-4D97-AF65-F5344CB8AC3E}">
        <p14:creationId xmlns:p14="http://schemas.microsoft.com/office/powerpoint/2010/main" val="377303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311">
              <a:defRPr/>
            </a:pPr>
            <a:r>
              <a:rPr lang="en-US" dirty="0" smtClean="0"/>
              <a:t>Chart title: </a:t>
            </a:r>
            <a:r>
              <a:rPr lang="en-AU" sz="1200" kern="1200" baseline="0" dirty="0" smtClean="0">
                <a:solidFill>
                  <a:schemeClr val="tx1"/>
                </a:solidFill>
                <a:effectLst/>
                <a:latin typeface="Arial" charset="0"/>
                <a:ea typeface="ＭＳ Ｐゴシック" pitchFamily="34" charset="-128"/>
                <a:cs typeface="+mn-cs"/>
              </a:rPr>
              <a:t>Property taxes are the only true ‘growth taxes’ over the last 23 years, 5 largest States</a:t>
            </a:r>
          </a:p>
          <a:p>
            <a:pPr marL="0" marR="0" indent="0" algn="l" defTabSz="915311" rtl="0" eaLnBrk="1" fontAlgn="base" latinLnBrk="0" hangingPunct="1">
              <a:lnSpc>
                <a:spcPct val="100000"/>
              </a:lnSpc>
              <a:spcBef>
                <a:spcPct val="30000"/>
              </a:spcBef>
              <a:spcAft>
                <a:spcPct val="0"/>
              </a:spcAft>
              <a:buClrTx/>
              <a:buSzTx/>
              <a:buFontTx/>
              <a:buNone/>
              <a:tabLst/>
              <a:defRPr/>
            </a:pPr>
            <a:r>
              <a:rPr lang="en-AU" sz="1200" kern="1200" baseline="0" dirty="0" smtClean="0">
                <a:solidFill>
                  <a:schemeClr val="tx1"/>
                </a:solidFill>
                <a:effectLst/>
                <a:latin typeface="Arial" charset="0"/>
                <a:ea typeface="ＭＳ Ｐゴシック" pitchFamily="34" charset="-128"/>
                <a:cs typeface="+mn-cs"/>
              </a:rPr>
              <a:t>Sub title: </a:t>
            </a:r>
            <a:r>
              <a:rPr lang="en-AU" sz="1200" b="0" kern="1200" baseline="0" dirty="0" smtClean="0">
                <a:solidFill>
                  <a:schemeClr val="tx1"/>
                </a:solidFill>
                <a:effectLst/>
                <a:latin typeface="Arial" charset="0"/>
                <a:ea typeface="ＭＳ Ｐゴシック" pitchFamily="34" charset="-128"/>
                <a:cs typeface="+mn-cs"/>
              </a:rPr>
              <a:t>Change in tax revenue for a 10 per cent increase in Gross </a:t>
            </a:r>
            <a:r>
              <a:rPr lang="en-AU" sz="1200" b="0" kern="1200" baseline="0" smtClean="0">
                <a:solidFill>
                  <a:schemeClr val="tx1"/>
                </a:solidFill>
                <a:effectLst/>
                <a:latin typeface="Arial" charset="0"/>
                <a:ea typeface="ＭＳ Ｐゴシック" pitchFamily="34" charset="-128"/>
                <a:cs typeface="+mn-cs"/>
              </a:rPr>
              <a:t>State Product, </a:t>
            </a:r>
            <a:r>
              <a:rPr lang="en-AU" sz="1200" b="0" kern="1200" baseline="0" dirty="0" smtClean="0">
                <a:solidFill>
                  <a:schemeClr val="tx1"/>
                </a:solidFill>
                <a:effectLst/>
                <a:latin typeface="Arial" charset="0"/>
                <a:ea typeface="ＭＳ Ｐゴシック" pitchFamily="34" charset="-128"/>
                <a:cs typeface="+mn-cs"/>
              </a:rPr>
              <a:t>per cent</a:t>
            </a:r>
            <a:endParaRPr lang="en-AU" sz="1200" b="1" kern="1200" baseline="0" dirty="0" smtClean="0">
              <a:solidFill>
                <a:schemeClr val="tx1"/>
              </a:solidFill>
              <a:effectLst/>
              <a:latin typeface="Arial" charset="0"/>
              <a:ea typeface="ＭＳ Ｐゴシック" pitchFamily="34" charset="-128"/>
              <a:cs typeface="+mn-cs"/>
            </a:endParaRPr>
          </a:p>
          <a:p>
            <a:pPr defTabSz="915311">
              <a:defRPr/>
            </a:pPr>
            <a:r>
              <a:rPr lang="en-US" dirty="0" smtClean="0"/>
              <a:t>Notes:</a:t>
            </a:r>
          </a:p>
          <a:p>
            <a:r>
              <a:rPr lang="en-AU" sz="1200" i="1" kern="1200" baseline="0" dirty="0" smtClean="0">
                <a:solidFill>
                  <a:schemeClr val="tx1"/>
                </a:solidFill>
                <a:effectLst/>
                <a:latin typeface="Arial" charset="0"/>
                <a:ea typeface="ＭＳ Ｐゴシック" pitchFamily="34" charset="-128"/>
                <a:cs typeface="+mn-cs"/>
              </a:rPr>
              <a:t>Note: Based on historical figures from 1990-91 to 2013-14; sensitivity of tax revenues to growth is measured as the elasticity of tax revenue to economic growth for each tax; ‘Property tax’ shows the revenues that would have been raised with a hypothetical broad-based property tax that applied to unimproved land values; higher growth in land taxes in part reflects the impact of bracket creep for unindexed thresholds for progressive land tax rates. </a:t>
            </a:r>
          </a:p>
          <a:p>
            <a:r>
              <a:rPr lang="en-AU" sz="1200" i="1" kern="1200" baseline="0" dirty="0" smtClean="0">
                <a:solidFill>
                  <a:schemeClr val="tx1"/>
                </a:solidFill>
                <a:effectLst/>
                <a:latin typeface="Arial" charset="0"/>
                <a:ea typeface="ＭＳ Ｐゴシック" pitchFamily="34" charset="-128"/>
                <a:cs typeface="+mn-cs"/>
              </a:rPr>
              <a:t>Source: Grattan analysis of ABS data</a:t>
            </a:r>
          </a:p>
          <a:p>
            <a:pPr defTabSz="915311">
              <a:defRPr/>
            </a:pPr>
            <a:r>
              <a:rPr lang="en-AU" dirty="0" smtClean="0"/>
              <a:t>Data file path:</a:t>
            </a:r>
          </a:p>
          <a:p>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77256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311">
              <a:defRPr/>
            </a:pPr>
            <a:r>
              <a:rPr lang="en-US" dirty="0" smtClean="0"/>
              <a:t>Chart title: </a:t>
            </a:r>
            <a:r>
              <a:rPr lang="en-AU" sz="1200" kern="1200" baseline="0" dirty="0" smtClean="0">
                <a:solidFill>
                  <a:schemeClr val="tx1"/>
                </a:solidFill>
                <a:effectLst/>
                <a:latin typeface="Arial" charset="0"/>
                <a:ea typeface="ＭＳ Ｐゴシック" pitchFamily="34" charset="-128"/>
                <a:cs typeface="+mn-cs"/>
              </a:rPr>
              <a:t>A broad based property tax would generate more stable revenues than other property taxes, across all 5 major states</a:t>
            </a:r>
            <a:r>
              <a:rPr lang="en-AU" dirty="0" smtClean="0">
                <a:effectLst/>
              </a:rPr>
              <a:t> </a:t>
            </a:r>
          </a:p>
          <a:p>
            <a:pPr marL="0" marR="0" indent="0" algn="l" defTabSz="915311" rtl="0" eaLnBrk="1" fontAlgn="base" latinLnBrk="0" hangingPunct="1">
              <a:lnSpc>
                <a:spcPct val="100000"/>
              </a:lnSpc>
              <a:spcBef>
                <a:spcPct val="30000"/>
              </a:spcBef>
              <a:spcAft>
                <a:spcPct val="0"/>
              </a:spcAft>
              <a:buClrTx/>
              <a:buSzTx/>
              <a:buFontTx/>
              <a:buNone/>
              <a:tabLst/>
              <a:defRPr/>
            </a:pPr>
            <a:r>
              <a:rPr lang="en-AU" dirty="0" smtClean="0">
                <a:effectLst/>
              </a:rPr>
              <a:t>Sub-title: </a:t>
            </a:r>
            <a:r>
              <a:rPr lang="en-AU" sz="1200" b="0" kern="1200" baseline="0" dirty="0" smtClean="0">
                <a:solidFill>
                  <a:schemeClr val="tx1"/>
                </a:solidFill>
                <a:effectLst/>
                <a:latin typeface="Arial" charset="0"/>
                <a:ea typeface="ＭＳ Ｐゴシック" pitchFamily="34" charset="-128"/>
                <a:cs typeface="+mn-cs"/>
              </a:rPr>
              <a:t>Standard deviation between annual revenue growth and long run average growth for all states, (1990-91 to 2013-14), per cent</a:t>
            </a:r>
            <a:endParaRPr lang="en-US" dirty="0" smtClean="0"/>
          </a:p>
          <a:p>
            <a:r>
              <a:rPr lang="en-AU" sz="1200" i="1" kern="1200" baseline="0" dirty="0" smtClean="0">
                <a:solidFill>
                  <a:schemeClr val="tx1"/>
                </a:solidFill>
                <a:effectLst/>
                <a:latin typeface="Arial" charset="0"/>
                <a:ea typeface="ＭＳ Ｐゴシック" pitchFamily="34" charset="-128"/>
                <a:cs typeface="+mn-cs"/>
              </a:rPr>
              <a:t>Note: ‘Property tax’ shows the revenues that would have been raised with a hypothetical broad-based property tax of 0.2% applied to unimproved land values. </a:t>
            </a:r>
          </a:p>
          <a:p>
            <a:r>
              <a:rPr lang="en-AU" sz="1200" i="1" kern="1200" baseline="0" dirty="0" smtClean="0">
                <a:solidFill>
                  <a:schemeClr val="tx1"/>
                </a:solidFill>
                <a:effectLst/>
                <a:latin typeface="Arial" charset="0"/>
                <a:ea typeface="ＭＳ Ｐゴシック" pitchFamily="34" charset="-128"/>
                <a:cs typeface="+mn-cs"/>
              </a:rPr>
              <a:t>Source: Grattan analysis of ABS data </a:t>
            </a:r>
          </a:p>
          <a:p>
            <a:r>
              <a:rPr lang="en-US" dirty="0" smtClean="0"/>
              <a:t>Data file path:</a:t>
            </a:r>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77256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311">
              <a:defRPr/>
            </a:pPr>
            <a:r>
              <a:rPr lang="en-US" dirty="0" smtClean="0"/>
              <a:t>Chart title: </a:t>
            </a:r>
            <a:r>
              <a:rPr lang="en-AU" sz="1200" kern="1200" baseline="0" dirty="0" smtClean="0">
                <a:solidFill>
                  <a:schemeClr val="tx1"/>
                </a:solidFill>
                <a:effectLst/>
                <a:latin typeface="Arial" charset="0"/>
                <a:ea typeface="ＭＳ Ｐゴシック" pitchFamily="34" charset="-128"/>
                <a:cs typeface="+mn-cs"/>
              </a:rPr>
              <a:t>Property taxes are the only true ‘growth taxes’ during the 1990s, 5 largest States</a:t>
            </a:r>
          </a:p>
          <a:p>
            <a:pPr marL="0" marR="0" indent="0" algn="l" defTabSz="915311" rtl="0" eaLnBrk="1" fontAlgn="base" latinLnBrk="0" hangingPunct="1">
              <a:lnSpc>
                <a:spcPct val="100000"/>
              </a:lnSpc>
              <a:spcBef>
                <a:spcPct val="30000"/>
              </a:spcBef>
              <a:spcAft>
                <a:spcPct val="0"/>
              </a:spcAft>
              <a:buClrTx/>
              <a:buSzTx/>
              <a:buFontTx/>
              <a:buNone/>
              <a:tabLst/>
              <a:defRPr/>
            </a:pPr>
            <a:r>
              <a:rPr lang="en-AU" sz="1200" kern="1200" baseline="0" dirty="0" smtClean="0">
                <a:solidFill>
                  <a:schemeClr val="tx1"/>
                </a:solidFill>
                <a:effectLst/>
                <a:latin typeface="Arial" charset="0"/>
                <a:ea typeface="ＭＳ Ｐゴシック" pitchFamily="34" charset="-128"/>
                <a:cs typeface="+mn-cs"/>
              </a:rPr>
              <a:t>Sub title: </a:t>
            </a:r>
            <a:r>
              <a:rPr lang="en-AU" sz="1200" b="0" kern="1200" baseline="0" dirty="0" smtClean="0">
                <a:solidFill>
                  <a:schemeClr val="tx1"/>
                </a:solidFill>
                <a:effectLst/>
                <a:latin typeface="Arial" charset="0"/>
                <a:ea typeface="ＭＳ Ｐゴシック" pitchFamily="34" charset="-128"/>
                <a:cs typeface="+mn-cs"/>
              </a:rPr>
              <a:t>Change in tax revenue for a 10 per cent increase in Gross State Product, per cent</a:t>
            </a:r>
            <a:endParaRPr lang="en-AU" sz="1200" b="1" kern="1200" baseline="0" dirty="0" smtClean="0">
              <a:solidFill>
                <a:schemeClr val="tx1"/>
              </a:solidFill>
              <a:effectLst/>
              <a:latin typeface="Arial" charset="0"/>
              <a:ea typeface="ＭＳ Ｐゴシック" pitchFamily="34" charset="-128"/>
              <a:cs typeface="+mn-cs"/>
            </a:endParaRPr>
          </a:p>
          <a:p>
            <a:pPr defTabSz="915311">
              <a:defRPr/>
            </a:pPr>
            <a:r>
              <a:rPr lang="en-US" dirty="0" smtClean="0"/>
              <a:t>Notes:</a:t>
            </a:r>
          </a:p>
          <a:p>
            <a:r>
              <a:rPr lang="en-AU" sz="1200" i="1" kern="1200" baseline="0" dirty="0" smtClean="0">
                <a:solidFill>
                  <a:schemeClr val="tx1"/>
                </a:solidFill>
                <a:effectLst/>
                <a:latin typeface="Arial" charset="0"/>
                <a:ea typeface="ＭＳ Ｐゴシック" pitchFamily="34" charset="-128"/>
                <a:cs typeface="+mn-cs"/>
              </a:rPr>
              <a:t>Note: Based on historical figures from 1990-91 to 2013-14; sensitivity of tax revenues to growth is measured as the elasticity of tax revenue to economic growth for each tax; ‘Property tax’ shows the revenues that would have been raised with a hypothetical broad-based property tax that applied to unimproved land values; higher growth in land taxes in part reflects the impact of bracket creep for unindexed thresholds for progressive land tax rates. </a:t>
            </a:r>
          </a:p>
          <a:p>
            <a:r>
              <a:rPr lang="en-AU" sz="1200" i="1" kern="1200" baseline="0" dirty="0" smtClean="0">
                <a:solidFill>
                  <a:schemeClr val="tx1"/>
                </a:solidFill>
                <a:effectLst/>
                <a:latin typeface="Arial" charset="0"/>
                <a:ea typeface="ＭＳ Ｐゴシック" pitchFamily="34" charset="-128"/>
                <a:cs typeface="+mn-cs"/>
              </a:rPr>
              <a:t>Source: Grattan analysis of ABS data</a:t>
            </a:r>
          </a:p>
          <a:p>
            <a:pPr defTabSz="915311">
              <a:defRPr/>
            </a:pPr>
            <a:r>
              <a:rPr lang="en-AU" dirty="0" smtClean="0"/>
              <a:t>Data file path:</a:t>
            </a:r>
          </a:p>
          <a:p>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772564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311">
              <a:defRPr/>
            </a:pPr>
            <a:r>
              <a:rPr lang="en-US" dirty="0" smtClean="0"/>
              <a:t>Chart title: </a:t>
            </a:r>
            <a:r>
              <a:rPr lang="en-AU" sz="1200" kern="1200" baseline="0" dirty="0" smtClean="0">
                <a:solidFill>
                  <a:schemeClr val="tx1"/>
                </a:solidFill>
                <a:effectLst/>
                <a:latin typeface="Arial" charset="0"/>
                <a:ea typeface="ＭＳ Ｐゴシック" pitchFamily="34" charset="-128"/>
                <a:cs typeface="+mn-cs"/>
              </a:rPr>
              <a:t>Property taxes are the only true ‘growth taxes’ over the last decade, 5 largest States</a:t>
            </a:r>
          </a:p>
          <a:p>
            <a:pPr marL="0" marR="0" indent="0" algn="l" defTabSz="915311" rtl="0" eaLnBrk="1" fontAlgn="base" latinLnBrk="0" hangingPunct="1">
              <a:lnSpc>
                <a:spcPct val="100000"/>
              </a:lnSpc>
              <a:spcBef>
                <a:spcPct val="30000"/>
              </a:spcBef>
              <a:spcAft>
                <a:spcPct val="0"/>
              </a:spcAft>
              <a:buClrTx/>
              <a:buSzTx/>
              <a:buFontTx/>
              <a:buNone/>
              <a:tabLst/>
              <a:defRPr/>
            </a:pPr>
            <a:r>
              <a:rPr lang="en-AU" sz="1200" kern="1200" baseline="0" dirty="0" smtClean="0">
                <a:solidFill>
                  <a:schemeClr val="tx1"/>
                </a:solidFill>
                <a:effectLst/>
                <a:latin typeface="Arial" charset="0"/>
                <a:ea typeface="ＭＳ Ｐゴシック" pitchFamily="34" charset="-128"/>
                <a:cs typeface="+mn-cs"/>
              </a:rPr>
              <a:t>Sub title: </a:t>
            </a:r>
            <a:r>
              <a:rPr lang="en-AU" sz="1200" b="0" kern="1200" baseline="0" dirty="0" smtClean="0">
                <a:solidFill>
                  <a:schemeClr val="tx1"/>
                </a:solidFill>
                <a:effectLst/>
                <a:latin typeface="Arial" charset="0"/>
                <a:ea typeface="ＭＳ Ｐゴシック" pitchFamily="34" charset="-128"/>
                <a:cs typeface="+mn-cs"/>
              </a:rPr>
              <a:t>Change in tax revenue for a 10 per cent increase in Gross State Product, per cent</a:t>
            </a:r>
            <a:endParaRPr lang="en-AU" sz="1200" b="1" kern="1200" baseline="0" dirty="0" smtClean="0">
              <a:solidFill>
                <a:schemeClr val="tx1"/>
              </a:solidFill>
              <a:effectLst/>
              <a:latin typeface="Arial" charset="0"/>
              <a:ea typeface="ＭＳ Ｐゴシック" pitchFamily="34" charset="-128"/>
              <a:cs typeface="+mn-cs"/>
            </a:endParaRPr>
          </a:p>
          <a:p>
            <a:pPr defTabSz="915311">
              <a:defRPr/>
            </a:pPr>
            <a:r>
              <a:rPr lang="en-US" dirty="0" smtClean="0"/>
              <a:t>Notes:</a:t>
            </a:r>
          </a:p>
          <a:p>
            <a:r>
              <a:rPr lang="en-AU" sz="1200" i="1" kern="1200" baseline="0" dirty="0" smtClean="0">
                <a:solidFill>
                  <a:schemeClr val="tx1"/>
                </a:solidFill>
                <a:effectLst/>
                <a:latin typeface="Arial" charset="0"/>
                <a:ea typeface="ＭＳ Ｐゴシック" pitchFamily="34" charset="-128"/>
                <a:cs typeface="+mn-cs"/>
              </a:rPr>
              <a:t>Note: Based on historical figures from 1990-91 to 2013-14; sensitivity of tax revenues to growth is measured as the elasticity of tax revenue to economic growth for each tax; ‘Property tax’ shows the revenues that would have been raised with a hypothetical broad-based property tax that applied to unimproved land values; higher growth in land taxes in part reflects the impact of bracket creep for unindexed thresholds for progressive land tax rates. </a:t>
            </a:r>
          </a:p>
          <a:p>
            <a:r>
              <a:rPr lang="en-AU" sz="1200" i="1" kern="1200" baseline="0" dirty="0" smtClean="0">
                <a:solidFill>
                  <a:schemeClr val="tx1"/>
                </a:solidFill>
                <a:effectLst/>
                <a:latin typeface="Arial" charset="0"/>
                <a:ea typeface="ＭＳ Ｐゴシック" pitchFamily="34" charset="-128"/>
                <a:cs typeface="+mn-cs"/>
              </a:rPr>
              <a:t>Source: Grattan analysis of ABS data</a:t>
            </a:r>
          </a:p>
          <a:p>
            <a:pPr defTabSz="915311">
              <a:defRPr/>
            </a:pPr>
            <a:r>
              <a:rPr lang="en-AU" dirty="0" smtClean="0"/>
              <a:t>Data file path:</a:t>
            </a:r>
          </a:p>
          <a:p>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772564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311">
              <a:defRPr/>
            </a:pPr>
            <a:r>
              <a:rPr lang="en-US" dirty="0" smtClean="0"/>
              <a:t>Chart title: </a:t>
            </a:r>
            <a:r>
              <a:rPr lang="en-AU" sz="1200" kern="1200" baseline="0" dirty="0" smtClean="0">
                <a:solidFill>
                  <a:schemeClr val="tx1"/>
                </a:solidFill>
                <a:effectLst/>
                <a:latin typeface="Arial" charset="0"/>
                <a:ea typeface="ＭＳ Ｐゴシック" pitchFamily="34" charset="-128"/>
                <a:cs typeface="+mn-cs"/>
              </a:rPr>
              <a:t>A broad based property tax would generate more stable revenues than other property taxes, across all 5 major states</a:t>
            </a:r>
            <a:r>
              <a:rPr lang="en-AU" dirty="0" smtClean="0">
                <a:effectLst/>
              </a:rPr>
              <a:t> </a:t>
            </a:r>
          </a:p>
          <a:p>
            <a:pPr marL="0" marR="0" indent="0" algn="l" defTabSz="915311" rtl="0" eaLnBrk="1" fontAlgn="base" latinLnBrk="0" hangingPunct="1">
              <a:lnSpc>
                <a:spcPct val="100000"/>
              </a:lnSpc>
              <a:spcBef>
                <a:spcPct val="30000"/>
              </a:spcBef>
              <a:spcAft>
                <a:spcPct val="0"/>
              </a:spcAft>
              <a:buClrTx/>
              <a:buSzTx/>
              <a:buFontTx/>
              <a:buNone/>
              <a:tabLst/>
              <a:defRPr/>
            </a:pPr>
            <a:r>
              <a:rPr lang="en-AU" dirty="0" smtClean="0">
                <a:effectLst/>
              </a:rPr>
              <a:t>Sub-title: </a:t>
            </a:r>
            <a:r>
              <a:rPr lang="en-AU" sz="1200" b="0" kern="1200" baseline="0" dirty="0" smtClean="0">
                <a:solidFill>
                  <a:schemeClr val="tx1"/>
                </a:solidFill>
                <a:effectLst/>
                <a:latin typeface="Arial" charset="0"/>
                <a:ea typeface="ＭＳ Ｐゴシック" pitchFamily="34" charset="-128"/>
                <a:cs typeface="+mn-cs"/>
              </a:rPr>
              <a:t>Standard deviation between annual revenue growth and long run average growth for all states, (1990-91 to 1999-2000), per cent</a:t>
            </a:r>
            <a:endParaRPr lang="en-US" dirty="0" smtClean="0"/>
          </a:p>
          <a:p>
            <a:r>
              <a:rPr lang="en-AU" sz="1200" i="1" kern="1200" baseline="0" dirty="0" smtClean="0">
                <a:solidFill>
                  <a:schemeClr val="tx1"/>
                </a:solidFill>
                <a:effectLst/>
                <a:latin typeface="Arial" charset="0"/>
                <a:ea typeface="ＭＳ Ｐゴシック" pitchFamily="34" charset="-128"/>
                <a:cs typeface="+mn-cs"/>
              </a:rPr>
              <a:t>Note: ‘Property tax’ shows the revenues that would have been raised with a hypothetical broad-based property tax of 0.2% applied to unimproved land values. </a:t>
            </a:r>
          </a:p>
          <a:p>
            <a:r>
              <a:rPr lang="en-AU" sz="1200" i="1" kern="1200" baseline="0" dirty="0" smtClean="0">
                <a:solidFill>
                  <a:schemeClr val="tx1"/>
                </a:solidFill>
                <a:effectLst/>
                <a:latin typeface="Arial" charset="0"/>
                <a:ea typeface="ＭＳ Ｐゴシック" pitchFamily="34" charset="-128"/>
                <a:cs typeface="+mn-cs"/>
              </a:rPr>
              <a:t>Source: Grattan analysis of ABS data </a:t>
            </a:r>
          </a:p>
          <a:p>
            <a:r>
              <a:rPr lang="en-US" dirty="0" smtClean="0"/>
              <a:t>Data file path:</a:t>
            </a:r>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772564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311">
              <a:defRPr/>
            </a:pPr>
            <a:r>
              <a:rPr lang="en-US" dirty="0" smtClean="0"/>
              <a:t>Chart title: </a:t>
            </a:r>
            <a:r>
              <a:rPr lang="en-AU" sz="1200" kern="1200" baseline="0" dirty="0" smtClean="0">
                <a:solidFill>
                  <a:schemeClr val="tx1"/>
                </a:solidFill>
                <a:effectLst/>
                <a:latin typeface="Arial" charset="0"/>
                <a:ea typeface="ＭＳ Ｐゴシック" pitchFamily="34" charset="-128"/>
                <a:cs typeface="+mn-cs"/>
              </a:rPr>
              <a:t>A broad based property tax would generate more stable revenues than other property taxes, across all 5 major states</a:t>
            </a:r>
            <a:r>
              <a:rPr lang="en-AU" dirty="0" smtClean="0">
                <a:effectLst/>
              </a:rPr>
              <a:t> </a:t>
            </a:r>
          </a:p>
          <a:p>
            <a:pPr marL="0" marR="0" indent="0" algn="l" defTabSz="915311" rtl="0" eaLnBrk="1" fontAlgn="base" latinLnBrk="0" hangingPunct="1">
              <a:lnSpc>
                <a:spcPct val="100000"/>
              </a:lnSpc>
              <a:spcBef>
                <a:spcPct val="30000"/>
              </a:spcBef>
              <a:spcAft>
                <a:spcPct val="0"/>
              </a:spcAft>
              <a:buClrTx/>
              <a:buSzTx/>
              <a:buFontTx/>
              <a:buNone/>
              <a:tabLst/>
              <a:defRPr/>
            </a:pPr>
            <a:r>
              <a:rPr lang="en-AU" dirty="0" smtClean="0">
                <a:effectLst/>
              </a:rPr>
              <a:t>Sub-title: </a:t>
            </a:r>
            <a:r>
              <a:rPr lang="en-AU" sz="1200" b="0" kern="1200" baseline="0" dirty="0" smtClean="0">
                <a:solidFill>
                  <a:schemeClr val="tx1"/>
                </a:solidFill>
                <a:effectLst/>
                <a:latin typeface="Arial" charset="0"/>
                <a:ea typeface="ＭＳ Ｐゴシック" pitchFamily="34" charset="-128"/>
                <a:cs typeface="+mn-cs"/>
              </a:rPr>
              <a:t>Standard deviation between annual revenue growth and long run average growth for all states, (2000-01 to 2013-14), per cent</a:t>
            </a:r>
            <a:endParaRPr lang="en-US" dirty="0" smtClean="0"/>
          </a:p>
          <a:p>
            <a:r>
              <a:rPr lang="en-AU" sz="1200" i="1" kern="1200" baseline="0" dirty="0" smtClean="0">
                <a:solidFill>
                  <a:schemeClr val="tx1"/>
                </a:solidFill>
                <a:effectLst/>
                <a:latin typeface="Arial" charset="0"/>
                <a:ea typeface="ＭＳ Ｐゴシック" pitchFamily="34" charset="-128"/>
                <a:cs typeface="+mn-cs"/>
              </a:rPr>
              <a:t>Note: ‘Property tax’ shows the revenues that would have been raised with a hypothetical broad-based property tax of 0.2% applied to unimproved land values. </a:t>
            </a:r>
          </a:p>
          <a:p>
            <a:r>
              <a:rPr lang="en-AU" sz="1200" i="1" kern="1200" baseline="0" dirty="0" smtClean="0">
                <a:solidFill>
                  <a:schemeClr val="tx1"/>
                </a:solidFill>
                <a:effectLst/>
                <a:latin typeface="Arial" charset="0"/>
                <a:ea typeface="ＭＳ Ｐゴシック" pitchFamily="34" charset="-128"/>
                <a:cs typeface="+mn-cs"/>
              </a:rPr>
              <a:t>Source: Grattan analysis of ABS data </a:t>
            </a:r>
          </a:p>
          <a:p>
            <a:r>
              <a:rPr lang="en-US" dirty="0" smtClean="0"/>
              <a:t>Data file path:</a:t>
            </a:r>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77256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311">
              <a:defRPr/>
            </a:pPr>
            <a:r>
              <a:rPr lang="en-US" dirty="0" smtClean="0"/>
              <a:t>Chart title: </a:t>
            </a:r>
            <a:r>
              <a:rPr lang="en-AU" sz="1200" kern="1200" baseline="0" dirty="0" smtClean="0">
                <a:solidFill>
                  <a:schemeClr val="tx1"/>
                </a:solidFill>
                <a:effectLst/>
                <a:latin typeface="Arial" charset="0"/>
                <a:ea typeface="ＭＳ Ｐゴシック" pitchFamily="34" charset="-128"/>
                <a:cs typeface="+mn-cs"/>
              </a:rPr>
              <a:t>Property taxes are the only true ‘growth taxes’ over the last decade, across all states</a:t>
            </a:r>
          </a:p>
          <a:p>
            <a:pPr marL="0" marR="0" indent="0" algn="l" defTabSz="915311" rtl="0" eaLnBrk="1" fontAlgn="base" latinLnBrk="0" hangingPunct="1">
              <a:lnSpc>
                <a:spcPct val="100000"/>
              </a:lnSpc>
              <a:spcBef>
                <a:spcPct val="30000"/>
              </a:spcBef>
              <a:spcAft>
                <a:spcPct val="0"/>
              </a:spcAft>
              <a:buClrTx/>
              <a:buSzTx/>
              <a:buFontTx/>
              <a:buNone/>
              <a:tabLst/>
              <a:defRPr/>
            </a:pPr>
            <a:r>
              <a:rPr lang="en-AU" sz="1200" kern="1200" baseline="0" dirty="0" smtClean="0">
                <a:solidFill>
                  <a:schemeClr val="tx1"/>
                </a:solidFill>
                <a:effectLst/>
                <a:latin typeface="Arial" charset="0"/>
                <a:ea typeface="ＭＳ Ｐゴシック" pitchFamily="34" charset="-128"/>
                <a:cs typeface="+mn-cs"/>
              </a:rPr>
              <a:t>Sub title: </a:t>
            </a:r>
            <a:r>
              <a:rPr lang="en-AU" sz="1200" b="0" kern="1200" baseline="0" dirty="0" smtClean="0">
                <a:solidFill>
                  <a:schemeClr val="tx1"/>
                </a:solidFill>
                <a:effectLst/>
                <a:latin typeface="Arial" charset="0"/>
                <a:ea typeface="ＭＳ Ｐゴシック" pitchFamily="34" charset="-128"/>
                <a:cs typeface="+mn-cs"/>
              </a:rPr>
              <a:t>Change in tax revenue for a 10 per cent increase in Gross Domestic Product, per cent</a:t>
            </a:r>
            <a:endParaRPr lang="en-AU" sz="1200" b="1" kern="1200" baseline="0" dirty="0" smtClean="0">
              <a:solidFill>
                <a:schemeClr val="tx1"/>
              </a:solidFill>
              <a:effectLst/>
              <a:latin typeface="Arial" charset="0"/>
              <a:ea typeface="ＭＳ Ｐゴシック" pitchFamily="34" charset="-128"/>
              <a:cs typeface="+mn-cs"/>
            </a:endParaRPr>
          </a:p>
          <a:p>
            <a:r>
              <a:rPr lang="en-AU" sz="1200" i="1" kern="1200" baseline="0" dirty="0" smtClean="0">
                <a:solidFill>
                  <a:schemeClr val="tx1"/>
                </a:solidFill>
                <a:effectLst/>
                <a:latin typeface="Arial" charset="0"/>
                <a:ea typeface="ＭＳ Ｐゴシック" pitchFamily="34" charset="-128"/>
                <a:cs typeface="+mn-cs"/>
              </a:rPr>
              <a:t>Note: Based on historical figures from 2000-01 to 2013-14; sensitivity of tax revenues to growth is measured as the elasticity of tax revenue to economic growth for each tax; ‘Property tax’ shows the revenues that would have been raised with a hypothetical broad-based property tax that applied to unimproved land values; higher growth in land taxes in part reflects the impact of bracket creep for unindexed thresholds for progressive land tax rates. </a:t>
            </a:r>
          </a:p>
          <a:p>
            <a:r>
              <a:rPr lang="en-AU" sz="1200" i="1" kern="1200" baseline="0" dirty="0" smtClean="0">
                <a:solidFill>
                  <a:schemeClr val="tx1"/>
                </a:solidFill>
                <a:effectLst/>
                <a:latin typeface="Arial" charset="0"/>
                <a:ea typeface="ＭＳ Ｐゴシック" pitchFamily="34" charset="-128"/>
                <a:cs typeface="+mn-cs"/>
              </a:rPr>
              <a:t>Source: Grattan analysis of ABS data</a:t>
            </a:r>
          </a:p>
          <a:p>
            <a:pPr defTabSz="915311">
              <a:defRPr/>
            </a:pPr>
            <a:r>
              <a:rPr lang="en-AU" dirty="0" smtClean="0"/>
              <a:t>Data file path:</a:t>
            </a:r>
          </a:p>
          <a:p>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77256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Title:</a:t>
            </a:r>
            <a:r>
              <a:rPr lang="en-AU" baseline="0" dirty="0" smtClean="0"/>
              <a:t> </a:t>
            </a:r>
            <a:r>
              <a:rPr lang="en-AU" sz="1200" kern="1200" baseline="0" dirty="0" smtClean="0">
                <a:solidFill>
                  <a:schemeClr val="tx1"/>
                </a:solidFill>
                <a:effectLst/>
                <a:latin typeface="Arial" charset="0"/>
                <a:ea typeface="ＭＳ Ｐゴシック" pitchFamily="34" charset="-128"/>
                <a:cs typeface="+mn-cs"/>
              </a:rPr>
              <a:t>Australian property values grew quickly over the past decade</a:t>
            </a:r>
            <a:r>
              <a:rPr lang="en-AU" dirty="0" smtClean="0">
                <a:effectLst/>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AU" baseline="0" dirty="0" smtClean="0"/>
              <a:t>Sub-title: </a:t>
            </a:r>
            <a:r>
              <a:rPr lang="en-AU" sz="1200" kern="1200" baseline="0" dirty="0" smtClean="0">
                <a:solidFill>
                  <a:schemeClr val="tx1"/>
                </a:solidFill>
                <a:effectLst/>
                <a:latin typeface="Arial" charset="0"/>
                <a:ea typeface="ＭＳ Ｐゴシック" pitchFamily="34" charset="-128"/>
                <a:cs typeface="+mn-cs"/>
              </a:rPr>
              <a:t>Real market value of Australian property, $2013-14 trillions</a:t>
            </a:r>
            <a:endParaRPr lang="en-AU" baseline="0" dirty="0" smtClean="0"/>
          </a:p>
          <a:p>
            <a:r>
              <a:rPr lang="en-AU" sz="1200" i="1" kern="1200" baseline="0" dirty="0" smtClean="0">
                <a:solidFill>
                  <a:schemeClr val="tx1"/>
                </a:solidFill>
                <a:effectLst/>
                <a:latin typeface="Arial" charset="0"/>
                <a:ea typeface="ＭＳ Ｐゴシック" pitchFamily="34" charset="-128"/>
                <a:cs typeface="+mn-cs"/>
              </a:rPr>
              <a:t>Notes: Figures in 2014 dollars; ‘Residential improvements’ consists of the value of the stock of dwelling construction, ‘Non-residential improvements’ consists of non-dwelling construction; historical figures are deflated by the Consumer Price Index. </a:t>
            </a:r>
          </a:p>
          <a:p>
            <a:r>
              <a:rPr lang="en-AU" sz="1200" i="1" kern="1200" baseline="0" dirty="0" smtClean="0">
                <a:solidFill>
                  <a:schemeClr val="tx1"/>
                </a:solidFill>
                <a:effectLst/>
                <a:latin typeface="Arial" charset="0"/>
                <a:ea typeface="ＭＳ Ｐゴシック" pitchFamily="34" charset="-128"/>
                <a:cs typeface="+mn-cs"/>
              </a:rPr>
              <a:t>Source: ABS (2014b); ABS (2014k); Grattan analysis.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4</a:t>
            </a:fld>
            <a:endParaRPr lang="en-US"/>
          </a:p>
        </p:txBody>
      </p:sp>
    </p:spTree>
    <p:extLst>
      <p:ext uri="{BB962C8B-B14F-4D97-AF65-F5344CB8AC3E}">
        <p14:creationId xmlns:p14="http://schemas.microsoft.com/office/powerpoint/2010/main" val="3773035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311">
              <a:defRPr/>
            </a:pPr>
            <a:r>
              <a:rPr lang="en-US" dirty="0" smtClean="0"/>
              <a:t>Chart title: </a:t>
            </a:r>
            <a:r>
              <a:rPr lang="en-AU" sz="1200" kern="1200" baseline="0" dirty="0" smtClean="0">
                <a:solidFill>
                  <a:schemeClr val="tx1"/>
                </a:solidFill>
                <a:effectLst/>
                <a:latin typeface="Arial" charset="0"/>
                <a:ea typeface="ＭＳ Ｐゴシック" pitchFamily="34" charset="-128"/>
                <a:cs typeface="+mn-cs"/>
              </a:rPr>
              <a:t>A broad based property tax would generate more stable revenues than other property taxes, across all states</a:t>
            </a:r>
            <a:r>
              <a:rPr lang="en-AU" dirty="0" smtClean="0">
                <a:effectLst/>
              </a:rPr>
              <a:t> </a:t>
            </a:r>
          </a:p>
          <a:p>
            <a:pPr marL="0" marR="0" indent="0" algn="l" defTabSz="915311" rtl="0" eaLnBrk="1" fontAlgn="base" latinLnBrk="0" hangingPunct="1">
              <a:lnSpc>
                <a:spcPct val="100000"/>
              </a:lnSpc>
              <a:spcBef>
                <a:spcPct val="30000"/>
              </a:spcBef>
              <a:spcAft>
                <a:spcPct val="0"/>
              </a:spcAft>
              <a:buClrTx/>
              <a:buSzTx/>
              <a:buFontTx/>
              <a:buNone/>
              <a:tabLst/>
              <a:defRPr/>
            </a:pPr>
            <a:r>
              <a:rPr lang="en-AU" dirty="0" smtClean="0">
                <a:effectLst/>
              </a:rPr>
              <a:t>Sub-title: </a:t>
            </a:r>
            <a:r>
              <a:rPr lang="en-AU" sz="1200" b="0" kern="1200" baseline="0" dirty="0" smtClean="0">
                <a:solidFill>
                  <a:schemeClr val="tx1"/>
                </a:solidFill>
                <a:effectLst/>
                <a:latin typeface="Arial" charset="0"/>
                <a:ea typeface="ＭＳ Ｐゴシック" pitchFamily="34" charset="-128"/>
                <a:cs typeface="+mn-cs"/>
              </a:rPr>
              <a:t>Standard deviation between annual revenue growth and long run average growth for all states, (1990-91 to 2013-14), per cent</a:t>
            </a:r>
            <a:endParaRPr lang="en-US" dirty="0" smtClean="0"/>
          </a:p>
          <a:p>
            <a:r>
              <a:rPr lang="en-AU" sz="1200" i="1" kern="1200" baseline="0" dirty="0" smtClean="0">
                <a:solidFill>
                  <a:schemeClr val="tx1"/>
                </a:solidFill>
                <a:effectLst/>
                <a:latin typeface="Arial" charset="0"/>
                <a:ea typeface="ＭＳ Ｐゴシック" pitchFamily="34" charset="-128"/>
                <a:cs typeface="+mn-cs"/>
              </a:rPr>
              <a:t>Note: ‘Property tax’ shows the revenues that would have been raised with a hypothetical broad-based property tax of 0.2% applied to unimproved land values. </a:t>
            </a:r>
          </a:p>
          <a:p>
            <a:r>
              <a:rPr lang="en-AU" sz="1200" i="1" kern="1200" baseline="0" dirty="0" smtClean="0">
                <a:solidFill>
                  <a:schemeClr val="tx1"/>
                </a:solidFill>
                <a:effectLst/>
                <a:latin typeface="Arial" charset="0"/>
                <a:ea typeface="ＭＳ Ｐゴシック" pitchFamily="34" charset="-128"/>
                <a:cs typeface="+mn-cs"/>
              </a:rPr>
              <a:t>Source: Grattan analysis of ABS data </a:t>
            </a:r>
          </a:p>
          <a:p>
            <a:r>
              <a:rPr lang="en-US" dirty="0" smtClean="0"/>
              <a:t>Data file path:</a:t>
            </a:r>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77256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311">
              <a:defRPr/>
            </a:pPr>
            <a:r>
              <a:rPr lang="en-US" dirty="0" smtClean="0"/>
              <a:t>Chart title: </a:t>
            </a:r>
            <a:r>
              <a:rPr lang="en-AU" sz="1200" kern="1200" baseline="0" dirty="0" smtClean="0">
                <a:solidFill>
                  <a:schemeClr val="tx1"/>
                </a:solidFill>
                <a:effectLst/>
                <a:latin typeface="Arial" charset="0"/>
                <a:ea typeface="ＭＳ Ｐゴシック" pitchFamily="34" charset="-128"/>
                <a:cs typeface="+mn-cs"/>
              </a:rPr>
              <a:t>Property taxes are the only true ‘growth taxes’ over the last 23 years, across all states</a:t>
            </a:r>
          </a:p>
          <a:p>
            <a:pPr marL="0" marR="0" indent="0" algn="l" defTabSz="915311" rtl="0" eaLnBrk="1" fontAlgn="base" latinLnBrk="0" hangingPunct="1">
              <a:lnSpc>
                <a:spcPct val="100000"/>
              </a:lnSpc>
              <a:spcBef>
                <a:spcPct val="30000"/>
              </a:spcBef>
              <a:spcAft>
                <a:spcPct val="0"/>
              </a:spcAft>
              <a:buClrTx/>
              <a:buSzTx/>
              <a:buFontTx/>
              <a:buNone/>
              <a:tabLst/>
              <a:defRPr/>
            </a:pPr>
            <a:r>
              <a:rPr lang="en-AU" sz="1200" kern="1200" baseline="0" dirty="0" smtClean="0">
                <a:solidFill>
                  <a:schemeClr val="tx1"/>
                </a:solidFill>
                <a:effectLst/>
                <a:latin typeface="Arial" charset="0"/>
                <a:ea typeface="ＭＳ Ｐゴシック" pitchFamily="34" charset="-128"/>
                <a:cs typeface="+mn-cs"/>
              </a:rPr>
              <a:t>Sub title: </a:t>
            </a:r>
            <a:r>
              <a:rPr lang="en-AU" sz="1200" b="0" kern="1200" baseline="0" dirty="0" smtClean="0">
                <a:solidFill>
                  <a:schemeClr val="tx1"/>
                </a:solidFill>
                <a:effectLst/>
                <a:latin typeface="Arial" charset="0"/>
                <a:ea typeface="ＭＳ Ｐゴシック" pitchFamily="34" charset="-128"/>
                <a:cs typeface="+mn-cs"/>
              </a:rPr>
              <a:t>Change in tax revenue for a 10 per cent increase in Gross Domestic Product, per cent</a:t>
            </a:r>
            <a:endParaRPr lang="en-AU" sz="1200" b="1" kern="1200" baseline="0" dirty="0" smtClean="0">
              <a:solidFill>
                <a:schemeClr val="tx1"/>
              </a:solidFill>
              <a:effectLst/>
              <a:latin typeface="Arial" charset="0"/>
              <a:ea typeface="ＭＳ Ｐゴシック" pitchFamily="34" charset="-128"/>
              <a:cs typeface="+mn-cs"/>
            </a:endParaRPr>
          </a:p>
          <a:p>
            <a:r>
              <a:rPr lang="en-AU" sz="1200" i="1" kern="1200" baseline="0" dirty="0" smtClean="0">
                <a:solidFill>
                  <a:schemeClr val="tx1"/>
                </a:solidFill>
                <a:effectLst/>
                <a:latin typeface="Arial" charset="0"/>
                <a:ea typeface="ＭＳ Ｐゴシック" pitchFamily="34" charset="-128"/>
                <a:cs typeface="+mn-cs"/>
              </a:rPr>
              <a:t>Note: Based on historical figures from 1990-91 to 2013-14; sensitivity of tax revenues to growth is measured as the elasticity of tax revenue to economic growth for each tax; ‘Property tax’ shows the revenues that would have been raised with a hypothetical broad-based property tax that applied to unimproved land values; higher growth in land taxes in part reflects the impact of bracket creep for unindexed thresholds for progressive land tax rates. </a:t>
            </a:r>
          </a:p>
          <a:p>
            <a:r>
              <a:rPr lang="en-AU" sz="1200" i="1" kern="1200" baseline="0" dirty="0" smtClean="0">
                <a:solidFill>
                  <a:schemeClr val="tx1"/>
                </a:solidFill>
                <a:effectLst/>
                <a:latin typeface="Arial" charset="0"/>
                <a:ea typeface="ＭＳ Ｐゴシック" pitchFamily="34" charset="-128"/>
                <a:cs typeface="+mn-cs"/>
              </a:rPr>
              <a:t>Source: Grattan analysis of ABS data</a:t>
            </a:r>
          </a:p>
          <a:p>
            <a:pPr defTabSz="915311">
              <a:defRPr/>
            </a:pPr>
            <a:r>
              <a:rPr lang="en-AU" dirty="0" smtClean="0"/>
              <a:t>Data file path:</a:t>
            </a:r>
          </a:p>
          <a:p>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5</a:t>
            </a:fld>
            <a:endParaRPr lang="en-US"/>
          </a:p>
        </p:txBody>
      </p:sp>
    </p:spTree>
    <p:extLst>
      <p:ext uri="{BB962C8B-B14F-4D97-AF65-F5344CB8AC3E}">
        <p14:creationId xmlns:p14="http://schemas.microsoft.com/office/powerpoint/2010/main" val="377256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311">
              <a:defRPr/>
            </a:pPr>
            <a:r>
              <a:rPr lang="en-US" dirty="0" smtClean="0"/>
              <a:t>Chart title: </a:t>
            </a:r>
            <a:r>
              <a:rPr lang="en-AU" sz="1200" kern="1200" baseline="0" dirty="0" smtClean="0">
                <a:solidFill>
                  <a:schemeClr val="tx1"/>
                </a:solidFill>
                <a:effectLst/>
                <a:latin typeface="Arial" charset="0"/>
                <a:ea typeface="ＭＳ Ｐゴシック" pitchFamily="34" charset="-128"/>
                <a:cs typeface="+mn-cs"/>
              </a:rPr>
              <a:t>A broad based property tax would generate more stable revenues than other property taxes, across all states</a:t>
            </a:r>
            <a:r>
              <a:rPr lang="en-AU" dirty="0" smtClean="0">
                <a:effectLst/>
              </a:rPr>
              <a:t> </a:t>
            </a:r>
          </a:p>
          <a:p>
            <a:pPr marL="0" marR="0" indent="0" algn="l" defTabSz="915311" rtl="0" eaLnBrk="1" fontAlgn="base" latinLnBrk="0" hangingPunct="1">
              <a:lnSpc>
                <a:spcPct val="100000"/>
              </a:lnSpc>
              <a:spcBef>
                <a:spcPct val="30000"/>
              </a:spcBef>
              <a:spcAft>
                <a:spcPct val="0"/>
              </a:spcAft>
              <a:buClrTx/>
              <a:buSzTx/>
              <a:buFontTx/>
              <a:buNone/>
              <a:tabLst/>
              <a:defRPr/>
            </a:pPr>
            <a:r>
              <a:rPr lang="en-AU" dirty="0" smtClean="0">
                <a:effectLst/>
              </a:rPr>
              <a:t>Sub-title: </a:t>
            </a:r>
            <a:r>
              <a:rPr lang="en-AU" sz="1200" b="0" kern="1200" baseline="0" dirty="0" smtClean="0">
                <a:solidFill>
                  <a:schemeClr val="tx1"/>
                </a:solidFill>
                <a:effectLst/>
                <a:latin typeface="Arial" charset="0"/>
                <a:ea typeface="ＭＳ Ｐゴシック" pitchFamily="34" charset="-128"/>
                <a:cs typeface="+mn-cs"/>
              </a:rPr>
              <a:t>Standard deviation between annual revenue growth and long run average growth for all states, (1990-91 to 2013-14), per cent</a:t>
            </a:r>
            <a:endParaRPr lang="en-US" dirty="0" smtClean="0"/>
          </a:p>
          <a:p>
            <a:r>
              <a:rPr lang="en-AU" sz="1200" i="1" kern="1200" baseline="0" dirty="0" smtClean="0">
                <a:solidFill>
                  <a:schemeClr val="tx1"/>
                </a:solidFill>
                <a:effectLst/>
                <a:latin typeface="Arial" charset="0"/>
                <a:ea typeface="ＭＳ Ｐゴシック" pitchFamily="34" charset="-128"/>
                <a:cs typeface="+mn-cs"/>
              </a:rPr>
              <a:t>Note: ‘Property tax’ shows the revenues that would have been raised with a hypothetical broad-based property tax of 0.2% applied to unimproved land values. </a:t>
            </a:r>
          </a:p>
          <a:p>
            <a:r>
              <a:rPr lang="en-AU" sz="1200" i="1" kern="1200" baseline="0" dirty="0" smtClean="0">
                <a:solidFill>
                  <a:schemeClr val="tx1"/>
                </a:solidFill>
                <a:effectLst/>
                <a:latin typeface="Arial" charset="0"/>
                <a:ea typeface="ＭＳ Ｐゴシック" pitchFamily="34" charset="-128"/>
                <a:cs typeface="+mn-cs"/>
              </a:rPr>
              <a:t>Source: Grattan analysis of ABS data </a:t>
            </a:r>
          </a:p>
          <a:p>
            <a:pPr defTabSz="915311">
              <a:defRPr/>
            </a:pPr>
            <a:r>
              <a:rPr lang="en-AU" dirty="0" smtClean="0"/>
              <a:t>Data file path:</a:t>
            </a:r>
          </a:p>
          <a:p>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6</a:t>
            </a:fld>
            <a:endParaRPr lang="en-US"/>
          </a:p>
        </p:txBody>
      </p:sp>
    </p:spTree>
    <p:extLst>
      <p:ext uri="{BB962C8B-B14F-4D97-AF65-F5344CB8AC3E}">
        <p14:creationId xmlns:p14="http://schemas.microsoft.com/office/powerpoint/2010/main" val="3772564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Title: </a:t>
            </a:r>
            <a:r>
              <a:rPr lang="en-AU" sz="1200" kern="1200" baseline="0" dirty="0" smtClean="0">
                <a:solidFill>
                  <a:schemeClr val="tx1"/>
                </a:solidFill>
                <a:effectLst/>
                <a:latin typeface="Arial" charset="0"/>
                <a:ea typeface="ＭＳ Ｐゴシック" pitchFamily="34" charset="-128"/>
                <a:cs typeface="+mn-cs"/>
              </a:rPr>
              <a:t>A property-based levy could generate significant revenues from a modest rate</a:t>
            </a:r>
            <a:r>
              <a:rPr lang="en-AU" dirty="0" smtClean="0">
                <a:effectLst/>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AU" baseline="0" dirty="0" smtClean="0"/>
              <a:t>Sub-title: </a:t>
            </a:r>
            <a:r>
              <a:rPr lang="en-AU" sz="1200" kern="1200" baseline="0" dirty="0" smtClean="0">
                <a:solidFill>
                  <a:schemeClr val="tx1"/>
                </a:solidFill>
                <a:effectLst/>
                <a:latin typeface="Arial" charset="0"/>
                <a:ea typeface="ＭＳ Ｐゴシック" pitchFamily="34" charset="-128"/>
                <a:cs typeface="+mn-cs"/>
              </a:rPr>
              <a:t>Forecast annual levy revenue </a:t>
            </a:r>
            <a:r>
              <a:rPr lang="en-AU" sz="1200" kern="1200" baseline="0" smtClean="0">
                <a:solidFill>
                  <a:schemeClr val="tx1"/>
                </a:solidFill>
                <a:effectLst/>
                <a:latin typeface="Arial" charset="0"/>
                <a:ea typeface="ＭＳ Ｐゴシック" pitchFamily="34" charset="-128"/>
                <a:cs typeface="+mn-cs"/>
              </a:rPr>
              <a:t>and 2013-14 </a:t>
            </a:r>
            <a:r>
              <a:rPr lang="en-AU" sz="1200" kern="1200" baseline="0" dirty="0" smtClean="0">
                <a:solidFill>
                  <a:schemeClr val="tx1"/>
                </a:solidFill>
                <a:effectLst/>
                <a:latin typeface="Arial" charset="0"/>
                <a:ea typeface="ＭＳ Ｐゴシック" pitchFamily="34" charset="-128"/>
                <a:cs typeface="+mn-cs"/>
              </a:rPr>
              <a:t>actual collections, $ billions</a:t>
            </a:r>
            <a:endParaRPr lang="en-AU" baseline="0" dirty="0" smtClean="0"/>
          </a:p>
          <a:p>
            <a:r>
              <a:rPr lang="en-AU" sz="1200" i="1" kern="1200" baseline="0" dirty="0" smtClean="0">
                <a:solidFill>
                  <a:schemeClr val="tx1"/>
                </a:solidFill>
                <a:effectLst/>
                <a:latin typeface="Arial" charset="0"/>
                <a:ea typeface="ＭＳ Ｐゴシック" pitchFamily="34" charset="-128"/>
                <a:cs typeface="+mn-cs"/>
              </a:rPr>
              <a:t>Notes: Property levy forecasts are for 2015-16, whereas land tax; council rates and stamp duty revenues reflect 2012-13 collections. </a:t>
            </a:r>
          </a:p>
          <a:p>
            <a:r>
              <a:rPr lang="en-AU" sz="1200" i="1" kern="1200" baseline="0" dirty="0" smtClean="0">
                <a:solidFill>
                  <a:schemeClr val="tx1"/>
                </a:solidFill>
                <a:effectLst/>
                <a:latin typeface="Arial" charset="0"/>
                <a:ea typeface="ＭＳ Ｐゴシック" pitchFamily="34" charset="-128"/>
                <a:cs typeface="+mn-cs"/>
              </a:rPr>
              <a:t>Source: ABS (2014b); ABS (2014m); ATO (2014); Grattan analysis. </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7</a:t>
            </a:fld>
            <a:endParaRPr lang="en-US"/>
          </a:p>
        </p:txBody>
      </p:sp>
    </p:spTree>
    <p:extLst>
      <p:ext uri="{BB962C8B-B14F-4D97-AF65-F5344CB8AC3E}">
        <p14:creationId xmlns:p14="http://schemas.microsoft.com/office/powerpoint/2010/main" val="3773035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smtClean="0"/>
              <a:t>Title: </a:t>
            </a:r>
            <a:r>
              <a:rPr lang="en-US" sz="1200" dirty="0" smtClean="0"/>
              <a:t>A property levy generates</a:t>
            </a:r>
            <a:r>
              <a:rPr lang="en-US" sz="1200" baseline="0" dirty="0" smtClean="0"/>
              <a:t> smaller GST impacts than other major state taxes</a:t>
            </a:r>
            <a:endParaRPr lang="en-US" sz="1200" b="1" dirty="0" smtClean="0"/>
          </a:p>
          <a:p>
            <a:r>
              <a:rPr lang="en-AU" dirty="0" smtClean="0"/>
              <a:t>Sub-title: Share</a:t>
            </a:r>
            <a:r>
              <a:rPr lang="en-AU" baseline="0" dirty="0" smtClean="0"/>
              <a:t> of own source tax revenue redistributed to other states, by state tax and state, per cent</a:t>
            </a:r>
            <a:endParaRPr lang="en-AU" dirty="0" smtClean="0"/>
          </a:p>
          <a:p>
            <a:r>
              <a:rPr lang="en-AU" dirty="0" smtClean="0"/>
              <a:t>Notes:</a:t>
            </a:r>
            <a:r>
              <a:rPr lang="en-AU" baseline="0" dirty="0" smtClean="0"/>
              <a:t> Assumes all states introduce the property levy; excludes any expenditure side impacts on GST revenues from states spending any extra revenues raised.</a:t>
            </a:r>
            <a:endParaRPr lang="en-AU" dirty="0" smtClean="0"/>
          </a:p>
          <a:p>
            <a:r>
              <a:rPr lang="en-AU" dirty="0" smtClean="0"/>
              <a:t>Source: CGC GST Distribution Review, 2015, Volume 2: Assessments; Grattan analysis.</a:t>
            </a:r>
          </a:p>
        </p:txBody>
      </p:sp>
      <p:sp>
        <p:nvSpPr>
          <p:cNvPr id="4" name="Slide Number Placeholder 3"/>
          <p:cNvSpPr>
            <a:spLocks noGrp="1"/>
          </p:cNvSpPr>
          <p:nvPr>
            <p:ph type="sldNum" sz="quarter" idx="10"/>
          </p:nvPr>
        </p:nvSpPr>
        <p:spPr/>
        <p:txBody>
          <a:bodyPr/>
          <a:lstStyle/>
          <a:p>
            <a:fld id="{EE67FFEB-41A8-4E33-A442-87C345D03039}" type="slidenum">
              <a:rPr lang="en-US" smtClean="0"/>
              <a:pPr/>
              <a:t>8</a:t>
            </a:fld>
            <a:endParaRPr lang="en-US"/>
          </a:p>
        </p:txBody>
      </p:sp>
    </p:spTree>
    <p:extLst>
      <p:ext uri="{BB962C8B-B14F-4D97-AF65-F5344CB8AC3E}">
        <p14:creationId xmlns:p14="http://schemas.microsoft.com/office/powerpoint/2010/main" val="377303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Title: </a:t>
            </a:r>
            <a:r>
              <a:rPr lang="en-AU" sz="1200" kern="1200" baseline="0" dirty="0" smtClean="0">
                <a:solidFill>
                  <a:schemeClr val="tx1"/>
                </a:solidFill>
                <a:effectLst/>
                <a:latin typeface="Arial" charset="0"/>
                <a:ea typeface="ＭＳ Ｐゴシック" pitchFamily="34" charset="-128"/>
                <a:cs typeface="+mn-cs"/>
              </a:rPr>
              <a:t>Per person revenues from a property levy would vary between States and Territories</a:t>
            </a:r>
            <a:r>
              <a:rPr lang="en-AU" dirty="0" smtClean="0">
                <a:effectLst/>
              </a:rPr>
              <a:t> </a:t>
            </a:r>
          </a:p>
          <a:p>
            <a:r>
              <a:rPr lang="en-AU" baseline="0" dirty="0" smtClean="0"/>
              <a:t>Sub-title: </a:t>
            </a:r>
            <a:r>
              <a:rPr lang="en-AU" sz="1200" kern="1200" baseline="0" dirty="0" smtClean="0">
                <a:solidFill>
                  <a:schemeClr val="tx1"/>
                </a:solidFill>
                <a:effectLst/>
                <a:latin typeface="Arial" charset="0"/>
                <a:ea typeface="ＭＳ Ｐゴシック" pitchFamily="34" charset="-128"/>
                <a:cs typeface="+mn-cs"/>
              </a:rPr>
              <a:t>Simulated per capita annual levy revenue, GST redistribution and net fiscal impact, 2015-16, $ per capita</a:t>
            </a:r>
          </a:p>
          <a:p>
            <a:r>
              <a:rPr lang="en-AU" sz="1200" i="1" kern="1200" baseline="0" dirty="0" smtClean="0">
                <a:solidFill>
                  <a:schemeClr val="tx1"/>
                </a:solidFill>
                <a:effectLst/>
                <a:latin typeface="Arial" charset="0"/>
                <a:ea typeface="ＭＳ Ｐゴシック" pitchFamily="34" charset="-128"/>
                <a:cs typeface="+mn-cs"/>
              </a:rPr>
              <a:t>Note: Reflects a levy of 0.2 per cent applied uniformly to unimproved land values in each state and territory; we simulate the GST redistributions that would occur once the levy is fully captured by the CGC’s methodology, and apply them contemporaneously to the introduction of the property levy in 2015-16 to estimate the net impact on government revenues, assuming that states spend the revenues by uniformly across each of their current expenditures (recurrent and capital), with a similar boost to any public savings. </a:t>
            </a:r>
          </a:p>
          <a:p>
            <a:r>
              <a:rPr lang="en-AU" sz="1200" i="1" kern="1200" baseline="0" dirty="0" smtClean="0">
                <a:solidFill>
                  <a:schemeClr val="tx1"/>
                </a:solidFill>
                <a:effectLst/>
                <a:latin typeface="Arial" charset="0"/>
                <a:ea typeface="ＭＳ Ｐゴシック" pitchFamily="34" charset="-128"/>
                <a:cs typeface="+mn-cs"/>
              </a:rPr>
              <a:t>Source: ABS (2014a); ABS (2014b); Grattan analysis.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9</a:t>
            </a:fld>
            <a:endParaRPr lang="en-US"/>
          </a:p>
        </p:txBody>
      </p:sp>
    </p:spTree>
    <p:extLst>
      <p:ext uri="{BB962C8B-B14F-4D97-AF65-F5344CB8AC3E}">
        <p14:creationId xmlns:p14="http://schemas.microsoft.com/office/powerpoint/2010/main" val="3773035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Figure 1: Taxes vary considerably in their impact on efficiency  </a:t>
            </a:r>
          </a:p>
          <a:p>
            <a:r>
              <a:rPr lang="en-AU" dirty="0"/>
              <a:t>Loss of economic activity for each $ increase in the tax, cents per dollar of revenue </a:t>
            </a:r>
          </a:p>
          <a:p>
            <a:r>
              <a:rPr lang="en-AU" baseline="0" dirty="0" smtClean="0"/>
              <a:t>Sources: </a:t>
            </a:r>
            <a:r>
              <a:rPr lang="en-AU" i="1" dirty="0">
                <a:hlinkClick r:id="rId3" action="ppaction://hlinkfile" tooltip="KPMG Econotech, 2011 #697"/>
              </a:rPr>
              <a:t>KPMG </a:t>
            </a:r>
            <a:r>
              <a:rPr lang="en-AU" i="1" dirty="0" err="1">
                <a:hlinkClick r:id="rId3" action="ppaction://hlinkfile" tooltip="KPMG Econotech, 2011 #697"/>
              </a:rPr>
              <a:t>Econotech</a:t>
            </a:r>
            <a:r>
              <a:rPr lang="en-AU" i="1" dirty="0">
                <a:hlinkClick r:id="rId3" action="ppaction://hlinkfile" tooltip="KPMG Econotech, 2011 #697"/>
              </a:rPr>
              <a:t> (2011</a:t>
            </a:r>
            <a:r>
              <a:rPr lang="en-AU" i="1" dirty="0"/>
              <a:t>); </a:t>
            </a:r>
            <a:r>
              <a:rPr lang="en-AU" i="1" dirty="0">
                <a:hlinkClick r:id="rId4" action="ppaction://hlinkfile" tooltip="Treasury, 2010 #275"/>
              </a:rPr>
              <a:t>Treasury (2010</a:t>
            </a:r>
            <a:r>
              <a:rPr lang="en-AU" i="1" dirty="0"/>
              <a:t>)</a:t>
            </a:r>
          </a:p>
          <a:p>
            <a:r>
              <a:rPr lang="en-AU" i="1" dirty="0"/>
              <a:t>Notes: </a:t>
            </a:r>
            <a:r>
              <a:rPr lang="en-AU" dirty="0"/>
              <a:t>All marginal excess burden estimates are from KPMG </a:t>
            </a:r>
            <a:r>
              <a:rPr lang="en-AU" dirty="0" err="1"/>
              <a:t>Econotech</a:t>
            </a:r>
            <a:r>
              <a:rPr lang="en-AU" dirty="0"/>
              <a:t> (2011), other than council rates which were not reported in that publication. Instead, these come from the KPMG modelling of the marginal excess burden for Treasury (2010). An efficient (broad based) payroll tax has the same marginal excess burden as a broad based consumption tax (chapter 7). The actual estimates are significantly higher because of the loss of efficiencies associated with how this tax is currently applied (exceptions for businesses below a certain turnover). </a:t>
            </a:r>
          </a:p>
          <a:p>
            <a:r>
              <a:rPr lang="en-AU" baseline="0" dirty="0" smtClean="0"/>
              <a:t>File path: C:\Users\daniellew1\Dropbox (Grattan Institute)\Budget Repair Report\Data and analysis\Budget background data</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11</a:t>
            </a:fld>
            <a:endParaRPr lang="en-US"/>
          </a:p>
        </p:txBody>
      </p:sp>
    </p:spTree>
    <p:extLst>
      <p:ext uri="{BB962C8B-B14F-4D97-AF65-F5344CB8AC3E}">
        <p14:creationId xmlns:p14="http://schemas.microsoft.com/office/powerpoint/2010/main" val="178605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kern="1200" baseline="0" dirty="0" smtClean="0">
                <a:solidFill>
                  <a:schemeClr val="tx1"/>
                </a:solidFill>
                <a:effectLst/>
                <a:latin typeface="Arial" charset="0"/>
                <a:ea typeface="ＭＳ Ｐゴシック" pitchFamily="34" charset="-128"/>
                <a:cs typeface="+mn-cs"/>
              </a:rPr>
              <a:t>Title: A low rate tax on improvements has little impact on returns on the total investment</a:t>
            </a:r>
          </a:p>
          <a:p>
            <a:r>
              <a:rPr lang="en-AU" sz="1200" kern="1200" baseline="0" dirty="0" smtClean="0">
                <a:solidFill>
                  <a:schemeClr val="tx1"/>
                </a:solidFill>
                <a:effectLst/>
                <a:latin typeface="Arial" charset="0"/>
                <a:ea typeface="ＭＳ Ｐゴシック" pitchFamily="34" charset="-128"/>
                <a:cs typeface="+mn-cs"/>
              </a:rPr>
              <a:t>Sub-title: Annual post-tax rates of return on redevelopment, per cent</a:t>
            </a:r>
          </a:p>
          <a:p>
            <a:r>
              <a:rPr lang="en-AU" sz="1200" i="1" kern="1200" baseline="0" dirty="0" smtClean="0">
                <a:solidFill>
                  <a:schemeClr val="tx1"/>
                </a:solidFill>
                <a:effectLst/>
                <a:latin typeface="Arial" charset="0"/>
                <a:ea typeface="ＭＳ Ｐゴシック" pitchFamily="34" charset="-128"/>
                <a:cs typeface="+mn-cs"/>
              </a:rPr>
              <a:t>Notes: Based on a property tax rate of 0.12 per cent, and a land tax of 0.20 per cent. Assumes a pre-tax rate of return on the total investment of 12 per cent. </a:t>
            </a:r>
          </a:p>
          <a:p>
            <a:r>
              <a:rPr lang="en-AU" sz="1200" kern="1200" baseline="0" dirty="0" smtClean="0">
                <a:solidFill>
                  <a:schemeClr val="tx1"/>
                </a:solidFill>
                <a:effectLst/>
                <a:latin typeface="Arial" charset="0"/>
                <a:ea typeface="ＭＳ Ｐゴシック" pitchFamily="34" charset="-128"/>
                <a:cs typeface="+mn-cs"/>
              </a:rPr>
              <a:t>Source: Grattan analysis.</a:t>
            </a:r>
            <a:r>
              <a:rPr lang="en-AU" dirty="0" smtClean="0">
                <a:effectLst/>
              </a:rPr>
              <a:t> </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12</a:t>
            </a:fld>
            <a:endParaRPr lang="en-US"/>
          </a:p>
        </p:txBody>
      </p:sp>
    </p:spTree>
    <p:extLst>
      <p:ext uri="{BB962C8B-B14F-4D97-AF65-F5344CB8AC3E}">
        <p14:creationId xmlns:p14="http://schemas.microsoft.com/office/powerpoint/2010/main" val="377303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3" y="3213100"/>
            <a:ext cx="7345362" cy="609600"/>
          </a:xfrm>
          <a:prstGeom prst="rect">
            <a:avLst/>
          </a:prstGeom>
        </p:spPr>
        <p:txBody>
          <a:bodyPr/>
          <a:lstStyle>
            <a:lvl1pPr algn="r">
              <a:defRPr sz="4000"/>
            </a:lvl1pPr>
          </a:lstStyle>
          <a:p>
            <a:r>
              <a:rPr lang="en-US" smtClean="0"/>
              <a:t>Click to edit Master title style</a:t>
            </a:r>
            <a:endParaRPr lang="en-AU"/>
          </a:p>
        </p:txBody>
      </p:sp>
      <p:sp>
        <p:nvSpPr>
          <p:cNvPr id="133123" name="Rectangle 3"/>
          <p:cNvSpPr>
            <a:spLocks noGrp="1" noChangeArrowheads="1"/>
          </p:cNvSpPr>
          <p:nvPr>
            <p:ph type="subTitle" idx="1"/>
          </p:nvPr>
        </p:nvSpPr>
        <p:spPr>
          <a:xfrm>
            <a:off x="1928813" y="4105279"/>
            <a:ext cx="7345362" cy="365125"/>
          </a:xfrm>
          <a:prstGeom prst="rect">
            <a:avLst/>
          </a:prstGeom>
        </p:spPr>
        <p:txBody>
          <a:bodyPr/>
          <a:lstStyle>
            <a:lvl1pPr algn="r">
              <a:defRPr sz="2400"/>
            </a:lvl1pPr>
          </a:lstStyle>
          <a:p>
            <a:r>
              <a:rPr lang="en-US" smtClean="0"/>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pPr/>
              <a:t>‹#›</a:t>
            </a:fld>
            <a:endParaRPr lang="en-US"/>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7" cy="1081088"/>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chart" Target="../charts/chart12.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4" Type="http://schemas.openxmlformats.org/officeDocument/2006/relationships/chart" Target="../charts/chart14.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hart" Target="../charts/char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ChangeArrowheads="1"/>
          </p:cNvSpPr>
          <p:nvPr>
            <p:ph type="ctrTitle"/>
          </p:nvPr>
        </p:nvSpPr>
        <p:spPr/>
        <p:txBody>
          <a:bodyPr/>
          <a:lstStyle/>
          <a:p>
            <a:r>
              <a:rPr lang="en-AU" dirty="0" smtClean="0"/>
              <a:t>Property taxes</a:t>
            </a:r>
            <a:endParaRPr lang="en-AU" dirty="0"/>
          </a:p>
        </p:txBody>
      </p:sp>
      <p:sp>
        <p:nvSpPr>
          <p:cNvPr id="2" name="Subtitle 1"/>
          <p:cNvSpPr>
            <a:spLocks noGrp="1"/>
          </p:cNvSpPr>
          <p:nvPr>
            <p:ph type="subTitle" idx="1"/>
          </p:nvPr>
        </p:nvSpPr>
        <p:spPr/>
        <p:txBody>
          <a:bodyPr/>
          <a:lstStyle/>
          <a:p>
            <a:r>
              <a:rPr lang="en-AU" smtClean="0"/>
              <a:t> August 2015</a:t>
            </a:r>
            <a:endParaRPr lang="en-AU"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928813" y="3213100"/>
            <a:ext cx="7345362" cy="609600"/>
          </a:xfrm>
          <a:prstGeom prst="rect">
            <a:avLst/>
          </a:prstGeom>
        </p:spPr>
        <p:txBody>
          <a:bodyPr/>
          <a:lst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a:lstStyle>
          <a:p>
            <a:r>
              <a:rPr lang="en-AU" sz="3200" kern="0" dirty="0" smtClean="0"/>
              <a:t>Chapter 4</a:t>
            </a:r>
          </a:p>
        </p:txBody>
      </p:sp>
    </p:spTree>
    <p:extLst>
      <p:ext uri="{BB962C8B-B14F-4D97-AF65-F5344CB8AC3E}">
        <p14:creationId xmlns:p14="http://schemas.microsoft.com/office/powerpoint/2010/main" val="3215835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855101907"/>
              </p:ext>
            </p:extLst>
          </p:nvPr>
        </p:nvGraphicFramePr>
        <p:xfrm>
          <a:off x="0" y="-21474"/>
          <a:ext cx="9906000" cy="684869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728864" y="6396335"/>
            <a:ext cx="3960440" cy="430887"/>
          </a:xfrm>
          <a:prstGeom prst="rect">
            <a:avLst/>
          </a:prstGeom>
          <a:noFill/>
        </p:spPr>
        <p:txBody>
          <a:bodyPr wrap="square" rtlCol="0">
            <a:spAutoFit/>
          </a:bodyPr>
          <a:lstStyle/>
          <a:p>
            <a:pPr algn="ctr"/>
            <a:r>
              <a:rPr lang="en-AU" sz="2200" dirty="0" smtClean="0"/>
              <a:t>cents per dollar of revenue </a:t>
            </a:r>
            <a:endParaRPr lang="en-AU" sz="2200" dirty="0"/>
          </a:p>
        </p:txBody>
      </p:sp>
    </p:spTree>
    <p:extLst>
      <p:ext uri="{BB962C8B-B14F-4D97-AF65-F5344CB8AC3E}">
        <p14:creationId xmlns:p14="http://schemas.microsoft.com/office/powerpoint/2010/main" val="21687940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9906000" cy="6858000"/>
          </a:xfrm>
          <a:prstGeom prst="rect">
            <a:avLst/>
          </a:prstGeom>
          <a:solidFill>
            <a:srgbClr val="FEF0D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34" charset="-128"/>
            </a:endParaRPr>
          </a:p>
        </p:txBody>
      </p:sp>
      <p:graphicFrame>
        <p:nvGraphicFramePr>
          <p:cNvPr id="2" name="Chart 1"/>
          <p:cNvGraphicFramePr/>
          <p:nvPr>
            <p:extLst>
              <p:ext uri="{D42A27DB-BD31-4B8C-83A1-F6EECF244321}">
                <p14:modId xmlns:p14="http://schemas.microsoft.com/office/powerpoint/2010/main" val="4042801653"/>
              </p:ext>
            </p:extLst>
          </p:nvPr>
        </p:nvGraphicFramePr>
        <p:xfrm>
          <a:off x="3464" y="0"/>
          <a:ext cx="9702064" cy="630932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560512" y="6465768"/>
            <a:ext cx="9145016" cy="338554"/>
          </a:xfrm>
          <a:prstGeom prst="rect">
            <a:avLst/>
          </a:prstGeom>
          <a:noFill/>
        </p:spPr>
        <p:txBody>
          <a:bodyPr wrap="square" lIns="0" tIns="0" rIns="0" bIns="0" rtlCol="0">
            <a:spAutoFit/>
          </a:bodyPr>
          <a:lstStyle/>
          <a:p>
            <a:pPr algn="ctr"/>
            <a:r>
              <a:rPr lang="en-AU" sz="2200" dirty="0"/>
              <a:t>C</a:t>
            </a:r>
            <a:r>
              <a:rPr lang="en-AU" sz="2200" dirty="0" smtClean="0"/>
              <a:t>apital improvements as a multiple of land value</a:t>
            </a:r>
          </a:p>
        </p:txBody>
      </p:sp>
      <p:cxnSp>
        <p:nvCxnSpPr>
          <p:cNvPr id="4" name="Straight Connector 3"/>
          <p:cNvCxnSpPr/>
          <p:nvPr/>
        </p:nvCxnSpPr>
        <p:spPr bwMode="auto">
          <a:xfrm flipH="1">
            <a:off x="6962588" y="294892"/>
            <a:ext cx="14940" cy="5423646"/>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5" name="TextBox 4"/>
          <p:cNvSpPr txBox="1"/>
          <p:nvPr/>
        </p:nvSpPr>
        <p:spPr>
          <a:xfrm>
            <a:off x="7273642" y="580357"/>
            <a:ext cx="2124175" cy="43088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chemeClr val="tx1"/>
                </a:solidFill>
              </a:rPr>
              <a:t>Apartments</a:t>
            </a:r>
            <a:endParaRPr lang="en-US" sz="2200" b="1" dirty="0">
              <a:solidFill>
                <a:schemeClr val="tx1"/>
              </a:solidFill>
            </a:endParaRPr>
          </a:p>
        </p:txBody>
      </p:sp>
      <p:cxnSp>
        <p:nvCxnSpPr>
          <p:cNvPr id="9" name="Straight Connector 8"/>
          <p:cNvCxnSpPr/>
          <p:nvPr/>
        </p:nvCxnSpPr>
        <p:spPr bwMode="auto">
          <a:xfrm flipH="1">
            <a:off x="3316942" y="328707"/>
            <a:ext cx="14940" cy="5423646"/>
          </a:xfrm>
          <a:prstGeom prst="line">
            <a:avLst/>
          </a:prstGeom>
          <a:solidFill>
            <a:schemeClr val="accent1"/>
          </a:solidFill>
          <a:ln w="2857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39208610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928813" y="3213100"/>
            <a:ext cx="7345362" cy="609600"/>
          </a:xfrm>
          <a:prstGeom prst="rect">
            <a:avLst/>
          </a:prstGeom>
        </p:spPr>
        <p:txBody>
          <a:bodyPr/>
          <a:lst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a:lstStyle>
          <a:p>
            <a:r>
              <a:rPr lang="en-AU" sz="3200" kern="0" dirty="0" smtClean="0"/>
              <a:t>Chapter 7</a:t>
            </a:r>
          </a:p>
        </p:txBody>
      </p:sp>
    </p:spTree>
    <p:extLst>
      <p:ext uri="{BB962C8B-B14F-4D97-AF65-F5344CB8AC3E}">
        <p14:creationId xmlns:p14="http://schemas.microsoft.com/office/powerpoint/2010/main" val="24127580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190353553"/>
              </p:ext>
            </p:extLst>
          </p:nvPr>
        </p:nvGraphicFramePr>
        <p:xfrm>
          <a:off x="3464" y="0"/>
          <a:ext cx="9702064" cy="630932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2135364" y="6465768"/>
            <a:ext cx="5328592" cy="369332"/>
          </a:xfrm>
          <a:prstGeom prst="rect">
            <a:avLst/>
          </a:prstGeom>
          <a:noFill/>
        </p:spPr>
        <p:txBody>
          <a:bodyPr wrap="square" lIns="0" tIns="0" rIns="0" bIns="0" rtlCol="0">
            <a:spAutoFit/>
          </a:bodyPr>
          <a:lstStyle/>
          <a:p>
            <a:pPr algn="ctr"/>
            <a:r>
              <a:rPr lang="en-AU" dirty="0" smtClean="0"/>
              <a:t>Household income </a:t>
            </a:r>
            <a:r>
              <a:rPr lang="en-AU" dirty="0" err="1" smtClean="0"/>
              <a:t>decile</a:t>
            </a:r>
            <a:r>
              <a:rPr lang="en-AU" dirty="0" smtClean="0"/>
              <a:t> </a:t>
            </a:r>
          </a:p>
        </p:txBody>
      </p:sp>
    </p:spTree>
    <p:extLst>
      <p:ext uri="{BB962C8B-B14F-4D97-AF65-F5344CB8AC3E}">
        <p14:creationId xmlns:p14="http://schemas.microsoft.com/office/powerpoint/2010/main" val="6714139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3577226615"/>
              </p:ext>
            </p:extLst>
          </p:nvPr>
        </p:nvGraphicFramePr>
        <p:xfrm>
          <a:off x="128464" y="3148913"/>
          <a:ext cx="9577064" cy="3465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2151681946"/>
              </p:ext>
            </p:extLst>
          </p:nvPr>
        </p:nvGraphicFramePr>
        <p:xfrm>
          <a:off x="128464" y="13806"/>
          <a:ext cx="9577064" cy="323517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567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779060018"/>
              </p:ext>
            </p:extLst>
          </p:nvPr>
        </p:nvGraphicFramePr>
        <p:xfrm>
          <a:off x="2019868" y="3397488"/>
          <a:ext cx="7886132" cy="30669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2284764943"/>
              </p:ext>
            </p:extLst>
          </p:nvPr>
        </p:nvGraphicFramePr>
        <p:xfrm>
          <a:off x="1669143" y="0"/>
          <a:ext cx="8236857" cy="2967237"/>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4710528" y="6465170"/>
            <a:ext cx="2780126" cy="338566"/>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t>Net worth decile</a:t>
            </a:r>
            <a:endParaRPr lang="en-US" sz="2200" b="1" dirty="0"/>
          </a:p>
        </p:txBody>
      </p:sp>
      <p:sp>
        <p:nvSpPr>
          <p:cNvPr id="7" name="TextBox 6"/>
          <p:cNvSpPr txBox="1"/>
          <p:nvPr/>
        </p:nvSpPr>
        <p:spPr>
          <a:xfrm>
            <a:off x="102354" y="3975933"/>
            <a:ext cx="1765706" cy="1692771"/>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AU" sz="2200" b="1" dirty="0" smtClean="0">
                <a:solidFill>
                  <a:schemeClr val="tx1"/>
                </a:solidFill>
              </a:rPr>
              <a:t>Average annual levy as a share of net worth </a:t>
            </a:r>
          </a:p>
          <a:p>
            <a:pPr algn="l"/>
            <a:r>
              <a:rPr lang="en-AU" sz="2200" dirty="0"/>
              <a:t>(</a:t>
            </a:r>
            <a:r>
              <a:rPr lang="en-AU" sz="2200" dirty="0" smtClean="0">
                <a:solidFill>
                  <a:schemeClr val="tx1"/>
                </a:solidFill>
              </a:rPr>
              <a:t>per cent)</a:t>
            </a:r>
          </a:p>
        </p:txBody>
      </p:sp>
      <p:sp>
        <p:nvSpPr>
          <p:cNvPr id="8" name="TextBox 7"/>
          <p:cNvSpPr txBox="1"/>
          <p:nvPr/>
        </p:nvSpPr>
        <p:spPr>
          <a:xfrm>
            <a:off x="102353" y="476826"/>
            <a:ext cx="1765707" cy="2031325"/>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AU" sz="2200" b="1" dirty="0" smtClean="0">
                <a:solidFill>
                  <a:schemeClr val="tx1"/>
                </a:solidFill>
              </a:rPr>
              <a:t>Average annual levy per  household in each net worth </a:t>
            </a:r>
            <a:r>
              <a:rPr lang="en-AU" sz="2200" b="1" dirty="0" err="1" smtClean="0">
                <a:solidFill>
                  <a:schemeClr val="tx1"/>
                </a:solidFill>
              </a:rPr>
              <a:t>decile</a:t>
            </a:r>
            <a:endParaRPr lang="en-AU" sz="2200" b="1" dirty="0" smtClean="0">
              <a:solidFill>
                <a:schemeClr val="tx1"/>
              </a:solidFill>
            </a:endParaRPr>
          </a:p>
        </p:txBody>
      </p:sp>
    </p:spTree>
    <p:extLst>
      <p:ext uri="{BB962C8B-B14F-4D97-AF65-F5344CB8AC3E}">
        <p14:creationId xmlns:p14="http://schemas.microsoft.com/office/powerpoint/2010/main" val="19503891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928813" y="3213100"/>
            <a:ext cx="7345362" cy="609600"/>
          </a:xfrm>
          <a:prstGeom prst="rect">
            <a:avLst/>
          </a:prstGeom>
        </p:spPr>
        <p:txBody>
          <a:bodyPr/>
          <a:lst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a:lstStyle>
          <a:p>
            <a:r>
              <a:rPr lang="en-AU" sz="3200" kern="0" dirty="0" smtClean="0"/>
              <a:t>Appendix</a:t>
            </a:r>
          </a:p>
        </p:txBody>
      </p:sp>
    </p:spTree>
    <p:extLst>
      <p:ext uri="{BB962C8B-B14F-4D97-AF65-F5344CB8AC3E}">
        <p14:creationId xmlns:p14="http://schemas.microsoft.com/office/powerpoint/2010/main" val="23439570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392466623"/>
              </p:ext>
            </p:extLst>
          </p:nvPr>
        </p:nvGraphicFramePr>
        <p:xfrm>
          <a:off x="25104" y="0"/>
          <a:ext cx="9905998"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p:cNvSpPr/>
          <p:nvPr/>
        </p:nvSpPr>
        <p:spPr bwMode="auto">
          <a:xfrm>
            <a:off x="1168322" y="451761"/>
            <a:ext cx="1543956" cy="197273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2" name="Rectangle 11"/>
          <p:cNvSpPr/>
          <p:nvPr/>
        </p:nvSpPr>
        <p:spPr bwMode="auto">
          <a:xfrm>
            <a:off x="1199500" y="1745227"/>
            <a:ext cx="278159" cy="24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3" name="Rectangle 12"/>
          <p:cNvSpPr/>
          <p:nvPr/>
        </p:nvSpPr>
        <p:spPr bwMode="auto">
          <a:xfrm>
            <a:off x="1199500" y="1409005"/>
            <a:ext cx="278159" cy="24195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4" name="Rectangle 13"/>
          <p:cNvSpPr/>
          <p:nvPr/>
        </p:nvSpPr>
        <p:spPr bwMode="auto">
          <a:xfrm>
            <a:off x="1199500" y="1085549"/>
            <a:ext cx="278159" cy="2418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5" name="Rectangle 14"/>
          <p:cNvSpPr/>
          <p:nvPr/>
        </p:nvSpPr>
        <p:spPr bwMode="auto">
          <a:xfrm>
            <a:off x="1199500" y="749325"/>
            <a:ext cx="278159" cy="24195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6" name="TextBox 15"/>
          <p:cNvSpPr txBox="1"/>
          <p:nvPr/>
        </p:nvSpPr>
        <p:spPr>
          <a:xfrm>
            <a:off x="1558314" y="399535"/>
            <a:ext cx="763972" cy="1692771"/>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solidFill>
                  <a:srgbClr val="000000"/>
                </a:solidFill>
                <a:cs typeface="Arial"/>
              </a:rPr>
              <a:t>NSW</a:t>
            </a:r>
          </a:p>
          <a:p>
            <a:r>
              <a:rPr lang="en-AU" sz="2200" dirty="0" smtClean="0">
                <a:solidFill>
                  <a:srgbClr val="000000"/>
                </a:solidFill>
                <a:cs typeface="Arial"/>
              </a:rPr>
              <a:t>Vic</a:t>
            </a:r>
          </a:p>
          <a:p>
            <a:r>
              <a:rPr lang="en-AU" sz="2200" dirty="0" smtClean="0">
                <a:solidFill>
                  <a:srgbClr val="000000"/>
                </a:solidFill>
                <a:cs typeface="Arial"/>
              </a:rPr>
              <a:t>Qld</a:t>
            </a:r>
          </a:p>
          <a:p>
            <a:r>
              <a:rPr lang="en-AU" sz="2200" dirty="0" smtClean="0">
                <a:solidFill>
                  <a:srgbClr val="000000"/>
                </a:solidFill>
                <a:cs typeface="Arial"/>
              </a:rPr>
              <a:t>WA</a:t>
            </a:r>
          </a:p>
          <a:p>
            <a:r>
              <a:rPr lang="en-AU" sz="2200" dirty="0" smtClean="0">
                <a:solidFill>
                  <a:srgbClr val="000000"/>
                </a:solidFill>
                <a:cs typeface="Arial"/>
              </a:rPr>
              <a:t>SA</a:t>
            </a:r>
            <a:endParaRPr lang="en-AU" sz="2200" dirty="0">
              <a:solidFill>
                <a:srgbClr val="000000"/>
              </a:solidFill>
              <a:cs typeface="Arial"/>
            </a:endParaRPr>
          </a:p>
        </p:txBody>
      </p:sp>
      <p:sp>
        <p:nvSpPr>
          <p:cNvPr id="17" name="Rectangle 16"/>
          <p:cNvSpPr/>
          <p:nvPr/>
        </p:nvSpPr>
        <p:spPr bwMode="auto">
          <a:xfrm>
            <a:off x="1197851" y="413169"/>
            <a:ext cx="278158" cy="241882"/>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cxnSp>
        <p:nvCxnSpPr>
          <p:cNvPr id="21" name="Straight Connector 20"/>
          <p:cNvCxnSpPr/>
          <p:nvPr/>
        </p:nvCxnSpPr>
        <p:spPr bwMode="auto">
          <a:xfrm>
            <a:off x="5023154" y="12095"/>
            <a:ext cx="0" cy="505936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Straight Connector 25"/>
          <p:cNvCxnSpPr/>
          <p:nvPr/>
        </p:nvCxnSpPr>
        <p:spPr bwMode="auto">
          <a:xfrm>
            <a:off x="922648" y="2718004"/>
            <a:ext cx="8573365"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27" name="TextBox 26"/>
          <p:cNvSpPr txBox="1"/>
          <p:nvPr/>
        </p:nvSpPr>
        <p:spPr>
          <a:xfrm>
            <a:off x="7371838" y="1495361"/>
            <a:ext cx="2124175"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grew faster than economy</a:t>
            </a:r>
            <a:endParaRPr lang="en-US" sz="2200" b="1" dirty="0">
              <a:solidFill>
                <a:srgbClr val="000000"/>
              </a:solidFill>
            </a:endParaRPr>
          </a:p>
        </p:txBody>
      </p:sp>
      <p:cxnSp>
        <p:nvCxnSpPr>
          <p:cNvPr id="28" name="Straight Arrow Connector 27"/>
          <p:cNvCxnSpPr/>
          <p:nvPr/>
        </p:nvCxnSpPr>
        <p:spPr bwMode="auto">
          <a:xfrm flipV="1">
            <a:off x="9521413" y="1511255"/>
            <a:ext cx="0" cy="891972"/>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29" name="TextBox 28"/>
          <p:cNvSpPr txBox="1"/>
          <p:nvPr/>
        </p:nvSpPr>
        <p:spPr>
          <a:xfrm>
            <a:off x="7397270" y="2962726"/>
            <a:ext cx="2124143" cy="11079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grew slower than economy</a:t>
            </a:r>
            <a:endParaRPr lang="en-US" sz="2200" b="1" dirty="0">
              <a:solidFill>
                <a:srgbClr val="000000"/>
              </a:solidFill>
            </a:endParaRPr>
          </a:p>
        </p:txBody>
      </p:sp>
      <p:cxnSp>
        <p:nvCxnSpPr>
          <p:cNvPr id="30" name="Straight Arrow Connector 29"/>
          <p:cNvCxnSpPr/>
          <p:nvPr/>
        </p:nvCxnSpPr>
        <p:spPr bwMode="auto">
          <a:xfrm>
            <a:off x="9530526" y="3070723"/>
            <a:ext cx="0" cy="891970"/>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19" name="TextBox 18"/>
          <p:cNvSpPr txBox="1"/>
          <p:nvPr/>
        </p:nvSpPr>
        <p:spPr>
          <a:xfrm>
            <a:off x="5134429" y="316497"/>
            <a:ext cx="2684538" cy="1015663"/>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rgbClr val="000000"/>
                </a:solidFill>
                <a:cs typeface="Arial"/>
              </a:rPr>
              <a:t>Taxes on property and property transactions</a:t>
            </a:r>
            <a:endParaRPr lang="en-AU" sz="2200" b="1" dirty="0">
              <a:solidFill>
                <a:srgbClr val="000000"/>
              </a:solidFill>
              <a:cs typeface="Arial"/>
            </a:endParaRPr>
          </a:p>
        </p:txBody>
      </p:sp>
    </p:spTree>
    <p:extLst>
      <p:ext uri="{BB962C8B-B14F-4D97-AF65-F5344CB8AC3E}">
        <p14:creationId xmlns:p14="http://schemas.microsoft.com/office/powerpoint/2010/main" val="2401673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376797425"/>
              </p:ext>
            </p:extLst>
          </p:nvPr>
        </p:nvGraphicFramePr>
        <p:xfrm>
          <a:off x="25104" y="0"/>
          <a:ext cx="9905998"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p:cNvSpPr/>
          <p:nvPr/>
        </p:nvSpPr>
        <p:spPr bwMode="auto">
          <a:xfrm>
            <a:off x="1168322" y="451761"/>
            <a:ext cx="1543956" cy="197273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2" name="Rectangle 11"/>
          <p:cNvSpPr/>
          <p:nvPr/>
        </p:nvSpPr>
        <p:spPr bwMode="auto">
          <a:xfrm>
            <a:off x="1199500" y="1745227"/>
            <a:ext cx="278159" cy="24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3" name="Rectangle 12"/>
          <p:cNvSpPr/>
          <p:nvPr/>
        </p:nvSpPr>
        <p:spPr bwMode="auto">
          <a:xfrm>
            <a:off x="1199500" y="1409005"/>
            <a:ext cx="278159" cy="24195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4" name="Rectangle 13"/>
          <p:cNvSpPr/>
          <p:nvPr/>
        </p:nvSpPr>
        <p:spPr bwMode="auto">
          <a:xfrm>
            <a:off x="1199500" y="1085549"/>
            <a:ext cx="278159" cy="2418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5" name="Rectangle 14"/>
          <p:cNvSpPr/>
          <p:nvPr/>
        </p:nvSpPr>
        <p:spPr bwMode="auto">
          <a:xfrm>
            <a:off x="1199500" y="749325"/>
            <a:ext cx="278159" cy="24195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6" name="TextBox 15"/>
          <p:cNvSpPr txBox="1"/>
          <p:nvPr/>
        </p:nvSpPr>
        <p:spPr>
          <a:xfrm>
            <a:off x="1558314" y="399535"/>
            <a:ext cx="763972" cy="1692771"/>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solidFill>
                  <a:srgbClr val="000000"/>
                </a:solidFill>
                <a:cs typeface="Arial"/>
              </a:rPr>
              <a:t>NSW</a:t>
            </a:r>
          </a:p>
          <a:p>
            <a:r>
              <a:rPr lang="en-AU" sz="2200" dirty="0" smtClean="0">
                <a:solidFill>
                  <a:srgbClr val="000000"/>
                </a:solidFill>
                <a:cs typeface="Arial"/>
              </a:rPr>
              <a:t>Vic</a:t>
            </a:r>
          </a:p>
          <a:p>
            <a:r>
              <a:rPr lang="en-AU" sz="2200" dirty="0" smtClean="0">
                <a:solidFill>
                  <a:srgbClr val="000000"/>
                </a:solidFill>
                <a:cs typeface="Arial"/>
              </a:rPr>
              <a:t>Qld</a:t>
            </a:r>
          </a:p>
          <a:p>
            <a:r>
              <a:rPr lang="en-AU" sz="2200" dirty="0" smtClean="0">
                <a:solidFill>
                  <a:srgbClr val="000000"/>
                </a:solidFill>
                <a:cs typeface="Arial"/>
              </a:rPr>
              <a:t>WA</a:t>
            </a:r>
          </a:p>
          <a:p>
            <a:r>
              <a:rPr lang="en-AU" sz="2200" dirty="0" smtClean="0">
                <a:solidFill>
                  <a:srgbClr val="000000"/>
                </a:solidFill>
                <a:cs typeface="Arial"/>
              </a:rPr>
              <a:t>SA</a:t>
            </a:r>
            <a:endParaRPr lang="en-AU" sz="2200" dirty="0">
              <a:solidFill>
                <a:srgbClr val="000000"/>
              </a:solidFill>
              <a:cs typeface="Arial"/>
            </a:endParaRPr>
          </a:p>
        </p:txBody>
      </p:sp>
      <p:sp>
        <p:nvSpPr>
          <p:cNvPr id="17" name="Rectangle 16"/>
          <p:cNvSpPr/>
          <p:nvPr/>
        </p:nvSpPr>
        <p:spPr bwMode="auto">
          <a:xfrm>
            <a:off x="1197851" y="413169"/>
            <a:ext cx="278158" cy="241882"/>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cxnSp>
        <p:nvCxnSpPr>
          <p:cNvPr id="21" name="Straight Connector 20"/>
          <p:cNvCxnSpPr/>
          <p:nvPr/>
        </p:nvCxnSpPr>
        <p:spPr bwMode="auto">
          <a:xfrm>
            <a:off x="4934254" y="50195"/>
            <a:ext cx="0" cy="505936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3" name="TextBox 22"/>
          <p:cNvSpPr txBox="1"/>
          <p:nvPr/>
        </p:nvSpPr>
        <p:spPr>
          <a:xfrm>
            <a:off x="5134429" y="316497"/>
            <a:ext cx="2684538" cy="1015663"/>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rgbClr val="000000"/>
                </a:solidFill>
                <a:cs typeface="Arial"/>
              </a:rPr>
              <a:t>Taxes on property and property transactions</a:t>
            </a:r>
            <a:endParaRPr lang="en-AU" sz="2200" b="1" dirty="0">
              <a:solidFill>
                <a:srgbClr val="000000"/>
              </a:solidFill>
              <a:cs typeface="Arial"/>
            </a:endParaRPr>
          </a:p>
        </p:txBody>
      </p:sp>
      <p:cxnSp>
        <p:nvCxnSpPr>
          <p:cNvPr id="26" name="Straight Connector 25"/>
          <p:cNvCxnSpPr/>
          <p:nvPr/>
        </p:nvCxnSpPr>
        <p:spPr bwMode="auto">
          <a:xfrm>
            <a:off x="829515" y="4051504"/>
            <a:ext cx="8573365"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27" name="TextBox 26"/>
          <p:cNvSpPr txBox="1"/>
          <p:nvPr/>
        </p:nvSpPr>
        <p:spPr>
          <a:xfrm>
            <a:off x="7397236" y="2740397"/>
            <a:ext cx="2124175"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are more volatile than average</a:t>
            </a:r>
            <a:endParaRPr lang="en-US" sz="2200" b="1" dirty="0">
              <a:solidFill>
                <a:srgbClr val="000000"/>
              </a:solidFill>
            </a:endParaRPr>
          </a:p>
        </p:txBody>
      </p:sp>
      <p:cxnSp>
        <p:nvCxnSpPr>
          <p:cNvPr id="28" name="Straight Arrow Connector 27"/>
          <p:cNvCxnSpPr/>
          <p:nvPr/>
        </p:nvCxnSpPr>
        <p:spPr bwMode="auto">
          <a:xfrm flipV="1">
            <a:off x="9521413" y="2848409"/>
            <a:ext cx="0" cy="891972"/>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29" name="TextBox 28"/>
          <p:cNvSpPr txBox="1"/>
          <p:nvPr/>
        </p:nvSpPr>
        <p:spPr>
          <a:xfrm>
            <a:off x="7397268" y="4312173"/>
            <a:ext cx="2124143"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are less volatile than average</a:t>
            </a:r>
            <a:endParaRPr lang="en-US" sz="2200" b="1" dirty="0">
              <a:solidFill>
                <a:srgbClr val="000000"/>
              </a:solidFill>
            </a:endParaRPr>
          </a:p>
        </p:txBody>
      </p:sp>
      <p:cxnSp>
        <p:nvCxnSpPr>
          <p:cNvPr id="30" name="Straight Arrow Connector 29"/>
          <p:cNvCxnSpPr/>
          <p:nvPr/>
        </p:nvCxnSpPr>
        <p:spPr bwMode="auto">
          <a:xfrm>
            <a:off x="9530526" y="4420186"/>
            <a:ext cx="0" cy="891970"/>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17748667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1928813" y="3213100"/>
            <a:ext cx="7345362" cy="609600"/>
          </a:xfrm>
          <a:prstGeom prst="rect">
            <a:avLst/>
          </a:prstGeom>
        </p:spPr>
        <p:txBody>
          <a:bodyPr/>
          <a:lst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a:lstStyle>
          <a:p>
            <a:r>
              <a:rPr lang="en-AU" sz="3200" kern="0" dirty="0" smtClean="0"/>
              <a:t>Chapter 3</a:t>
            </a:r>
          </a:p>
        </p:txBody>
      </p:sp>
    </p:spTree>
    <p:extLst>
      <p:ext uri="{BB962C8B-B14F-4D97-AF65-F5344CB8AC3E}">
        <p14:creationId xmlns:p14="http://schemas.microsoft.com/office/powerpoint/2010/main" val="4515447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317973499"/>
              </p:ext>
            </p:extLst>
          </p:nvPr>
        </p:nvGraphicFramePr>
        <p:xfrm>
          <a:off x="-6045" y="80628"/>
          <a:ext cx="9905998" cy="6777372"/>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p:cNvSpPr/>
          <p:nvPr/>
        </p:nvSpPr>
        <p:spPr bwMode="auto">
          <a:xfrm>
            <a:off x="2229625" y="192308"/>
            <a:ext cx="1404256" cy="180423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2" name="Rectangle 11"/>
          <p:cNvSpPr/>
          <p:nvPr/>
        </p:nvSpPr>
        <p:spPr bwMode="auto">
          <a:xfrm>
            <a:off x="2233817" y="1592094"/>
            <a:ext cx="278159" cy="24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3" name="Rectangle 12"/>
          <p:cNvSpPr/>
          <p:nvPr/>
        </p:nvSpPr>
        <p:spPr bwMode="auto">
          <a:xfrm>
            <a:off x="2229625" y="1269305"/>
            <a:ext cx="278159" cy="24195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4" name="Rectangle 13"/>
          <p:cNvSpPr/>
          <p:nvPr/>
        </p:nvSpPr>
        <p:spPr bwMode="auto">
          <a:xfrm>
            <a:off x="2233816" y="927604"/>
            <a:ext cx="278159" cy="2418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5" name="Rectangle 14"/>
          <p:cNvSpPr/>
          <p:nvPr/>
        </p:nvSpPr>
        <p:spPr bwMode="auto">
          <a:xfrm>
            <a:off x="2233815" y="596925"/>
            <a:ext cx="278159" cy="24195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6" name="TextBox 15"/>
          <p:cNvSpPr txBox="1"/>
          <p:nvPr/>
        </p:nvSpPr>
        <p:spPr>
          <a:xfrm>
            <a:off x="2553568" y="201060"/>
            <a:ext cx="763972" cy="1692771"/>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solidFill>
                  <a:srgbClr val="000000"/>
                </a:solidFill>
                <a:cs typeface="Arial"/>
              </a:rPr>
              <a:t>NSW</a:t>
            </a:r>
          </a:p>
          <a:p>
            <a:r>
              <a:rPr lang="en-AU" sz="2200" dirty="0" smtClean="0">
                <a:solidFill>
                  <a:srgbClr val="000000"/>
                </a:solidFill>
                <a:cs typeface="Arial"/>
              </a:rPr>
              <a:t>Vic</a:t>
            </a:r>
          </a:p>
          <a:p>
            <a:r>
              <a:rPr lang="en-AU" sz="2200" dirty="0" smtClean="0">
                <a:solidFill>
                  <a:srgbClr val="000000"/>
                </a:solidFill>
                <a:cs typeface="Arial"/>
              </a:rPr>
              <a:t>Qld</a:t>
            </a:r>
          </a:p>
          <a:p>
            <a:r>
              <a:rPr lang="en-AU" sz="2200" dirty="0" smtClean="0">
                <a:solidFill>
                  <a:srgbClr val="000000"/>
                </a:solidFill>
                <a:cs typeface="Arial"/>
              </a:rPr>
              <a:t>WA</a:t>
            </a:r>
          </a:p>
          <a:p>
            <a:r>
              <a:rPr lang="en-AU" sz="2200" dirty="0" smtClean="0">
                <a:solidFill>
                  <a:srgbClr val="000000"/>
                </a:solidFill>
                <a:cs typeface="Arial"/>
              </a:rPr>
              <a:t>SA</a:t>
            </a:r>
            <a:endParaRPr lang="en-AU" sz="2200" dirty="0">
              <a:solidFill>
                <a:srgbClr val="000000"/>
              </a:solidFill>
              <a:cs typeface="Arial"/>
            </a:endParaRPr>
          </a:p>
        </p:txBody>
      </p:sp>
      <p:sp>
        <p:nvSpPr>
          <p:cNvPr id="17" name="Rectangle 16"/>
          <p:cNvSpPr/>
          <p:nvPr/>
        </p:nvSpPr>
        <p:spPr bwMode="auto">
          <a:xfrm>
            <a:off x="2233817" y="247516"/>
            <a:ext cx="278158" cy="241882"/>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cxnSp>
        <p:nvCxnSpPr>
          <p:cNvPr id="21" name="Straight Connector 20"/>
          <p:cNvCxnSpPr/>
          <p:nvPr/>
        </p:nvCxnSpPr>
        <p:spPr bwMode="auto">
          <a:xfrm>
            <a:off x="4997754" y="126395"/>
            <a:ext cx="0" cy="505936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Straight Connector 25"/>
          <p:cNvCxnSpPr/>
          <p:nvPr/>
        </p:nvCxnSpPr>
        <p:spPr bwMode="auto">
          <a:xfrm>
            <a:off x="846448" y="2691574"/>
            <a:ext cx="8748972"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27" name="TextBox 26"/>
          <p:cNvSpPr txBox="1"/>
          <p:nvPr/>
        </p:nvSpPr>
        <p:spPr>
          <a:xfrm>
            <a:off x="7406351" y="1409020"/>
            <a:ext cx="2124175"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grew faster than economy</a:t>
            </a:r>
            <a:endParaRPr lang="en-US" sz="2200" b="1" dirty="0">
              <a:solidFill>
                <a:srgbClr val="000000"/>
              </a:solidFill>
            </a:endParaRPr>
          </a:p>
        </p:txBody>
      </p:sp>
      <p:cxnSp>
        <p:nvCxnSpPr>
          <p:cNvPr id="28" name="Straight Arrow Connector 27"/>
          <p:cNvCxnSpPr/>
          <p:nvPr/>
        </p:nvCxnSpPr>
        <p:spPr bwMode="auto">
          <a:xfrm flipV="1">
            <a:off x="9518250" y="1511255"/>
            <a:ext cx="0" cy="891972"/>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29" name="TextBox 28"/>
          <p:cNvSpPr txBox="1"/>
          <p:nvPr/>
        </p:nvSpPr>
        <p:spPr>
          <a:xfrm>
            <a:off x="7388581" y="2773048"/>
            <a:ext cx="2124143" cy="11079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grew slower than economy</a:t>
            </a:r>
            <a:endParaRPr lang="en-US" sz="2200" b="1" dirty="0">
              <a:solidFill>
                <a:srgbClr val="000000"/>
              </a:solidFill>
            </a:endParaRPr>
          </a:p>
        </p:txBody>
      </p:sp>
      <p:cxnSp>
        <p:nvCxnSpPr>
          <p:cNvPr id="30" name="Straight Arrow Connector 29"/>
          <p:cNvCxnSpPr/>
          <p:nvPr/>
        </p:nvCxnSpPr>
        <p:spPr bwMode="auto">
          <a:xfrm>
            <a:off x="9496437" y="2881045"/>
            <a:ext cx="0" cy="891970"/>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20" name="TextBox 19"/>
          <p:cNvSpPr txBox="1"/>
          <p:nvPr/>
        </p:nvSpPr>
        <p:spPr>
          <a:xfrm>
            <a:off x="5134429" y="316497"/>
            <a:ext cx="2684538" cy="1015663"/>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rgbClr val="000000"/>
                </a:solidFill>
                <a:cs typeface="Arial"/>
              </a:rPr>
              <a:t>Taxes on property and property transactions</a:t>
            </a:r>
            <a:endParaRPr lang="en-AU" sz="2200" b="1" dirty="0">
              <a:solidFill>
                <a:srgbClr val="000000"/>
              </a:solidFill>
              <a:cs typeface="Arial"/>
            </a:endParaRPr>
          </a:p>
        </p:txBody>
      </p:sp>
    </p:spTree>
    <p:extLst>
      <p:ext uri="{BB962C8B-B14F-4D97-AF65-F5344CB8AC3E}">
        <p14:creationId xmlns:p14="http://schemas.microsoft.com/office/powerpoint/2010/main" val="35275253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864457096"/>
              </p:ext>
            </p:extLst>
          </p:nvPr>
        </p:nvGraphicFramePr>
        <p:xfrm>
          <a:off x="25104" y="0"/>
          <a:ext cx="9905998" cy="6777372"/>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p:cNvSpPr/>
          <p:nvPr/>
        </p:nvSpPr>
        <p:spPr bwMode="auto">
          <a:xfrm>
            <a:off x="1109132" y="413661"/>
            <a:ext cx="1543956" cy="197273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2" name="Rectangle 11"/>
          <p:cNvSpPr/>
          <p:nvPr/>
        </p:nvSpPr>
        <p:spPr bwMode="auto">
          <a:xfrm>
            <a:off x="1199500" y="1757927"/>
            <a:ext cx="278159" cy="24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3" name="Rectangle 12"/>
          <p:cNvSpPr/>
          <p:nvPr/>
        </p:nvSpPr>
        <p:spPr bwMode="auto">
          <a:xfrm>
            <a:off x="1199500" y="1421705"/>
            <a:ext cx="278159" cy="24195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4" name="Rectangle 13"/>
          <p:cNvSpPr/>
          <p:nvPr/>
        </p:nvSpPr>
        <p:spPr bwMode="auto">
          <a:xfrm>
            <a:off x="1199500" y="1085549"/>
            <a:ext cx="278159" cy="2418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5" name="Rectangle 14"/>
          <p:cNvSpPr/>
          <p:nvPr/>
        </p:nvSpPr>
        <p:spPr bwMode="auto">
          <a:xfrm>
            <a:off x="1199500" y="736625"/>
            <a:ext cx="278159" cy="24195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6" name="TextBox 15"/>
          <p:cNvSpPr txBox="1"/>
          <p:nvPr/>
        </p:nvSpPr>
        <p:spPr>
          <a:xfrm>
            <a:off x="1558314" y="412235"/>
            <a:ext cx="763972" cy="1692771"/>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solidFill>
                  <a:srgbClr val="000000"/>
                </a:solidFill>
                <a:cs typeface="Arial"/>
              </a:rPr>
              <a:t>NSW</a:t>
            </a:r>
          </a:p>
          <a:p>
            <a:r>
              <a:rPr lang="en-AU" sz="2200" dirty="0" smtClean="0">
                <a:solidFill>
                  <a:srgbClr val="000000"/>
                </a:solidFill>
                <a:cs typeface="Arial"/>
              </a:rPr>
              <a:t>Vic</a:t>
            </a:r>
          </a:p>
          <a:p>
            <a:r>
              <a:rPr lang="en-AU" sz="2200" dirty="0" smtClean="0">
                <a:solidFill>
                  <a:srgbClr val="000000"/>
                </a:solidFill>
                <a:cs typeface="Arial"/>
              </a:rPr>
              <a:t>Qld</a:t>
            </a:r>
          </a:p>
          <a:p>
            <a:r>
              <a:rPr lang="en-AU" sz="2200" dirty="0" smtClean="0">
                <a:solidFill>
                  <a:srgbClr val="000000"/>
                </a:solidFill>
                <a:cs typeface="Arial"/>
              </a:rPr>
              <a:t>WA</a:t>
            </a:r>
          </a:p>
          <a:p>
            <a:r>
              <a:rPr lang="en-AU" sz="2200" dirty="0" smtClean="0">
                <a:solidFill>
                  <a:srgbClr val="000000"/>
                </a:solidFill>
                <a:cs typeface="Arial"/>
              </a:rPr>
              <a:t>SA</a:t>
            </a:r>
            <a:endParaRPr lang="en-AU" sz="2200" dirty="0">
              <a:solidFill>
                <a:srgbClr val="000000"/>
              </a:solidFill>
              <a:cs typeface="Arial"/>
            </a:endParaRPr>
          </a:p>
        </p:txBody>
      </p:sp>
      <p:sp>
        <p:nvSpPr>
          <p:cNvPr id="17" name="Rectangle 16"/>
          <p:cNvSpPr/>
          <p:nvPr/>
        </p:nvSpPr>
        <p:spPr bwMode="auto">
          <a:xfrm>
            <a:off x="1197851" y="400469"/>
            <a:ext cx="278158" cy="241882"/>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cxnSp>
        <p:nvCxnSpPr>
          <p:cNvPr id="21" name="Straight Connector 20"/>
          <p:cNvCxnSpPr/>
          <p:nvPr/>
        </p:nvCxnSpPr>
        <p:spPr bwMode="auto">
          <a:xfrm>
            <a:off x="5023154" y="12095"/>
            <a:ext cx="0" cy="505936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Straight Connector 25"/>
          <p:cNvCxnSpPr/>
          <p:nvPr/>
        </p:nvCxnSpPr>
        <p:spPr bwMode="auto">
          <a:xfrm>
            <a:off x="801634" y="2681578"/>
            <a:ext cx="8748972"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27" name="TextBox 26"/>
          <p:cNvSpPr txBox="1"/>
          <p:nvPr/>
        </p:nvSpPr>
        <p:spPr>
          <a:xfrm>
            <a:off x="7426431" y="1471982"/>
            <a:ext cx="2124175"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grew faster than economy</a:t>
            </a:r>
            <a:endParaRPr lang="en-US" sz="2200" b="1" dirty="0">
              <a:solidFill>
                <a:srgbClr val="000000"/>
              </a:solidFill>
            </a:endParaRPr>
          </a:p>
        </p:txBody>
      </p:sp>
      <p:cxnSp>
        <p:nvCxnSpPr>
          <p:cNvPr id="28" name="Straight Arrow Connector 27"/>
          <p:cNvCxnSpPr/>
          <p:nvPr/>
        </p:nvCxnSpPr>
        <p:spPr bwMode="auto">
          <a:xfrm flipV="1">
            <a:off x="9550606" y="1573582"/>
            <a:ext cx="0" cy="891972"/>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29" name="TextBox 28"/>
          <p:cNvSpPr txBox="1"/>
          <p:nvPr/>
        </p:nvSpPr>
        <p:spPr>
          <a:xfrm>
            <a:off x="7419083" y="2855535"/>
            <a:ext cx="2124143" cy="11079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grew slower than economy</a:t>
            </a:r>
            <a:endParaRPr lang="en-US" sz="2200" b="1" dirty="0">
              <a:solidFill>
                <a:srgbClr val="000000"/>
              </a:solidFill>
            </a:endParaRPr>
          </a:p>
        </p:txBody>
      </p:sp>
      <p:cxnSp>
        <p:nvCxnSpPr>
          <p:cNvPr id="30" name="Straight Arrow Connector 29"/>
          <p:cNvCxnSpPr/>
          <p:nvPr/>
        </p:nvCxnSpPr>
        <p:spPr bwMode="auto">
          <a:xfrm>
            <a:off x="9550606" y="2963532"/>
            <a:ext cx="0" cy="891970"/>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19" name="TextBox 18"/>
          <p:cNvSpPr txBox="1"/>
          <p:nvPr/>
        </p:nvSpPr>
        <p:spPr>
          <a:xfrm>
            <a:off x="5134429" y="316497"/>
            <a:ext cx="3193142" cy="67710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rgbClr val="000000"/>
                </a:solidFill>
                <a:cs typeface="Arial"/>
              </a:rPr>
              <a:t>Taxes on property and property transactions</a:t>
            </a:r>
            <a:endParaRPr lang="en-AU" sz="2200" b="1" dirty="0">
              <a:solidFill>
                <a:srgbClr val="000000"/>
              </a:solidFill>
              <a:cs typeface="Arial"/>
            </a:endParaRPr>
          </a:p>
        </p:txBody>
      </p:sp>
    </p:spTree>
    <p:extLst>
      <p:ext uri="{BB962C8B-B14F-4D97-AF65-F5344CB8AC3E}">
        <p14:creationId xmlns:p14="http://schemas.microsoft.com/office/powerpoint/2010/main" val="36710906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972303933"/>
              </p:ext>
            </p:extLst>
          </p:nvPr>
        </p:nvGraphicFramePr>
        <p:xfrm>
          <a:off x="25104" y="0"/>
          <a:ext cx="9905998"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p:cNvSpPr/>
          <p:nvPr/>
        </p:nvSpPr>
        <p:spPr bwMode="auto">
          <a:xfrm>
            <a:off x="1168322" y="451761"/>
            <a:ext cx="1543956" cy="197273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2" name="Rectangle 11"/>
          <p:cNvSpPr/>
          <p:nvPr/>
        </p:nvSpPr>
        <p:spPr bwMode="auto">
          <a:xfrm>
            <a:off x="1199500" y="1745227"/>
            <a:ext cx="278159" cy="24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3" name="Rectangle 12"/>
          <p:cNvSpPr/>
          <p:nvPr/>
        </p:nvSpPr>
        <p:spPr bwMode="auto">
          <a:xfrm>
            <a:off x="1199500" y="1409005"/>
            <a:ext cx="278159" cy="24195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4" name="Rectangle 13"/>
          <p:cNvSpPr/>
          <p:nvPr/>
        </p:nvSpPr>
        <p:spPr bwMode="auto">
          <a:xfrm>
            <a:off x="1199500" y="1085549"/>
            <a:ext cx="278159" cy="2418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5" name="Rectangle 14"/>
          <p:cNvSpPr/>
          <p:nvPr/>
        </p:nvSpPr>
        <p:spPr bwMode="auto">
          <a:xfrm>
            <a:off x="1199500" y="749325"/>
            <a:ext cx="278159" cy="24195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6" name="TextBox 15"/>
          <p:cNvSpPr txBox="1"/>
          <p:nvPr/>
        </p:nvSpPr>
        <p:spPr>
          <a:xfrm>
            <a:off x="1558314" y="399535"/>
            <a:ext cx="763972" cy="1692771"/>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solidFill>
                  <a:srgbClr val="000000"/>
                </a:solidFill>
                <a:cs typeface="Arial"/>
              </a:rPr>
              <a:t>NSW</a:t>
            </a:r>
          </a:p>
          <a:p>
            <a:r>
              <a:rPr lang="en-AU" sz="2200" dirty="0" smtClean="0">
                <a:solidFill>
                  <a:srgbClr val="000000"/>
                </a:solidFill>
                <a:cs typeface="Arial"/>
              </a:rPr>
              <a:t>Vic</a:t>
            </a:r>
          </a:p>
          <a:p>
            <a:r>
              <a:rPr lang="en-AU" sz="2200" dirty="0" smtClean="0">
                <a:solidFill>
                  <a:srgbClr val="000000"/>
                </a:solidFill>
                <a:cs typeface="Arial"/>
              </a:rPr>
              <a:t>Qld</a:t>
            </a:r>
          </a:p>
          <a:p>
            <a:r>
              <a:rPr lang="en-AU" sz="2200" dirty="0" smtClean="0">
                <a:solidFill>
                  <a:srgbClr val="000000"/>
                </a:solidFill>
                <a:cs typeface="Arial"/>
              </a:rPr>
              <a:t>WA</a:t>
            </a:r>
          </a:p>
          <a:p>
            <a:r>
              <a:rPr lang="en-AU" sz="2200" dirty="0" smtClean="0">
                <a:solidFill>
                  <a:srgbClr val="000000"/>
                </a:solidFill>
                <a:cs typeface="Arial"/>
              </a:rPr>
              <a:t>SA</a:t>
            </a:r>
            <a:endParaRPr lang="en-AU" sz="2200" dirty="0">
              <a:solidFill>
                <a:srgbClr val="000000"/>
              </a:solidFill>
              <a:cs typeface="Arial"/>
            </a:endParaRPr>
          </a:p>
        </p:txBody>
      </p:sp>
      <p:sp>
        <p:nvSpPr>
          <p:cNvPr id="17" name="Rectangle 16"/>
          <p:cNvSpPr/>
          <p:nvPr/>
        </p:nvSpPr>
        <p:spPr bwMode="auto">
          <a:xfrm>
            <a:off x="1197851" y="413169"/>
            <a:ext cx="278158" cy="241882"/>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cxnSp>
        <p:nvCxnSpPr>
          <p:cNvPr id="21" name="Straight Connector 20"/>
          <p:cNvCxnSpPr/>
          <p:nvPr/>
        </p:nvCxnSpPr>
        <p:spPr bwMode="auto">
          <a:xfrm>
            <a:off x="4934254" y="37495"/>
            <a:ext cx="0" cy="505936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Straight Connector 25"/>
          <p:cNvCxnSpPr/>
          <p:nvPr/>
        </p:nvCxnSpPr>
        <p:spPr bwMode="auto">
          <a:xfrm>
            <a:off x="839585" y="4686504"/>
            <a:ext cx="8573365"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27" name="TextBox 26"/>
          <p:cNvSpPr txBox="1"/>
          <p:nvPr/>
        </p:nvSpPr>
        <p:spPr>
          <a:xfrm>
            <a:off x="7470611" y="3402408"/>
            <a:ext cx="2124175"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are more volatile than average</a:t>
            </a:r>
            <a:endParaRPr lang="en-US" sz="2200" b="1" dirty="0">
              <a:solidFill>
                <a:srgbClr val="000000"/>
              </a:solidFill>
            </a:endParaRPr>
          </a:p>
        </p:txBody>
      </p:sp>
      <p:cxnSp>
        <p:nvCxnSpPr>
          <p:cNvPr id="28" name="Straight Arrow Connector 27"/>
          <p:cNvCxnSpPr/>
          <p:nvPr/>
        </p:nvCxnSpPr>
        <p:spPr bwMode="auto">
          <a:xfrm flipV="1">
            <a:off x="9569573" y="3618432"/>
            <a:ext cx="0" cy="891972"/>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29" name="TextBox 28"/>
          <p:cNvSpPr txBox="1"/>
          <p:nvPr/>
        </p:nvSpPr>
        <p:spPr>
          <a:xfrm>
            <a:off x="7445430" y="4831095"/>
            <a:ext cx="2124143"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are less volatile than average</a:t>
            </a:r>
            <a:endParaRPr lang="en-US" sz="2200" b="1" dirty="0">
              <a:solidFill>
                <a:srgbClr val="000000"/>
              </a:solidFill>
            </a:endParaRPr>
          </a:p>
        </p:txBody>
      </p:sp>
      <p:cxnSp>
        <p:nvCxnSpPr>
          <p:cNvPr id="30" name="Straight Arrow Connector 29"/>
          <p:cNvCxnSpPr/>
          <p:nvPr/>
        </p:nvCxnSpPr>
        <p:spPr bwMode="auto">
          <a:xfrm>
            <a:off x="9549699" y="5047121"/>
            <a:ext cx="0" cy="891970"/>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19" name="TextBox 18"/>
          <p:cNvSpPr txBox="1"/>
          <p:nvPr/>
        </p:nvSpPr>
        <p:spPr>
          <a:xfrm>
            <a:off x="5134429" y="316497"/>
            <a:ext cx="3138714" cy="67710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rgbClr val="000000"/>
                </a:solidFill>
                <a:cs typeface="Arial"/>
              </a:rPr>
              <a:t>Taxes on property and property transactions</a:t>
            </a:r>
            <a:endParaRPr lang="en-AU" sz="2200" b="1" dirty="0">
              <a:solidFill>
                <a:srgbClr val="000000"/>
              </a:solidFill>
              <a:cs typeface="Arial"/>
            </a:endParaRPr>
          </a:p>
        </p:txBody>
      </p:sp>
    </p:spTree>
    <p:extLst>
      <p:ext uri="{BB962C8B-B14F-4D97-AF65-F5344CB8AC3E}">
        <p14:creationId xmlns:p14="http://schemas.microsoft.com/office/powerpoint/2010/main" val="2091944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982949888"/>
              </p:ext>
            </p:extLst>
          </p:nvPr>
        </p:nvGraphicFramePr>
        <p:xfrm>
          <a:off x="25104" y="0"/>
          <a:ext cx="9905998"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p:cNvSpPr/>
          <p:nvPr/>
        </p:nvSpPr>
        <p:spPr bwMode="auto">
          <a:xfrm>
            <a:off x="1168322" y="451761"/>
            <a:ext cx="1543956" cy="197273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2" name="Rectangle 11"/>
          <p:cNvSpPr/>
          <p:nvPr/>
        </p:nvSpPr>
        <p:spPr bwMode="auto">
          <a:xfrm>
            <a:off x="1199500" y="1745227"/>
            <a:ext cx="278159" cy="24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3" name="Rectangle 12"/>
          <p:cNvSpPr/>
          <p:nvPr/>
        </p:nvSpPr>
        <p:spPr bwMode="auto">
          <a:xfrm>
            <a:off x="1199500" y="1409005"/>
            <a:ext cx="278159" cy="24195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4" name="Rectangle 13"/>
          <p:cNvSpPr/>
          <p:nvPr/>
        </p:nvSpPr>
        <p:spPr bwMode="auto">
          <a:xfrm>
            <a:off x="1199500" y="1085549"/>
            <a:ext cx="278159" cy="2418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5" name="Rectangle 14"/>
          <p:cNvSpPr/>
          <p:nvPr/>
        </p:nvSpPr>
        <p:spPr bwMode="auto">
          <a:xfrm>
            <a:off x="1199500" y="749325"/>
            <a:ext cx="278159" cy="24195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6" name="TextBox 15"/>
          <p:cNvSpPr txBox="1"/>
          <p:nvPr/>
        </p:nvSpPr>
        <p:spPr>
          <a:xfrm>
            <a:off x="1558314" y="399535"/>
            <a:ext cx="763972" cy="1692771"/>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solidFill>
                  <a:srgbClr val="000000"/>
                </a:solidFill>
                <a:cs typeface="Arial"/>
              </a:rPr>
              <a:t>NSW</a:t>
            </a:r>
          </a:p>
          <a:p>
            <a:r>
              <a:rPr lang="en-AU" sz="2200" dirty="0" smtClean="0">
                <a:solidFill>
                  <a:srgbClr val="000000"/>
                </a:solidFill>
                <a:cs typeface="Arial"/>
              </a:rPr>
              <a:t>Vic</a:t>
            </a:r>
          </a:p>
          <a:p>
            <a:r>
              <a:rPr lang="en-AU" sz="2200" dirty="0" smtClean="0">
                <a:solidFill>
                  <a:srgbClr val="000000"/>
                </a:solidFill>
                <a:cs typeface="Arial"/>
              </a:rPr>
              <a:t>Qld</a:t>
            </a:r>
          </a:p>
          <a:p>
            <a:r>
              <a:rPr lang="en-AU" sz="2200" dirty="0" smtClean="0">
                <a:solidFill>
                  <a:srgbClr val="000000"/>
                </a:solidFill>
                <a:cs typeface="Arial"/>
              </a:rPr>
              <a:t>WA</a:t>
            </a:r>
          </a:p>
          <a:p>
            <a:r>
              <a:rPr lang="en-AU" sz="2200" dirty="0" smtClean="0">
                <a:solidFill>
                  <a:srgbClr val="000000"/>
                </a:solidFill>
                <a:cs typeface="Arial"/>
              </a:rPr>
              <a:t>SA</a:t>
            </a:r>
            <a:endParaRPr lang="en-AU" sz="2200" dirty="0">
              <a:solidFill>
                <a:srgbClr val="000000"/>
              </a:solidFill>
              <a:cs typeface="Arial"/>
            </a:endParaRPr>
          </a:p>
        </p:txBody>
      </p:sp>
      <p:sp>
        <p:nvSpPr>
          <p:cNvPr id="17" name="Rectangle 16"/>
          <p:cNvSpPr/>
          <p:nvPr/>
        </p:nvSpPr>
        <p:spPr bwMode="auto">
          <a:xfrm>
            <a:off x="1197851" y="413169"/>
            <a:ext cx="278158" cy="241882"/>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cxnSp>
        <p:nvCxnSpPr>
          <p:cNvPr id="21" name="Straight Connector 20"/>
          <p:cNvCxnSpPr/>
          <p:nvPr/>
        </p:nvCxnSpPr>
        <p:spPr bwMode="auto">
          <a:xfrm>
            <a:off x="4940908" y="50195"/>
            <a:ext cx="0" cy="5059363"/>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Straight Connector 25"/>
          <p:cNvCxnSpPr/>
          <p:nvPr/>
        </p:nvCxnSpPr>
        <p:spPr bwMode="auto">
          <a:xfrm>
            <a:off x="859147" y="4051797"/>
            <a:ext cx="8573365"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27" name="TextBox 26"/>
          <p:cNvSpPr txBox="1"/>
          <p:nvPr/>
        </p:nvSpPr>
        <p:spPr>
          <a:xfrm>
            <a:off x="7393651" y="2746889"/>
            <a:ext cx="2124175"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are more volatile than average</a:t>
            </a:r>
            <a:endParaRPr lang="en-US" sz="2200" b="1" dirty="0">
              <a:solidFill>
                <a:srgbClr val="000000"/>
              </a:solidFill>
            </a:endParaRPr>
          </a:p>
        </p:txBody>
      </p:sp>
      <p:cxnSp>
        <p:nvCxnSpPr>
          <p:cNvPr id="28" name="Straight Arrow Connector 27"/>
          <p:cNvCxnSpPr/>
          <p:nvPr/>
        </p:nvCxnSpPr>
        <p:spPr bwMode="auto">
          <a:xfrm flipV="1">
            <a:off x="9530526" y="2670689"/>
            <a:ext cx="0" cy="891972"/>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29" name="TextBox 28"/>
          <p:cNvSpPr txBox="1"/>
          <p:nvPr/>
        </p:nvSpPr>
        <p:spPr>
          <a:xfrm>
            <a:off x="7406383" y="4221495"/>
            <a:ext cx="2124143"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are less volatile than average</a:t>
            </a:r>
            <a:endParaRPr lang="en-US" sz="2200" b="1" dirty="0">
              <a:solidFill>
                <a:srgbClr val="000000"/>
              </a:solidFill>
            </a:endParaRPr>
          </a:p>
        </p:txBody>
      </p:sp>
      <p:cxnSp>
        <p:nvCxnSpPr>
          <p:cNvPr id="30" name="Straight Arrow Connector 29"/>
          <p:cNvCxnSpPr/>
          <p:nvPr/>
        </p:nvCxnSpPr>
        <p:spPr bwMode="auto">
          <a:xfrm>
            <a:off x="9530526" y="4294378"/>
            <a:ext cx="0" cy="891970"/>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20" name="TextBox 19"/>
          <p:cNvSpPr txBox="1"/>
          <p:nvPr/>
        </p:nvSpPr>
        <p:spPr>
          <a:xfrm>
            <a:off x="5134429" y="316497"/>
            <a:ext cx="2684538" cy="1015663"/>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rgbClr val="000000"/>
                </a:solidFill>
                <a:cs typeface="Arial"/>
              </a:rPr>
              <a:t>Taxes on property and property transactions</a:t>
            </a:r>
            <a:endParaRPr lang="en-AU" sz="2200" b="1" dirty="0">
              <a:solidFill>
                <a:srgbClr val="000000"/>
              </a:solidFill>
              <a:cs typeface="Arial"/>
            </a:endParaRPr>
          </a:p>
        </p:txBody>
      </p:sp>
    </p:spTree>
    <p:extLst>
      <p:ext uri="{BB962C8B-B14F-4D97-AF65-F5344CB8AC3E}">
        <p14:creationId xmlns:p14="http://schemas.microsoft.com/office/powerpoint/2010/main" val="32324417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876239210"/>
              </p:ext>
            </p:extLst>
          </p:nvPr>
        </p:nvGraphicFramePr>
        <p:xfrm>
          <a:off x="25104" y="0"/>
          <a:ext cx="9905998" cy="6777372"/>
        </p:xfrm>
        <a:graphic>
          <a:graphicData uri="http://schemas.openxmlformats.org/drawingml/2006/chart">
            <c:chart xmlns:c="http://schemas.openxmlformats.org/drawingml/2006/chart" xmlns:r="http://schemas.openxmlformats.org/officeDocument/2006/relationships" r:id="rId3"/>
          </a:graphicData>
        </a:graphic>
      </p:graphicFrame>
      <p:sp>
        <p:nvSpPr>
          <p:cNvPr id="17" name="Rectangle 16"/>
          <p:cNvSpPr/>
          <p:nvPr/>
        </p:nvSpPr>
        <p:spPr bwMode="auto">
          <a:xfrm>
            <a:off x="975682" y="337090"/>
            <a:ext cx="3539874" cy="9595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cxnSp>
        <p:nvCxnSpPr>
          <p:cNvPr id="6" name="Straight Connector 5"/>
          <p:cNvCxnSpPr/>
          <p:nvPr/>
        </p:nvCxnSpPr>
        <p:spPr bwMode="auto">
          <a:xfrm>
            <a:off x="929479" y="2667102"/>
            <a:ext cx="8748972"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7" name="TextBox 6"/>
          <p:cNvSpPr txBox="1"/>
          <p:nvPr/>
        </p:nvSpPr>
        <p:spPr>
          <a:xfrm>
            <a:off x="7388581" y="1516342"/>
            <a:ext cx="2124175"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grew faster than economy</a:t>
            </a:r>
            <a:endParaRPr lang="en-US" sz="2200" b="1" dirty="0">
              <a:solidFill>
                <a:srgbClr val="000000"/>
              </a:solidFill>
            </a:endParaRPr>
          </a:p>
        </p:txBody>
      </p:sp>
      <p:cxnSp>
        <p:nvCxnSpPr>
          <p:cNvPr id="8" name="Straight Arrow Connector 7"/>
          <p:cNvCxnSpPr/>
          <p:nvPr/>
        </p:nvCxnSpPr>
        <p:spPr bwMode="auto">
          <a:xfrm flipV="1">
            <a:off x="9521413" y="1580513"/>
            <a:ext cx="0" cy="891972"/>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cxnSp>
        <p:nvCxnSpPr>
          <p:cNvPr id="9" name="Straight Connector 8"/>
          <p:cNvCxnSpPr/>
          <p:nvPr/>
        </p:nvCxnSpPr>
        <p:spPr bwMode="auto">
          <a:xfrm>
            <a:off x="5291265" y="0"/>
            <a:ext cx="0" cy="505936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2" name="TextBox 11"/>
          <p:cNvSpPr txBox="1"/>
          <p:nvPr/>
        </p:nvSpPr>
        <p:spPr>
          <a:xfrm>
            <a:off x="7388581" y="2788941"/>
            <a:ext cx="2124143" cy="11079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grew slower than economy</a:t>
            </a:r>
            <a:endParaRPr lang="en-US" sz="2200" b="1" dirty="0">
              <a:solidFill>
                <a:srgbClr val="000000"/>
              </a:solidFill>
            </a:endParaRPr>
          </a:p>
        </p:txBody>
      </p:sp>
      <p:cxnSp>
        <p:nvCxnSpPr>
          <p:cNvPr id="13" name="Straight Arrow Connector 12"/>
          <p:cNvCxnSpPr/>
          <p:nvPr/>
        </p:nvCxnSpPr>
        <p:spPr bwMode="auto">
          <a:xfrm>
            <a:off x="9521413" y="2964523"/>
            <a:ext cx="0" cy="891970"/>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14" name="Rectangle 13"/>
          <p:cNvSpPr/>
          <p:nvPr/>
        </p:nvSpPr>
        <p:spPr bwMode="auto">
          <a:xfrm>
            <a:off x="1221733" y="816868"/>
            <a:ext cx="278159" cy="24195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5" name="TextBox 14"/>
          <p:cNvSpPr txBox="1"/>
          <p:nvPr/>
        </p:nvSpPr>
        <p:spPr>
          <a:xfrm>
            <a:off x="1558313" y="381710"/>
            <a:ext cx="3380575" cy="67710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solidFill>
                  <a:srgbClr val="000000"/>
                </a:solidFill>
                <a:cs typeface="Arial"/>
              </a:rPr>
              <a:t>1990-91 to 1999-2000</a:t>
            </a:r>
          </a:p>
          <a:p>
            <a:r>
              <a:rPr lang="en-AU" sz="2200" dirty="0" smtClean="0">
                <a:solidFill>
                  <a:srgbClr val="000000"/>
                </a:solidFill>
                <a:cs typeface="Arial"/>
              </a:rPr>
              <a:t>2000-01 to 2013-14</a:t>
            </a:r>
            <a:endParaRPr lang="en-AU" sz="2200" dirty="0">
              <a:solidFill>
                <a:srgbClr val="000000"/>
              </a:solidFill>
              <a:cs typeface="Arial"/>
            </a:endParaRPr>
          </a:p>
        </p:txBody>
      </p:sp>
      <p:sp>
        <p:nvSpPr>
          <p:cNvPr id="16" name="Rectangle 15"/>
          <p:cNvSpPr/>
          <p:nvPr/>
        </p:nvSpPr>
        <p:spPr bwMode="auto">
          <a:xfrm>
            <a:off x="1221734" y="416989"/>
            <a:ext cx="278158" cy="24188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8" name="TextBox 17"/>
          <p:cNvSpPr txBox="1"/>
          <p:nvPr/>
        </p:nvSpPr>
        <p:spPr>
          <a:xfrm>
            <a:off x="5424714" y="406578"/>
            <a:ext cx="2684538" cy="1015663"/>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rgbClr val="000000"/>
                </a:solidFill>
                <a:cs typeface="Arial"/>
              </a:rPr>
              <a:t>Taxes on property and property transactions</a:t>
            </a:r>
            <a:endParaRPr lang="en-AU" sz="2200" b="1" dirty="0">
              <a:solidFill>
                <a:srgbClr val="000000"/>
              </a:solidFill>
              <a:cs typeface="Arial"/>
            </a:endParaRPr>
          </a:p>
        </p:txBody>
      </p:sp>
    </p:spTree>
    <p:extLst>
      <p:ext uri="{BB962C8B-B14F-4D97-AF65-F5344CB8AC3E}">
        <p14:creationId xmlns:p14="http://schemas.microsoft.com/office/powerpoint/2010/main" val="8694794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91505419"/>
              </p:ext>
            </p:extLst>
          </p:nvPr>
        </p:nvGraphicFramePr>
        <p:xfrm>
          <a:off x="25104" y="0"/>
          <a:ext cx="9905998" cy="6777372"/>
        </p:xfrm>
        <a:graphic>
          <a:graphicData uri="http://schemas.openxmlformats.org/drawingml/2006/chart">
            <c:chart xmlns:c="http://schemas.openxmlformats.org/drawingml/2006/chart" xmlns:r="http://schemas.openxmlformats.org/officeDocument/2006/relationships" r:id="rId3"/>
          </a:graphicData>
        </a:graphic>
      </p:graphicFrame>
      <p:sp>
        <p:nvSpPr>
          <p:cNvPr id="17" name="Rectangle 16"/>
          <p:cNvSpPr/>
          <p:nvPr/>
        </p:nvSpPr>
        <p:spPr bwMode="auto">
          <a:xfrm>
            <a:off x="975682" y="337090"/>
            <a:ext cx="3539874" cy="9595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cxnSp>
        <p:nvCxnSpPr>
          <p:cNvPr id="6" name="Straight Connector 5"/>
          <p:cNvCxnSpPr/>
          <p:nvPr/>
        </p:nvCxnSpPr>
        <p:spPr bwMode="auto">
          <a:xfrm>
            <a:off x="878679" y="4584802"/>
            <a:ext cx="8748972"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7" name="TextBox 6"/>
          <p:cNvSpPr txBox="1"/>
          <p:nvPr/>
        </p:nvSpPr>
        <p:spPr>
          <a:xfrm>
            <a:off x="7397238" y="3369639"/>
            <a:ext cx="2124175"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are more volatile than average</a:t>
            </a:r>
            <a:endParaRPr lang="en-US" sz="2200" b="1" dirty="0">
              <a:solidFill>
                <a:srgbClr val="000000"/>
              </a:solidFill>
            </a:endParaRPr>
          </a:p>
        </p:txBody>
      </p:sp>
      <p:cxnSp>
        <p:nvCxnSpPr>
          <p:cNvPr id="8" name="Straight Arrow Connector 7"/>
          <p:cNvCxnSpPr/>
          <p:nvPr/>
        </p:nvCxnSpPr>
        <p:spPr bwMode="auto">
          <a:xfrm flipV="1">
            <a:off x="9517599" y="3477651"/>
            <a:ext cx="0" cy="891972"/>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cxnSp>
        <p:nvCxnSpPr>
          <p:cNvPr id="9" name="Straight Connector 8"/>
          <p:cNvCxnSpPr/>
          <p:nvPr/>
        </p:nvCxnSpPr>
        <p:spPr bwMode="auto">
          <a:xfrm>
            <a:off x="5202365" y="0"/>
            <a:ext cx="0" cy="505936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2" name="TextBox 11"/>
          <p:cNvSpPr txBox="1"/>
          <p:nvPr/>
        </p:nvSpPr>
        <p:spPr>
          <a:xfrm>
            <a:off x="7422443" y="4757441"/>
            <a:ext cx="2124143"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rgbClr val="000000"/>
                </a:solidFill>
              </a:rPr>
              <a:t>Revenues are less volatile than average</a:t>
            </a:r>
            <a:endParaRPr lang="en-US" sz="2200" b="1" dirty="0">
              <a:solidFill>
                <a:srgbClr val="000000"/>
              </a:solidFill>
            </a:endParaRPr>
          </a:p>
        </p:txBody>
      </p:sp>
      <p:cxnSp>
        <p:nvCxnSpPr>
          <p:cNvPr id="13" name="Straight Arrow Connector 12"/>
          <p:cNvCxnSpPr/>
          <p:nvPr/>
        </p:nvCxnSpPr>
        <p:spPr bwMode="auto">
          <a:xfrm>
            <a:off x="9517599" y="4973467"/>
            <a:ext cx="0" cy="891970"/>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14" name="Rectangle 13"/>
          <p:cNvSpPr/>
          <p:nvPr/>
        </p:nvSpPr>
        <p:spPr bwMode="auto">
          <a:xfrm>
            <a:off x="1221733" y="816868"/>
            <a:ext cx="278159" cy="24195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5" name="TextBox 14"/>
          <p:cNvSpPr txBox="1"/>
          <p:nvPr/>
        </p:nvSpPr>
        <p:spPr>
          <a:xfrm>
            <a:off x="1558313" y="381710"/>
            <a:ext cx="3380575" cy="67710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solidFill>
                  <a:srgbClr val="000000"/>
                </a:solidFill>
                <a:cs typeface="Arial"/>
              </a:rPr>
              <a:t>1990-91 to 1999-2000</a:t>
            </a:r>
          </a:p>
          <a:p>
            <a:r>
              <a:rPr lang="en-AU" sz="2200" dirty="0" smtClean="0">
                <a:solidFill>
                  <a:srgbClr val="000000"/>
                </a:solidFill>
                <a:cs typeface="Arial"/>
              </a:rPr>
              <a:t>2000-01 to 2013-14</a:t>
            </a:r>
            <a:endParaRPr lang="en-AU" sz="2200" dirty="0">
              <a:solidFill>
                <a:srgbClr val="000000"/>
              </a:solidFill>
              <a:cs typeface="Arial"/>
            </a:endParaRPr>
          </a:p>
        </p:txBody>
      </p:sp>
      <p:sp>
        <p:nvSpPr>
          <p:cNvPr id="16" name="Rectangle 15"/>
          <p:cNvSpPr/>
          <p:nvPr/>
        </p:nvSpPr>
        <p:spPr bwMode="auto">
          <a:xfrm>
            <a:off x="1221734" y="416989"/>
            <a:ext cx="278158" cy="24188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200" smtClean="0">
              <a:solidFill>
                <a:srgbClr val="000000"/>
              </a:solidFill>
              <a:cs typeface="Arial"/>
            </a:endParaRPr>
          </a:p>
        </p:txBody>
      </p:sp>
      <p:sp>
        <p:nvSpPr>
          <p:cNvPr id="18" name="TextBox 17"/>
          <p:cNvSpPr txBox="1"/>
          <p:nvPr/>
        </p:nvSpPr>
        <p:spPr>
          <a:xfrm>
            <a:off x="5388429" y="381710"/>
            <a:ext cx="2684538" cy="1015663"/>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rgbClr val="000000"/>
                </a:solidFill>
                <a:cs typeface="Arial"/>
              </a:rPr>
              <a:t>Taxes on property and property transactions</a:t>
            </a:r>
            <a:endParaRPr lang="en-AU" sz="2200" b="1" dirty="0">
              <a:solidFill>
                <a:srgbClr val="000000"/>
              </a:solidFill>
              <a:cs typeface="Arial"/>
            </a:endParaRPr>
          </a:p>
        </p:txBody>
      </p:sp>
    </p:spTree>
    <p:extLst>
      <p:ext uri="{BB962C8B-B14F-4D97-AF65-F5344CB8AC3E}">
        <p14:creationId xmlns:p14="http://schemas.microsoft.com/office/powerpoint/2010/main" val="22600817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1411463093"/>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88726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478356933"/>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07576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813602288"/>
              </p:ext>
            </p:extLst>
          </p:nvPr>
        </p:nvGraphicFramePr>
        <p:xfrm>
          <a:off x="25104" y="0"/>
          <a:ext cx="9905998" cy="6777372"/>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bwMode="auto">
          <a:xfrm>
            <a:off x="846448" y="2664695"/>
            <a:ext cx="8748972"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7" name="TextBox 6"/>
          <p:cNvSpPr txBox="1"/>
          <p:nvPr/>
        </p:nvSpPr>
        <p:spPr>
          <a:xfrm>
            <a:off x="7388581" y="1493635"/>
            <a:ext cx="2124175"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chemeClr val="tx1"/>
                </a:solidFill>
              </a:rPr>
              <a:t>Revenues grew faster than economy</a:t>
            </a:r>
            <a:endParaRPr lang="en-US" sz="2200" b="1" dirty="0">
              <a:solidFill>
                <a:schemeClr val="tx1"/>
              </a:solidFill>
            </a:endParaRPr>
          </a:p>
        </p:txBody>
      </p:sp>
      <p:cxnSp>
        <p:nvCxnSpPr>
          <p:cNvPr id="8" name="Straight Arrow Connector 7"/>
          <p:cNvCxnSpPr/>
          <p:nvPr/>
        </p:nvCxnSpPr>
        <p:spPr bwMode="auto">
          <a:xfrm flipV="1">
            <a:off x="9575820" y="1662361"/>
            <a:ext cx="0" cy="891972"/>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9" name="TextBox 8"/>
          <p:cNvSpPr txBox="1"/>
          <p:nvPr/>
        </p:nvSpPr>
        <p:spPr>
          <a:xfrm>
            <a:off x="4543778" y="517883"/>
            <a:ext cx="3626555" cy="76944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chemeClr val="bg2"/>
                </a:solidFill>
              </a:rPr>
              <a:t>Taxes on property and property transactions</a:t>
            </a:r>
            <a:endParaRPr lang="en-US" sz="2200" b="1" dirty="0">
              <a:solidFill>
                <a:schemeClr val="bg2"/>
              </a:solidFill>
            </a:endParaRPr>
          </a:p>
        </p:txBody>
      </p:sp>
    </p:spTree>
    <p:extLst>
      <p:ext uri="{BB962C8B-B14F-4D97-AF65-F5344CB8AC3E}">
        <p14:creationId xmlns:p14="http://schemas.microsoft.com/office/powerpoint/2010/main" val="17059041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1090761473"/>
              </p:ext>
            </p:extLst>
          </p:nvPr>
        </p:nvGraphicFramePr>
        <p:xfrm>
          <a:off x="4405" y="21754"/>
          <a:ext cx="9905998" cy="683624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543778" y="133163"/>
            <a:ext cx="3626555" cy="76944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chemeClr val="bg2"/>
                </a:solidFill>
              </a:rPr>
              <a:t>Taxes on property and property transactions</a:t>
            </a:r>
            <a:endParaRPr lang="en-US" sz="2200" b="1" dirty="0">
              <a:solidFill>
                <a:schemeClr val="bg2"/>
              </a:solidFill>
            </a:endParaRPr>
          </a:p>
        </p:txBody>
      </p:sp>
      <p:cxnSp>
        <p:nvCxnSpPr>
          <p:cNvPr id="8" name="Straight Connector 7"/>
          <p:cNvCxnSpPr/>
          <p:nvPr/>
        </p:nvCxnSpPr>
        <p:spPr bwMode="auto">
          <a:xfrm>
            <a:off x="931846" y="3955476"/>
            <a:ext cx="8748972"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9" name="TextBox 8"/>
          <p:cNvSpPr txBox="1"/>
          <p:nvPr/>
        </p:nvSpPr>
        <p:spPr>
          <a:xfrm>
            <a:off x="7401272" y="2798122"/>
            <a:ext cx="2124175"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chemeClr val="tx1"/>
                </a:solidFill>
              </a:rPr>
              <a:t>Revenues are more volatile than average</a:t>
            </a:r>
            <a:endParaRPr lang="en-US" sz="2200" b="1" dirty="0">
              <a:solidFill>
                <a:schemeClr val="tx1"/>
              </a:solidFill>
            </a:endParaRPr>
          </a:p>
        </p:txBody>
      </p:sp>
      <p:cxnSp>
        <p:nvCxnSpPr>
          <p:cNvPr id="10" name="Straight Arrow Connector 9"/>
          <p:cNvCxnSpPr/>
          <p:nvPr/>
        </p:nvCxnSpPr>
        <p:spPr bwMode="auto">
          <a:xfrm flipV="1">
            <a:off x="9544287" y="2906134"/>
            <a:ext cx="0" cy="891972"/>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
        <p:nvSpPr>
          <p:cNvPr id="11" name="TextBox 10"/>
          <p:cNvSpPr txBox="1"/>
          <p:nvPr/>
        </p:nvSpPr>
        <p:spPr>
          <a:xfrm>
            <a:off x="7445411" y="4220931"/>
            <a:ext cx="2124143"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b="1" dirty="0" smtClean="0">
                <a:solidFill>
                  <a:schemeClr val="tx1"/>
                </a:solidFill>
              </a:rPr>
              <a:t>Revenues are less volatile than average</a:t>
            </a:r>
            <a:endParaRPr lang="en-US" sz="2200" b="1" dirty="0">
              <a:solidFill>
                <a:schemeClr val="tx1"/>
              </a:solidFill>
            </a:endParaRPr>
          </a:p>
        </p:txBody>
      </p:sp>
      <p:cxnSp>
        <p:nvCxnSpPr>
          <p:cNvPr id="14" name="Straight Arrow Connector 13"/>
          <p:cNvCxnSpPr/>
          <p:nvPr/>
        </p:nvCxnSpPr>
        <p:spPr bwMode="auto">
          <a:xfrm>
            <a:off x="9525447" y="4344819"/>
            <a:ext cx="0" cy="891970"/>
          </a:xfrm>
          <a:prstGeom prst="straightConnector1">
            <a:avLst/>
          </a:prstGeom>
          <a:solidFill>
            <a:schemeClr val="accent1"/>
          </a:solidFill>
          <a:ln w="317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18519071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446912431"/>
              </p:ext>
            </p:extLst>
          </p:nvPr>
        </p:nvGraphicFramePr>
        <p:xfrm>
          <a:off x="3464" y="0"/>
          <a:ext cx="9902536"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212326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3538942514"/>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bwMode="auto">
          <a:xfrm>
            <a:off x="1122358" y="50800"/>
            <a:ext cx="3063172" cy="203279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a:ea typeface="ＭＳ Ｐゴシック" pitchFamily="34" charset="-128"/>
              <a:cs typeface="Arial"/>
            </a:endParaRPr>
          </a:p>
        </p:txBody>
      </p:sp>
      <p:sp>
        <p:nvSpPr>
          <p:cNvPr id="5" name="Rectangle 4"/>
          <p:cNvSpPr/>
          <p:nvPr/>
        </p:nvSpPr>
        <p:spPr bwMode="auto">
          <a:xfrm>
            <a:off x="1124007" y="1782300"/>
            <a:ext cx="278159" cy="241881"/>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a:ea typeface="ＭＳ Ｐゴシック" pitchFamily="34" charset="-128"/>
              <a:cs typeface="Arial"/>
            </a:endParaRPr>
          </a:p>
        </p:txBody>
      </p:sp>
      <p:sp>
        <p:nvSpPr>
          <p:cNvPr id="6" name="Rectangle 5"/>
          <p:cNvSpPr/>
          <p:nvPr/>
        </p:nvSpPr>
        <p:spPr bwMode="auto">
          <a:xfrm>
            <a:off x="1124007" y="1444195"/>
            <a:ext cx="278159" cy="24195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a:ea typeface="ＭＳ Ｐゴシック" pitchFamily="34" charset="-128"/>
              <a:cs typeface="Arial"/>
            </a:endParaRPr>
          </a:p>
        </p:txBody>
      </p:sp>
      <p:sp>
        <p:nvSpPr>
          <p:cNvPr id="7" name="Rectangle 6"/>
          <p:cNvSpPr/>
          <p:nvPr/>
        </p:nvSpPr>
        <p:spPr bwMode="auto">
          <a:xfrm>
            <a:off x="1124007" y="1106158"/>
            <a:ext cx="278159" cy="2418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a:ea typeface="ＭＳ Ｐゴシック" pitchFamily="34" charset="-128"/>
              <a:cs typeface="Arial"/>
            </a:endParaRPr>
          </a:p>
        </p:txBody>
      </p:sp>
      <p:sp>
        <p:nvSpPr>
          <p:cNvPr id="8" name="Rectangle 7"/>
          <p:cNvSpPr/>
          <p:nvPr/>
        </p:nvSpPr>
        <p:spPr bwMode="auto">
          <a:xfrm>
            <a:off x="1124007" y="768053"/>
            <a:ext cx="278159" cy="24195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a:ea typeface="ＭＳ Ｐゴシック" pitchFamily="34" charset="-128"/>
              <a:cs typeface="Arial"/>
            </a:endParaRPr>
          </a:p>
        </p:txBody>
      </p:sp>
      <p:sp>
        <p:nvSpPr>
          <p:cNvPr id="9" name="TextBox 8"/>
          <p:cNvSpPr txBox="1"/>
          <p:nvPr/>
        </p:nvSpPr>
        <p:spPr>
          <a:xfrm>
            <a:off x="1494916" y="52272"/>
            <a:ext cx="2514655" cy="2031325"/>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latin typeface="Arial"/>
                <a:cs typeface="Arial"/>
              </a:rPr>
              <a:t>Property levy</a:t>
            </a:r>
          </a:p>
          <a:p>
            <a:r>
              <a:rPr lang="en-AU" sz="2200" dirty="0" smtClean="0">
                <a:latin typeface="Arial"/>
                <a:cs typeface="Arial"/>
              </a:rPr>
              <a:t>Land tax</a:t>
            </a:r>
          </a:p>
          <a:p>
            <a:r>
              <a:rPr lang="en-AU" sz="2200" dirty="0" smtClean="0">
                <a:latin typeface="Arial"/>
                <a:cs typeface="Arial"/>
              </a:rPr>
              <a:t>Payroll tax</a:t>
            </a:r>
          </a:p>
          <a:p>
            <a:r>
              <a:rPr lang="en-AU" sz="2200" dirty="0" smtClean="0">
                <a:latin typeface="Arial"/>
                <a:cs typeface="Arial"/>
              </a:rPr>
              <a:t>Stamp duty</a:t>
            </a:r>
          </a:p>
          <a:p>
            <a:r>
              <a:rPr lang="en-AU" sz="2200" dirty="0" smtClean="0">
                <a:latin typeface="Arial"/>
                <a:cs typeface="Arial"/>
              </a:rPr>
              <a:t>Insurance taxes</a:t>
            </a:r>
          </a:p>
          <a:p>
            <a:r>
              <a:rPr lang="en-AU" sz="2200" dirty="0" smtClean="0">
                <a:latin typeface="Arial"/>
                <a:cs typeface="Arial"/>
              </a:rPr>
              <a:t>Motor vehicle taxes</a:t>
            </a:r>
          </a:p>
        </p:txBody>
      </p:sp>
      <p:sp>
        <p:nvSpPr>
          <p:cNvPr id="10" name="Rectangle 9"/>
          <p:cNvSpPr/>
          <p:nvPr/>
        </p:nvSpPr>
        <p:spPr bwMode="auto">
          <a:xfrm>
            <a:off x="1122358" y="91911"/>
            <a:ext cx="278158" cy="24188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a:ea typeface="ＭＳ Ｐゴシック" pitchFamily="34" charset="-128"/>
              <a:cs typeface="Arial"/>
            </a:endParaRPr>
          </a:p>
        </p:txBody>
      </p:sp>
      <p:sp>
        <p:nvSpPr>
          <p:cNvPr id="12" name="Rectangle 11"/>
          <p:cNvSpPr/>
          <p:nvPr/>
        </p:nvSpPr>
        <p:spPr bwMode="auto">
          <a:xfrm>
            <a:off x="1124007" y="429948"/>
            <a:ext cx="278159" cy="241950"/>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a:ea typeface="ＭＳ Ｐゴシック" pitchFamily="34" charset="-128"/>
              <a:cs typeface="Arial"/>
            </a:endParaRPr>
          </a:p>
        </p:txBody>
      </p:sp>
    </p:spTree>
    <p:extLst>
      <p:ext uri="{BB962C8B-B14F-4D97-AF65-F5344CB8AC3E}">
        <p14:creationId xmlns:p14="http://schemas.microsoft.com/office/powerpoint/2010/main" val="36030033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520202215"/>
              </p:ext>
            </p:extLst>
          </p:nvPr>
        </p:nvGraphicFramePr>
        <p:xfrm>
          <a:off x="3464" y="0"/>
          <a:ext cx="9902536"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bwMode="auto">
          <a:xfrm>
            <a:off x="1820277" y="919553"/>
            <a:ext cx="3840087" cy="157918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a:ea typeface="ＭＳ Ｐゴシック" pitchFamily="34" charset="-128"/>
              <a:cs typeface="Arial"/>
            </a:endParaRPr>
          </a:p>
        </p:txBody>
      </p:sp>
      <p:sp>
        <p:nvSpPr>
          <p:cNvPr id="9" name="Rectangle 8"/>
          <p:cNvSpPr/>
          <p:nvPr/>
        </p:nvSpPr>
        <p:spPr bwMode="auto">
          <a:xfrm>
            <a:off x="2050526" y="1739069"/>
            <a:ext cx="293727" cy="650422"/>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a:ea typeface="ＭＳ Ｐゴシック" pitchFamily="34" charset="-128"/>
              <a:cs typeface="Arial"/>
            </a:endParaRPr>
          </a:p>
        </p:txBody>
      </p:sp>
      <p:sp>
        <p:nvSpPr>
          <p:cNvPr id="10" name="TextBox 9"/>
          <p:cNvSpPr txBox="1"/>
          <p:nvPr/>
        </p:nvSpPr>
        <p:spPr>
          <a:xfrm>
            <a:off x="2421435" y="1274968"/>
            <a:ext cx="3027262" cy="33855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solidFill>
                  <a:schemeClr val="accent2"/>
                </a:solidFill>
                <a:latin typeface="Arial"/>
                <a:cs typeface="Arial"/>
              </a:rPr>
              <a:t>GST redistribution</a:t>
            </a:r>
          </a:p>
        </p:txBody>
      </p:sp>
      <p:sp>
        <p:nvSpPr>
          <p:cNvPr id="11" name="Rectangle 10"/>
          <p:cNvSpPr/>
          <p:nvPr/>
        </p:nvSpPr>
        <p:spPr bwMode="auto">
          <a:xfrm>
            <a:off x="2048877" y="1088830"/>
            <a:ext cx="293726" cy="65023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a:ea typeface="ＭＳ Ｐゴシック" pitchFamily="34" charset="-128"/>
              <a:cs typeface="Arial"/>
            </a:endParaRPr>
          </a:p>
        </p:txBody>
      </p:sp>
      <p:sp>
        <p:nvSpPr>
          <p:cNvPr id="12" name="TextBox 11"/>
          <p:cNvSpPr txBox="1"/>
          <p:nvPr/>
        </p:nvSpPr>
        <p:spPr>
          <a:xfrm>
            <a:off x="2421435" y="1869737"/>
            <a:ext cx="3027262" cy="33855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solidFill>
                  <a:schemeClr val="bg2"/>
                </a:solidFill>
                <a:latin typeface="Arial"/>
                <a:cs typeface="Arial"/>
              </a:rPr>
              <a:t>Property levy revenues</a:t>
            </a:r>
            <a:endParaRPr lang="en-AU" sz="2200" dirty="0">
              <a:solidFill>
                <a:schemeClr val="bg2"/>
              </a:solidFill>
              <a:latin typeface="Arial"/>
              <a:cs typeface="Arial"/>
            </a:endParaRPr>
          </a:p>
        </p:txBody>
      </p:sp>
      <p:sp>
        <p:nvSpPr>
          <p:cNvPr id="13" name="TextBox 12"/>
          <p:cNvSpPr txBox="1"/>
          <p:nvPr/>
        </p:nvSpPr>
        <p:spPr>
          <a:xfrm>
            <a:off x="2421435" y="919553"/>
            <a:ext cx="3027262" cy="33855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dirty="0" smtClean="0">
                <a:latin typeface="Arial"/>
                <a:cs typeface="Arial"/>
              </a:rPr>
              <a:t>Net impact</a:t>
            </a:r>
            <a:endParaRPr lang="en-AU" sz="2200" dirty="0">
              <a:latin typeface="Arial"/>
              <a:cs typeface="Arial"/>
            </a:endParaRPr>
          </a:p>
        </p:txBody>
      </p:sp>
      <p:sp>
        <p:nvSpPr>
          <p:cNvPr id="14" name="Diamond 13"/>
          <p:cNvSpPr/>
          <p:nvPr/>
        </p:nvSpPr>
        <p:spPr bwMode="auto">
          <a:xfrm>
            <a:off x="2118475" y="1004219"/>
            <a:ext cx="169277" cy="169277"/>
          </a:xfrm>
          <a:prstGeom prst="diamond">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34" charset="-128"/>
            </a:endParaRPr>
          </a:p>
        </p:txBody>
      </p:sp>
    </p:spTree>
    <p:extLst>
      <p:ext uri="{BB962C8B-B14F-4D97-AF65-F5344CB8AC3E}">
        <p14:creationId xmlns:p14="http://schemas.microsoft.com/office/powerpoint/2010/main" val="22844463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40516 - Charts for reports">
  <a:themeElements>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140516 - Charts for reports</Template>
  <TotalTime>81086</TotalTime>
  <Words>2643</Words>
  <Application>Microsoft Macintosh PowerPoint</Application>
  <PresentationFormat>A4 Paper (210x297 mm)</PresentationFormat>
  <Paragraphs>242</Paragraphs>
  <Slides>25</Slides>
  <Notes>20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140516 - Charts for reports</vt:lpstr>
      <vt:lpstr>Property taxes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Charts for reports</dc:title>
  <dc:creator>Danielle Wood</dc:creator>
  <cp:lastModifiedBy>Brendan Mark</cp:lastModifiedBy>
  <cp:revision>1010</cp:revision>
  <cp:lastPrinted>2015-06-17T23:24:11Z</cp:lastPrinted>
  <dcterms:created xsi:type="dcterms:W3CDTF">2015-01-05T00:10:00Z</dcterms:created>
  <dcterms:modified xsi:type="dcterms:W3CDTF">2015-12-22T05:37:35Z</dcterms:modified>
</cp:coreProperties>
</file>