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"/>
  </p:notesMasterIdLst>
  <p:sldIdLst>
    <p:sldId id="256" r:id="rId2"/>
    <p:sldId id="257" r:id="rId3"/>
    <p:sldId id="273" r:id="rId4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Title: Hours worked in key road freight sectors only dropped slightly during covid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Subtitle: Hours worked in key input sectors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Calculated as the sum of part time and full time hours worked. Source: ABS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/>
              <a:t>Powerpoint</a:t>
            </a:r>
            <a:r>
              <a:rPr dirty="0"/>
              <a:t> file location: atlas/hours-worked-input-industries/hours-worked-input-</a:t>
            </a:r>
            <a:r>
              <a:rPr dirty="0" err="1"/>
              <a:t>industries_wholecolumn</a:t>
            </a:r>
            <a:r>
              <a:rPr dirty="0"/>
              <a:t>/hours-worked-input-</a:t>
            </a:r>
            <a:r>
              <a:rPr dirty="0" err="1"/>
              <a:t>industries_wholecolumn_wholecolumn.pptx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A013656-3D7B-074D-8014-CDD64B10FA6F}"/>
              </a:ext>
            </a:extLst>
          </p:cNvPr>
          <p:cNvSpPr/>
          <p:nvPr/>
        </p:nvSpPr>
        <p:spPr>
          <a:xfrm>
            <a:off x="141528" y="1411259"/>
            <a:ext cx="7747686" cy="4791284"/>
          </a:xfrm>
          <a:prstGeom prst="roundRect">
            <a:avLst>
              <a:gd name="adj" fmla="val 2938"/>
            </a:avLst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A7B341-2D76-D040-B7E5-6C60C0B121C4}"/>
              </a:ext>
            </a:extLst>
          </p:cNvPr>
          <p:cNvSpPr txBox="1"/>
          <p:nvPr/>
        </p:nvSpPr>
        <p:spPr>
          <a:xfrm>
            <a:off x="469782" y="112287"/>
            <a:ext cx="310792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Under an</a:t>
            </a: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ceiling</a:t>
            </a:r>
            <a:r>
              <a:rPr lang="en-AU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manufacturers</a:t>
            </a:r>
            <a:r>
              <a:rPr lang="en-AU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can choose to improve fuel efficiency using a wide range of technologies. </a:t>
            </a:r>
          </a:p>
        </p:txBody>
      </p:sp>
      <p:sp>
        <p:nvSpPr>
          <p:cNvPr id="84" name="Title 83">
            <a:extLst>
              <a:ext uri="{FF2B5EF4-FFF2-40B4-BE49-F238E27FC236}">
                <a16:creationId xmlns:a16="http://schemas.microsoft.com/office/drawing/2014/main" id="{A050B081-0FF4-BA4F-BA92-8B602117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4761"/>
            <a:ext cx="7977188" cy="746021"/>
          </a:xfrm>
        </p:spPr>
        <p:txBody>
          <a:bodyPr/>
          <a:lstStyle/>
          <a:p>
            <a:endParaRPr lang="en-AU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76D3BAFC-8ADD-0E4C-8F93-CD25BB32B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-1194916"/>
            <a:ext cx="7977188" cy="772043"/>
          </a:xfrm>
        </p:spPr>
        <p:txBody>
          <a:bodyPr/>
          <a:lstStyle/>
          <a:p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12162BF-16B7-AF48-B174-C0D01ADB0BE0}"/>
              </a:ext>
            </a:extLst>
          </p:cNvPr>
          <p:cNvSpPr txBox="1"/>
          <p:nvPr/>
        </p:nvSpPr>
        <p:spPr>
          <a:xfrm>
            <a:off x="4490362" y="112287"/>
            <a:ext cx="295145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Tyre and engine regulations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restrict manufacturers to improving only these technologies for compliance</a:t>
            </a:r>
            <a:endParaRPr lang="en-AU" sz="16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F1293F7-18C8-5348-ACDA-8E6646FFDEC7}"/>
              </a:ext>
            </a:extLst>
          </p:cNvPr>
          <p:cNvCxnSpPr>
            <a:cxnSpLocks/>
          </p:cNvCxnSpPr>
          <p:nvPr/>
        </p:nvCxnSpPr>
        <p:spPr>
          <a:xfrm>
            <a:off x="266571" y="2125362"/>
            <a:ext cx="0" cy="3818238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70ECB1F-129A-1945-8FBC-243FB5137ECF}"/>
              </a:ext>
            </a:extLst>
          </p:cNvPr>
          <p:cNvSpPr txBox="1"/>
          <p:nvPr/>
        </p:nvSpPr>
        <p:spPr>
          <a:xfrm>
            <a:off x="305118" y="1940509"/>
            <a:ext cx="3420873" cy="4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Improved engine technology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More aerodynamic cabins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More aerodynamic trailers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Lower rolling resistance tyres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Weight reduction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Improved transmissions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Hybrid technology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More efficient accessories</a:t>
            </a:r>
            <a:endParaRPr lang="en-AU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479DA2-7BD3-EF44-9BF1-6AE0A15DDC28}"/>
              </a:ext>
            </a:extLst>
          </p:cNvPr>
          <p:cNvSpPr txBox="1"/>
          <p:nvPr/>
        </p:nvSpPr>
        <p:spPr>
          <a:xfrm>
            <a:off x="4482173" y="1940509"/>
            <a:ext cx="3420873" cy="4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Improved engine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aerodynamic cabins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aerodynamic trailers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Lower rolling resistance tyres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reduction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transmissions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efficient appliances</a:t>
            </a:r>
            <a:endParaRPr lang="en-AU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E1ABC85-FF1C-E449-A8BA-D776D7DD45EC}"/>
              </a:ext>
            </a:extLst>
          </p:cNvPr>
          <p:cNvCxnSpPr>
            <a:cxnSpLocks/>
          </p:cNvCxnSpPr>
          <p:nvPr/>
        </p:nvCxnSpPr>
        <p:spPr>
          <a:xfrm>
            <a:off x="3310162" y="2273648"/>
            <a:ext cx="678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B54555-DAC2-D448-B1DB-847B55DE5825}"/>
              </a:ext>
            </a:extLst>
          </p:cNvPr>
          <p:cNvCxnSpPr>
            <a:cxnSpLocks/>
          </p:cNvCxnSpPr>
          <p:nvPr/>
        </p:nvCxnSpPr>
        <p:spPr>
          <a:xfrm>
            <a:off x="3491208" y="3735864"/>
            <a:ext cx="49738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93C6B82-5DD3-B64D-B727-C9478B12AF42}"/>
              </a:ext>
            </a:extLst>
          </p:cNvPr>
          <p:cNvCxnSpPr>
            <a:cxnSpLocks/>
          </p:cNvCxnSpPr>
          <p:nvPr/>
        </p:nvCxnSpPr>
        <p:spPr>
          <a:xfrm>
            <a:off x="4290056" y="2150076"/>
            <a:ext cx="0" cy="3867664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1419BB-7ACF-1349-A1F3-0CEFA6582878}"/>
              </a:ext>
            </a:extLst>
          </p:cNvPr>
          <p:cNvSpPr txBox="1"/>
          <p:nvPr/>
        </p:nvSpPr>
        <p:spPr>
          <a:xfrm>
            <a:off x="618065" y="6443256"/>
            <a:ext cx="310792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But because the options are wide, vehicle testing must be comprehensive and is </a:t>
            </a:r>
            <a:r>
              <a:rPr lang="en-AU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73B16-AAFB-BF4F-B3A2-4278322D361B}"/>
              </a:ext>
            </a:extLst>
          </p:cNvPr>
          <p:cNvSpPr txBox="1"/>
          <p:nvPr/>
        </p:nvSpPr>
        <p:spPr>
          <a:xfrm>
            <a:off x="4552147" y="6566367"/>
            <a:ext cx="3107925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But testing is </a:t>
            </a:r>
            <a:r>
              <a:rPr lang="en-AU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cheaper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because it only needs to cover these technologies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F325D-8E6B-454C-8A9E-FF6BB7803F13}"/>
              </a:ext>
            </a:extLst>
          </p:cNvPr>
          <p:cNvSpPr txBox="1"/>
          <p:nvPr/>
        </p:nvSpPr>
        <p:spPr>
          <a:xfrm>
            <a:off x="141527" y="1583970"/>
            <a:ext cx="3972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Manufacturers can choose to improve: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BC7A9-4683-384C-9B2B-18C3E0C9E099}"/>
              </a:ext>
            </a:extLst>
          </p:cNvPr>
          <p:cNvSpPr txBox="1"/>
          <p:nvPr/>
        </p:nvSpPr>
        <p:spPr>
          <a:xfrm>
            <a:off x="3863470" y="1598054"/>
            <a:ext cx="3972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Manufacturers must improve: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83F7-3FC9-5B48-B037-15C2F78A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41D6-C076-0444-A18A-4A87C2965A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B825B1-29CA-7749-9B41-DC114019FFAA}"/>
              </a:ext>
            </a:extLst>
          </p:cNvPr>
          <p:cNvSpPr/>
          <p:nvPr/>
        </p:nvSpPr>
        <p:spPr>
          <a:xfrm>
            <a:off x="141528" y="509048"/>
            <a:ext cx="7747686" cy="6551628"/>
          </a:xfrm>
          <a:prstGeom prst="roundRect">
            <a:avLst>
              <a:gd name="adj" fmla="val 2938"/>
            </a:avLst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E4756-5564-1E41-B599-AFB9761A87AB}"/>
              </a:ext>
            </a:extLst>
          </p:cNvPr>
          <p:cNvSpPr txBox="1"/>
          <p:nvPr/>
        </p:nvSpPr>
        <p:spPr>
          <a:xfrm>
            <a:off x="4727735" y="944413"/>
            <a:ext cx="310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</a:t>
            </a:r>
          </a:p>
          <a:p>
            <a:pPr algn="ctr"/>
            <a:r>
              <a:rPr lang="en-A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ceiling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F251B-2000-D84E-8165-6D0A0F88C1E1}"/>
              </a:ext>
            </a:extLst>
          </p:cNvPr>
          <p:cNvSpPr txBox="1"/>
          <p:nvPr/>
        </p:nvSpPr>
        <p:spPr>
          <a:xfrm>
            <a:off x="368269" y="5702902"/>
            <a:ext cx="295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Tyre and engine</a:t>
            </a:r>
          </a:p>
          <a:p>
            <a:pPr algn="ctr"/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regulations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34DB3C-8AB0-E24E-BF5C-FDF98216093F}"/>
              </a:ext>
            </a:extLst>
          </p:cNvPr>
          <p:cNvCxnSpPr>
            <a:cxnSpLocks/>
          </p:cNvCxnSpPr>
          <p:nvPr/>
        </p:nvCxnSpPr>
        <p:spPr>
          <a:xfrm flipV="1">
            <a:off x="1966542" y="1593130"/>
            <a:ext cx="3817856" cy="39215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E16740-E834-854C-A7E2-E6EE317833C3}"/>
              </a:ext>
            </a:extLst>
          </p:cNvPr>
          <p:cNvSpPr txBox="1"/>
          <p:nvPr/>
        </p:nvSpPr>
        <p:spPr>
          <a:xfrm>
            <a:off x="2019444" y="3235117"/>
            <a:ext cx="208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options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E7611-6D7A-3D41-8E3C-CB99C8ACB8FA}"/>
              </a:ext>
            </a:extLst>
          </p:cNvPr>
          <p:cNvSpPr txBox="1"/>
          <p:nvPr/>
        </p:nvSpPr>
        <p:spPr>
          <a:xfrm>
            <a:off x="4466290" y="3112007"/>
            <a:ext cx="342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cost</a:t>
            </a:r>
          </a:p>
          <a:p>
            <a:pPr marL="285750" indent="-285750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complexity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472D3-261E-2043-857B-47CE5C7F4DB4}"/>
              </a:ext>
            </a:extLst>
          </p:cNvPr>
          <p:cNvSpPr txBox="1"/>
          <p:nvPr/>
        </p:nvSpPr>
        <p:spPr>
          <a:xfrm>
            <a:off x="-279676" y="5060600"/>
            <a:ext cx="295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less of the vehicle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6D0F3-F64B-AF4A-8F86-79F8465D939A}"/>
              </a:ext>
            </a:extLst>
          </p:cNvPr>
          <p:cNvSpPr txBox="1"/>
          <p:nvPr/>
        </p:nvSpPr>
        <p:spPr>
          <a:xfrm>
            <a:off x="2990565" y="1440411"/>
            <a:ext cx="295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more of the vehicle</a:t>
            </a:r>
          </a:p>
        </p:txBody>
      </p:sp>
    </p:spTree>
    <p:extLst>
      <p:ext uri="{BB962C8B-B14F-4D97-AF65-F5344CB8AC3E}">
        <p14:creationId xmlns:p14="http://schemas.microsoft.com/office/powerpoint/2010/main" val="194898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082F-69D2-2A45-A2BC-2AEDDCFC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800" dirty="0"/>
              <a:t>Making diesel vehicles more efficient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255A-F443-7945-AEA8-06317F809F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AU" sz="44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FF7013-9F21-DE4D-AF14-7C6FE2798B8D}"/>
              </a:ext>
            </a:extLst>
          </p:cNvPr>
          <p:cNvSpPr/>
          <p:nvPr/>
        </p:nvSpPr>
        <p:spPr>
          <a:xfrm>
            <a:off x="195873" y="848411"/>
            <a:ext cx="7585442" cy="6711885"/>
          </a:xfrm>
          <a:prstGeom prst="roundRect">
            <a:avLst>
              <a:gd name="adj" fmla="val 2938"/>
            </a:avLst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D0856-18D2-5745-BD33-6B372A9CB43B}"/>
              </a:ext>
            </a:extLst>
          </p:cNvPr>
          <p:cNvSpPr txBox="1"/>
          <p:nvPr/>
        </p:nvSpPr>
        <p:spPr>
          <a:xfrm>
            <a:off x="5124817" y="60795"/>
            <a:ext cx="2296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3C81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Tyre and engine regulations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2F11A0-6A69-7545-8BD2-5DEEAAC70092}"/>
              </a:ext>
            </a:extLst>
          </p:cNvPr>
          <p:cNvCxnSpPr>
            <a:cxnSpLocks/>
          </p:cNvCxnSpPr>
          <p:nvPr/>
        </p:nvCxnSpPr>
        <p:spPr>
          <a:xfrm flipV="1">
            <a:off x="1536569" y="1941922"/>
            <a:ext cx="4458878" cy="441174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9F34DC-561B-E844-89BF-A4417DEA74B1}"/>
              </a:ext>
            </a:extLst>
          </p:cNvPr>
          <p:cNvSpPr txBox="1"/>
          <p:nvPr/>
        </p:nvSpPr>
        <p:spPr>
          <a:xfrm>
            <a:off x="556132" y="1520533"/>
            <a:ext cx="2696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More technology options</a:t>
            </a:r>
          </a:p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F2B6D-16EB-4E41-8BB1-CCFE87195A09}"/>
              </a:ext>
            </a:extLst>
          </p:cNvPr>
          <p:cNvSpPr txBox="1"/>
          <p:nvPr/>
        </p:nvSpPr>
        <p:spPr>
          <a:xfrm>
            <a:off x="565313" y="3742012"/>
            <a:ext cx="2696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Expensive vehicle testing: need to test whole vehicle</a:t>
            </a:r>
          </a:p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Long lead times: complex to set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28073-99FD-744F-B16E-C4A67FA644A9}"/>
              </a:ext>
            </a:extLst>
          </p:cNvPr>
          <p:cNvSpPr txBox="1"/>
          <p:nvPr/>
        </p:nvSpPr>
        <p:spPr>
          <a:xfrm>
            <a:off x="434395" y="214683"/>
            <a:ext cx="241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ceiling</a:t>
            </a:r>
            <a:endParaRPr lang="en-AU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2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A3C7DE"/>
      </a:accent5>
      <a:accent6>
        <a:srgbClr val="3D81CD"/>
      </a:accent6>
      <a:hlink>
        <a:srgbClr val="757575"/>
      </a:hlink>
      <a:folHlink>
        <a:srgbClr val="AEAEA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226</Words>
  <Application>Microsoft Macintosh PowerPoint</Application>
  <PresentationFormat>Custom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Making diesel vehicles more efficient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Hours worked in key road freight sectors only dropped slightly during covid</dc:title>
  <dc:creator/>
  <cp:keywords/>
  <cp:lastModifiedBy>Lachie Fox</cp:lastModifiedBy>
  <cp:revision>16</cp:revision>
  <dcterms:created xsi:type="dcterms:W3CDTF">2022-02-28T23:34:29Z</dcterms:created>
  <dcterms:modified xsi:type="dcterms:W3CDTF">2022-05-13T06:14:07Z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