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3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Air pollution kills thousands of Australians annually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Estimated number of death by attributable cause, 2018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Program/Projects/Project - Trucks/Analysis/lachie-chap-1-2-charts/R/chapter-2-charts/deaths-by-risk-factor.R Powerpoint file location: Dropbox (Grattan Institute)/Transport Program/Projects/Project - Trucks/Analysis/lachie-chap-1-2-charts/atlas/burden-of-disease/burden-of-disease_wholecolumn/burden-of-disease_wholecolumn_wholecolumn.pptx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18">
            <a:extLst>
              <a:ext uri="{FF2B5EF4-FFF2-40B4-BE49-F238E27FC236}">
                <a16:creationId xmlns:a16="http://schemas.microsoft.com/office/drawing/2014/main" id="{9D55CF1F-A50D-87D8-6CFD-FC90E09C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AU" sz="2400"/>
          </a:p>
        </p:txBody>
      </p:sp>
      <p:sp>
        <p:nvSpPr>
          <p:cNvPr id="121" name="Content Placeholder 120">
            <a:extLst>
              <a:ext uri="{FF2B5EF4-FFF2-40B4-BE49-F238E27FC236}">
                <a16:creationId xmlns:a16="http://schemas.microsoft.com/office/drawing/2014/main" id="{0701368C-2071-F8F6-131B-03ECEF14A7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AU" sz="2000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7805E9EA-DC9A-EB23-9422-403603A90341}"/>
              </a:ext>
            </a:extLst>
          </p:cNvPr>
          <p:cNvSpPr/>
          <p:nvPr/>
        </p:nvSpPr>
        <p:spPr bwMode="auto">
          <a:xfrm>
            <a:off x="566974" y="4775646"/>
            <a:ext cx="6991939" cy="3007530"/>
          </a:xfrm>
          <a:prstGeom prst="roundRect">
            <a:avLst>
              <a:gd name="adj" fmla="val 3459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F0121DC-C186-420D-2673-A99110A80616}"/>
              </a:ext>
            </a:extLst>
          </p:cNvPr>
          <p:cNvSpPr/>
          <p:nvPr/>
        </p:nvSpPr>
        <p:spPr bwMode="auto">
          <a:xfrm>
            <a:off x="4608888" y="494982"/>
            <a:ext cx="2950029" cy="3607462"/>
          </a:xfrm>
          <a:prstGeom prst="roundRect">
            <a:avLst>
              <a:gd name="adj" fmla="val 345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F3EFE9A-2DE7-8312-2E67-329BE70257BD}"/>
              </a:ext>
            </a:extLst>
          </p:cNvPr>
          <p:cNvSpPr/>
          <p:nvPr/>
        </p:nvSpPr>
        <p:spPr bwMode="auto">
          <a:xfrm>
            <a:off x="544445" y="483681"/>
            <a:ext cx="2950029" cy="3618762"/>
          </a:xfrm>
          <a:prstGeom prst="roundRect">
            <a:avLst>
              <a:gd name="adj" fmla="val 3459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764C649-7082-3760-5189-A45306A29B40}"/>
              </a:ext>
            </a:extLst>
          </p:cNvPr>
          <p:cNvSpPr/>
          <p:nvPr/>
        </p:nvSpPr>
        <p:spPr bwMode="auto">
          <a:xfrm>
            <a:off x="729343" y="365233"/>
            <a:ext cx="10940143" cy="7693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8BC1F12-7439-3A99-A1CE-B9AFF600E4E3}"/>
              </a:ext>
            </a:extLst>
          </p:cNvPr>
          <p:cNvSpPr txBox="1"/>
          <p:nvPr/>
        </p:nvSpPr>
        <p:spPr>
          <a:xfrm>
            <a:off x="1287987" y="177020"/>
            <a:ext cx="1277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2FBCCC-7071-5276-B17C-61CC2DB080CE}"/>
              </a:ext>
            </a:extLst>
          </p:cNvPr>
          <p:cNvSpPr txBox="1"/>
          <p:nvPr/>
        </p:nvSpPr>
        <p:spPr>
          <a:xfrm>
            <a:off x="5428186" y="177020"/>
            <a:ext cx="1277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Sales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82C51C-F1C9-4244-7ED7-90C40DE50095}"/>
              </a:ext>
            </a:extLst>
          </p:cNvPr>
          <p:cNvSpPr txBox="1"/>
          <p:nvPr/>
        </p:nvSpPr>
        <p:spPr>
          <a:xfrm>
            <a:off x="1018724" y="4472457"/>
            <a:ext cx="17677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Compliance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B61C14-37E3-273C-372D-A7950198F0F4}"/>
              </a:ext>
            </a:extLst>
          </p:cNvPr>
          <p:cNvSpPr txBox="1"/>
          <p:nvPr/>
        </p:nvSpPr>
        <p:spPr>
          <a:xfrm>
            <a:off x="671289" y="776115"/>
            <a:ext cx="2667000" cy="2991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The different engine and </a:t>
            </a:r>
            <a:r>
              <a:rPr lang="en-US" dirty="0" err="1"/>
              <a:t>tyre</a:t>
            </a:r>
            <a:r>
              <a:rPr lang="en-US" dirty="0"/>
              <a:t> models on offer are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tested following government guidelines.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/>
              <a:t>Results are recorded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a publicly available database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3B049B7-A453-2413-D79D-6514600F415C}"/>
              </a:ext>
            </a:extLst>
          </p:cNvPr>
          <p:cNvSpPr txBox="1"/>
          <p:nvPr/>
        </p:nvSpPr>
        <p:spPr>
          <a:xfrm>
            <a:off x="4916835" y="1457607"/>
            <a:ext cx="1651150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When a vehicle is sold,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seller records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tyre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engine configuration of the vehicle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21B44A-4126-EFBE-1E75-A37EF0C1C086}"/>
              </a:ext>
            </a:extLst>
          </p:cNvPr>
          <p:cNvSpPr txBox="1"/>
          <p:nvPr/>
        </p:nvSpPr>
        <p:spPr>
          <a:xfrm>
            <a:off x="5014215" y="5679558"/>
            <a:ext cx="2139373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dirty="0"/>
              <a:t>The results are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compared to targets</a:t>
            </a:r>
            <a:r>
              <a:rPr lang="en-US" dirty="0"/>
              <a:t> to determine compliance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F69D6E3-9A4A-2021-B949-4B57A6D3DACC}"/>
              </a:ext>
            </a:extLst>
          </p:cNvPr>
          <p:cNvCxnSpPr>
            <a:cxnSpLocks/>
          </p:cNvCxnSpPr>
          <p:nvPr/>
        </p:nvCxnSpPr>
        <p:spPr bwMode="auto">
          <a:xfrm>
            <a:off x="555596" y="584912"/>
            <a:ext cx="0" cy="3429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7C7445-E753-D8D3-423C-B1DFD2678E1F}"/>
              </a:ext>
            </a:extLst>
          </p:cNvPr>
          <p:cNvCxnSpPr>
            <a:cxnSpLocks/>
          </p:cNvCxnSpPr>
          <p:nvPr/>
        </p:nvCxnSpPr>
        <p:spPr bwMode="auto">
          <a:xfrm>
            <a:off x="4614729" y="606737"/>
            <a:ext cx="0" cy="3381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492B423-5DFC-2706-267A-B3BB2552BE93}"/>
              </a:ext>
            </a:extLst>
          </p:cNvPr>
          <p:cNvCxnSpPr>
            <a:cxnSpLocks/>
          </p:cNvCxnSpPr>
          <p:nvPr/>
        </p:nvCxnSpPr>
        <p:spPr bwMode="auto">
          <a:xfrm>
            <a:off x="566974" y="4913852"/>
            <a:ext cx="0" cy="2831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Arc 136">
            <a:extLst>
              <a:ext uri="{FF2B5EF4-FFF2-40B4-BE49-F238E27FC236}">
                <a16:creationId xmlns:a16="http://schemas.microsoft.com/office/drawing/2014/main" id="{24CFEB76-7749-05D0-BF63-8424C814DF48}"/>
              </a:ext>
            </a:extLst>
          </p:cNvPr>
          <p:cNvSpPr/>
          <p:nvPr/>
        </p:nvSpPr>
        <p:spPr bwMode="auto">
          <a:xfrm rot="12310508">
            <a:off x="852937" y="1373268"/>
            <a:ext cx="3217333" cy="2726266"/>
          </a:xfrm>
          <a:prstGeom prst="arc">
            <a:avLst>
              <a:gd name="adj1" fmla="val 19441241"/>
              <a:gd name="adj2" fmla="val 0"/>
            </a:avLst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7C5CDDB9-F184-A337-A36A-0C3D54E97690}"/>
              </a:ext>
            </a:extLst>
          </p:cNvPr>
          <p:cNvSpPr/>
          <p:nvPr/>
        </p:nvSpPr>
        <p:spPr bwMode="auto">
          <a:xfrm rot="17678757">
            <a:off x="2355213" y="5776295"/>
            <a:ext cx="3217333" cy="2726266"/>
          </a:xfrm>
          <a:prstGeom prst="arc">
            <a:avLst>
              <a:gd name="adj1" fmla="val 19441241"/>
              <a:gd name="adj2" fmla="val 0"/>
            </a:avLst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04FADEC-E8A9-0080-ACFC-DD4E10038C23}"/>
              </a:ext>
            </a:extLst>
          </p:cNvPr>
          <p:cNvCxnSpPr/>
          <p:nvPr/>
        </p:nvCxnSpPr>
        <p:spPr bwMode="auto">
          <a:xfrm>
            <a:off x="3680135" y="2342675"/>
            <a:ext cx="711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7ED6A4C-D83D-C0A0-1C31-C7FAAE7238B8}"/>
              </a:ext>
            </a:extLst>
          </p:cNvPr>
          <p:cNvCxnSpPr>
            <a:cxnSpLocks/>
          </p:cNvCxnSpPr>
          <p:nvPr/>
        </p:nvCxnSpPr>
        <p:spPr bwMode="auto">
          <a:xfrm>
            <a:off x="6083902" y="4275438"/>
            <a:ext cx="0" cy="3845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2EC7BDC-1376-6757-D7CF-B32750BC95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440778" y="2303500"/>
            <a:ext cx="500906" cy="500906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49D4237-9506-B8E3-2A13-9A488526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37" y="2286297"/>
            <a:ext cx="500905" cy="500905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BF3B166-B644-6E90-C91E-084581737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32" y="1812882"/>
            <a:ext cx="542772" cy="542772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25705528-EAFE-FC70-0339-0E6814F6A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138" y="5983786"/>
            <a:ext cx="576197" cy="57619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E33E2CCA-E1DD-921B-FC62-B1A96C838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36" y="2286297"/>
            <a:ext cx="500905" cy="50090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E6892D7-0FFC-4D03-1EDE-AFCBB13BBF02}"/>
              </a:ext>
            </a:extLst>
          </p:cNvPr>
          <p:cNvSpPr txBox="1"/>
          <p:nvPr/>
        </p:nvSpPr>
        <p:spPr>
          <a:xfrm>
            <a:off x="871997" y="5384949"/>
            <a:ext cx="2139373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At the end of the sales period,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 average value of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tyre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and engine test results </a:t>
            </a:r>
            <a:r>
              <a:rPr lang="en-US" dirty="0"/>
              <a:t>is calculated for each vehicle class.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ttan1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162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kills thousands of Australians annually</dc:title>
  <dc:creator/>
  <cp:keywords/>
  <cp:lastModifiedBy>Lachie Fox</cp:lastModifiedBy>
  <cp:revision>3</cp:revision>
  <dcterms:created xsi:type="dcterms:W3CDTF">2022-05-10T05:24:39Z</dcterms:created>
  <dcterms:modified xsi:type="dcterms:W3CDTF">2022-05-13T06:10:53Z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