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1973" autoAdjust="0"/>
  </p:normalViewPr>
  <p:slideViewPr>
    <p:cSldViewPr snapToGrid="0">
      <p:cViewPr varScale="1">
        <p:scale>
          <a:sx n="117" d="100"/>
          <a:sy n="117" d="100"/>
        </p:scale>
        <p:origin x="1088" y="184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5/11/22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C3382AC-1959-E4F0-F669-96EBAD976C76}"/>
              </a:ext>
            </a:extLst>
          </p:cNvPr>
          <p:cNvSpPr/>
          <p:nvPr/>
        </p:nvSpPr>
        <p:spPr bwMode="auto">
          <a:xfrm>
            <a:off x="8692243" y="1134536"/>
            <a:ext cx="2950029" cy="4667391"/>
          </a:xfrm>
          <a:prstGeom prst="roundRect">
            <a:avLst>
              <a:gd name="adj" fmla="val 3459"/>
            </a:avLst>
          </a:prstGeom>
          <a:solidFill>
            <a:schemeClr val="accent3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7F61B5D-C997-1767-9E83-C5D3C2492289}"/>
              </a:ext>
            </a:extLst>
          </p:cNvPr>
          <p:cNvSpPr/>
          <p:nvPr/>
        </p:nvSpPr>
        <p:spPr bwMode="auto">
          <a:xfrm>
            <a:off x="4637758" y="1137532"/>
            <a:ext cx="2950029" cy="4667391"/>
          </a:xfrm>
          <a:prstGeom prst="roundRect">
            <a:avLst>
              <a:gd name="adj" fmla="val 3459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3EB8D9-5BBB-A919-D9C5-45687A3A8A95}"/>
              </a:ext>
            </a:extLst>
          </p:cNvPr>
          <p:cNvSpPr/>
          <p:nvPr/>
        </p:nvSpPr>
        <p:spPr bwMode="auto">
          <a:xfrm>
            <a:off x="631371" y="256376"/>
            <a:ext cx="11255830" cy="8781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66E6848-9D41-10AD-BAEC-9C5C504D9AC1}"/>
              </a:ext>
            </a:extLst>
          </p:cNvPr>
          <p:cNvSpPr/>
          <p:nvPr/>
        </p:nvSpPr>
        <p:spPr bwMode="auto">
          <a:xfrm>
            <a:off x="573315" y="1126231"/>
            <a:ext cx="2950029" cy="4667391"/>
          </a:xfrm>
          <a:prstGeom prst="roundRect">
            <a:avLst>
              <a:gd name="adj" fmla="val 3459"/>
            </a:avLst>
          </a:prstGeom>
          <a:solidFill>
            <a:schemeClr val="tx2">
              <a:lumMod val="20000"/>
              <a:lumOff val="8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F88899F-05F6-F9A9-4C3B-57CD4F39556E}"/>
              </a:ext>
            </a:extLst>
          </p:cNvPr>
          <p:cNvSpPr/>
          <p:nvPr/>
        </p:nvSpPr>
        <p:spPr bwMode="auto">
          <a:xfrm>
            <a:off x="729343" y="365233"/>
            <a:ext cx="10940143" cy="7693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0288C2-EF86-834E-3DE2-ADB5E865BB64}"/>
              </a:ext>
            </a:extLst>
          </p:cNvPr>
          <p:cNvSpPr/>
          <p:nvPr/>
        </p:nvSpPr>
        <p:spPr bwMode="auto">
          <a:xfrm>
            <a:off x="11397343" y="6560503"/>
            <a:ext cx="489858" cy="1528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7E4506-7A65-58BD-F4C1-844BDE37DBB8}"/>
              </a:ext>
            </a:extLst>
          </p:cNvPr>
          <p:cNvSpPr txBox="1"/>
          <p:nvPr/>
        </p:nvSpPr>
        <p:spPr>
          <a:xfrm>
            <a:off x="1316857" y="819571"/>
            <a:ext cx="1277888" cy="252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tx2"/>
                </a:solidFill>
              </a:rPr>
              <a:t>Testing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5FD5-C604-F5B8-16C2-45B6FB1D9535}"/>
              </a:ext>
            </a:extLst>
          </p:cNvPr>
          <p:cNvSpPr txBox="1"/>
          <p:nvPr/>
        </p:nvSpPr>
        <p:spPr>
          <a:xfrm>
            <a:off x="5457056" y="819571"/>
            <a:ext cx="1277888" cy="252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accent2"/>
                </a:solidFill>
              </a:rPr>
              <a:t>Sales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B3BAA-432B-86CA-EEAE-4FB0C5DAA0D9}"/>
              </a:ext>
            </a:extLst>
          </p:cNvPr>
          <p:cNvSpPr txBox="1"/>
          <p:nvPr/>
        </p:nvSpPr>
        <p:spPr>
          <a:xfrm>
            <a:off x="9245287" y="821397"/>
            <a:ext cx="1767744" cy="2492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800" b="1" dirty="0">
                <a:solidFill>
                  <a:schemeClr val="accent3"/>
                </a:solidFill>
              </a:rPr>
              <a:t>Compliance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21D142-A455-8B50-1BB7-C89F712D39BA}"/>
              </a:ext>
            </a:extLst>
          </p:cNvPr>
          <p:cNvSpPr txBox="1"/>
          <p:nvPr/>
        </p:nvSpPr>
        <p:spPr>
          <a:xfrm>
            <a:off x="700159" y="1554593"/>
            <a:ext cx="2667000" cy="31023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The different engine and </a:t>
            </a:r>
            <a:r>
              <a:rPr lang="en-US" sz="1600" dirty="0" err="1"/>
              <a:t>tyre</a:t>
            </a:r>
            <a:r>
              <a:rPr lang="en-US" sz="1600" dirty="0"/>
              <a:t> models on offer are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tested following government guidelines.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Results are recorded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in a publicly available database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FFC5DF-4692-ABD6-FD8C-B4C37688326F}"/>
              </a:ext>
            </a:extLst>
          </p:cNvPr>
          <p:cNvSpPr txBox="1"/>
          <p:nvPr/>
        </p:nvSpPr>
        <p:spPr>
          <a:xfrm>
            <a:off x="4844591" y="2743835"/>
            <a:ext cx="1651150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When a vehicle is sold, the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seller records the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</a:rPr>
              <a:t>tyre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 and engine configuration of the vehicle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9B6B8-8D15-DC13-8628-E481C36ACD46}"/>
              </a:ext>
            </a:extLst>
          </p:cNvPr>
          <p:cNvSpPr txBox="1"/>
          <p:nvPr/>
        </p:nvSpPr>
        <p:spPr>
          <a:xfrm>
            <a:off x="8880328" y="1487591"/>
            <a:ext cx="2667000" cy="35455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At the end of the sales period,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an average value of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tyre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and engine test results </a:t>
            </a:r>
            <a:r>
              <a:rPr lang="en-US" sz="1600" dirty="0"/>
              <a:t>is calculated for in each vehicle class.</a:t>
            </a:r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600" dirty="0"/>
          </a:p>
          <a:p>
            <a:pPr algn="ctr">
              <a:lnSpc>
                <a:spcPct val="90000"/>
              </a:lnSpc>
            </a:pPr>
            <a:endParaRPr lang="en-US" sz="14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The results are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compared to targets</a:t>
            </a:r>
            <a:r>
              <a:rPr lang="en-US" sz="1600" dirty="0"/>
              <a:t> to determine compliance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6032BF4-1A9E-E6E9-7242-614885ECA24F}"/>
              </a:ext>
            </a:extLst>
          </p:cNvPr>
          <p:cNvCxnSpPr/>
          <p:nvPr/>
        </p:nvCxnSpPr>
        <p:spPr bwMode="auto">
          <a:xfrm>
            <a:off x="584466" y="1227463"/>
            <a:ext cx="0" cy="44604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C7311F-5953-A05A-34A1-FFBF27CB03A2}"/>
              </a:ext>
            </a:extLst>
          </p:cNvPr>
          <p:cNvCxnSpPr/>
          <p:nvPr/>
        </p:nvCxnSpPr>
        <p:spPr bwMode="auto">
          <a:xfrm>
            <a:off x="4643599" y="1249288"/>
            <a:ext cx="0" cy="44604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BFD624B-1424-E817-FB69-F6517CAAB0F8}"/>
              </a:ext>
            </a:extLst>
          </p:cNvPr>
          <p:cNvCxnSpPr/>
          <p:nvPr/>
        </p:nvCxnSpPr>
        <p:spPr bwMode="auto">
          <a:xfrm>
            <a:off x="8692243" y="1266492"/>
            <a:ext cx="0" cy="44604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F44F003A-3D7B-1DE7-9ACB-8A753EC9155F}"/>
              </a:ext>
            </a:extLst>
          </p:cNvPr>
          <p:cNvSpPr/>
          <p:nvPr/>
        </p:nvSpPr>
        <p:spPr bwMode="auto">
          <a:xfrm rot="12310508">
            <a:off x="881807" y="2151746"/>
            <a:ext cx="3217333" cy="2726266"/>
          </a:xfrm>
          <a:prstGeom prst="arc">
            <a:avLst>
              <a:gd name="adj1" fmla="val 19441241"/>
              <a:gd name="adj2" fmla="val 0"/>
            </a:avLst>
          </a:prstGeom>
          <a:noFill/>
          <a:ln w="2857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8304069D-79B4-77EA-B0E5-6FF2BFCE7940}"/>
              </a:ext>
            </a:extLst>
          </p:cNvPr>
          <p:cNvSpPr/>
          <p:nvPr/>
        </p:nvSpPr>
        <p:spPr bwMode="auto">
          <a:xfrm rot="12310508">
            <a:off x="9307381" y="2278748"/>
            <a:ext cx="3217333" cy="2726266"/>
          </a:xfrm>
          <a:prstGeom prst="arc">
            <a:avLst>
              <a:gd name="adj1" fmla="val 19441241"/>
              <a:gd name="adj2" fmla="val 0"/>
            </a:avLst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29F5543-9F7C-B06A-9C60-C32BBE35E0A6}"/>
              </a:ext>
            </a:extLst>
          </p:cNvPr>
          <p:cNvCxnSpPr/>
          <p:nvPr/>
        </p:nvCxnSpPr>
        <p:spPr bwMode="auto">
          <a:xfrm>
            <a:off x="3725333" y="3438187"/>
            <a:ext cx="711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A70EDE-8D71-41D4-4EEB-83D9D91568CB}"/>
              </a:ext>
            </a:extLst>
          </p:cNvPr>
          <p:cNvCxnSpPr/>
          <p:nvPr/>
        </p:nvCxnSpPr>
        <p:spPr bwMode="auto">
          <a:xfrm>
            <a:off x="7747001" y="3455838"/>
            <a:ext cx="7112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BCEF1E09-6523-126D-4AB5-4202750687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1469648" y="3081978"/>
            <a:ext cx="500906" cy="50090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CF6EDDC-DBBF-0307-6539-9EF89AA6A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07" y="3064775"/>
            <a:ext cx="500905" cy="50090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1AF6D83-FD47-D8AA-CDDB-9041E823B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288" y="3099110"/>
            <a:ext cx="542772" cy="542772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E28748C4-0583-0019-F17D-BCCAA8242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729" y="3064775"/>
            <a:ext cx="576197" cy="57619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39CDF7D-D4D2-E057-1BA6-B164726EA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06" y="3064775"/>
            <a:ext cx="500905" cy="500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arts for overheads">
  <a:themeElements>
    <a:clrScheme name="grattan1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keywords/>
  <cp:lastModifiedBy>Lachie Fox</cp:lastModifiedBy>
  <cp:revision>5</cp:revision>
  <dcterms:created xsi:type="dcterms:W3CDTF">2022-03-15T04:03:26Z</dcterms:created>
  <dcterms:modified xsi:type="dcterms:W3CDTF">2022-05-11T01:13:20Z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