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7977188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/>
    <p:restoredTop sz="94719"/>
  </p:normalViewPr>
  <p:slideViewPr>
    <p:cSldViewPr snapToGrid="0" snapToObjects="1">
      <p:cViewPr varScale="1">
        <p:scale>
          <a:sx n="130" d="100"/>
          <a:sy n="130" d="100"/>
        </p:scale>
        <p:origin x="24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Title: Offset costs in 2050 could be substantial without action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Subtitle: Annual emissions from heavy vehicles (Mt)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R script location: Dropbox (Grattan Institute)/Transport Program/Project - Trucks/Analysis/truck-modelling/offset-chart-cost.R Powerpoint file location: atlas/offset-chart/offset-chart_wholecolumn/offset-chart_wholecolumn_wholecolumn.pptx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1305527"/>
            <a:ext cx="6780610" cy="2777243"/>
          </a:xfrm>
        </p:spPr>
        <p:txBody>
          <a:bodyPr anchor="b"/>
          <a:lstStyle>
            <a:lvl1pPr algn="ctr"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4189871"/>
            <a:ext cx="5982891" cy="1925973"/>
          </a:xfrm>
        </p:spPr>
        <p:txBody>
          <a:bodyPr/>
          <a:lstStyle>
            <a:lvl1pPr marL="0" indent="0" algn="ctr">
              <a:buNone/>
              <a:defRPr sz="2094"/>
            </a:lvl1pPr>
            <a:lvl2pPr marL="398861" indent="0" algn="ctr">
              <a:buNone/>
              <a:defRPr sz="1745"/>
            </a:lvl2pPr>
            <a:lvl3pPr marL="797723" indent="0" algn="ctr">
              <a:buNone/>
              <a:defRPr sz="1570"/>
            </a:lvl3pPr>
            <a:lvl4pPr marL="1196584" indent="0" algn="ctr">
              <a:buNone/>
              <a:defRPr sz="1396"/>
            </a:lvl4pPr>
            <a:lvl5pPr marL="1595445" indent="0" algn="ctr">
              <a:buNone/>
              <a:defRPr sz="1396"/>
            </a:lvl5pPr>
            <a:lvl6pPr marL="1994306" indent="0" algn="ctr">
              <a:buNone/>
              <a:defRPr sz="1396"/>
            </a:lvl6pPr>
            <a:lvl7pPr marL="2393168" indent="0" algn="ctr">
              <a:buNone/>
              <a:defRPr sz="1396"/>
            </a:lvl7pPr>
            <a:lvl8pPr marL="2792029" indent="0" algn="ctr">
              <a:buNone/>
              <a:defRPr sz="1396"/>
            </a:lvl8pPr>
            <a:lvl9pPr marL="3190890" indent="0" algn="ctr">
              <a:buNone/>
              <a:defRPr sz="139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988760"/>
            <a:ext cx="6880325" cy="3318288"/>
          </a:xfrm>
        </p:spPr>
        <p:txBody>
          <a:bodyPr anchor="b"/>
          <a:lstStyle>
            <a:lvl1pPr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5338440"/>
            <a:ext cx="6880325" cy="1745009"/>
          </a:xfrm>
        </p:spPr>
        <p:txBody>
          <a:bodyPr/>
          <a:lstStyle>
            <a:lvl1pPr marL="0" indent="0">
              <a:buNone/>
              <a:defRPr sz="2094">
                <a:solidFill>
                  <a:schemeClr val="tx1"/>
                </a:solidFill>
              </a:defRPr>
            </a:lvl1pPr>
            <a:lvl2pPr marL="398861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7723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6584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4pPr>
            <a:lvl5pPr marL="1595445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5pPr>
            <a:lvl6pPr marL="1994306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6pPr>
            <a:lvl7pPr marL="2393168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7pPr>
            <a:lvl8pPr marL="2792029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8pPr>
            <a:lvl9pPr marL="3190890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79776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2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424713"/>
            <a:ext cx="6880325" cy="1541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2123557"/>
            <a:ext cx="6880325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432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2444" y="7393673"/>
            <a:ext cx="2692301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889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0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797723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99431" indent="-199431" algn="l" defTabSz="797723" rtl="0" eaLnBrk="1" latinLnBrk="0" hangingPunct="1">
        <a:lnSpc>
          <a:spcPct val="90000"/>
        </a:lnSpc>
        <a:spcBef>
          <a:spcPts val="87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98292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97153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6014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94876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193737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2598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91460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90321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861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7723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6584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5445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4306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3168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92029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9089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t>Offset costs in 2050 could be substantial without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/>
          <a:p>
            <a:r>
              <a:t>Annual emissions from heavy vehicles (Mt)</a:t>
            </a:r>
          </a:p>
        </p:txBody>
      </p:sp>
      <p:grpSp>
        <p:nvGrpSpPr>
          <p:cNvPr id="4" name="Content Placeholder 3"/>
          <p:cNvGrpSpPr/>
          <p:nvPr/>
        </p:nvGrpSpPr>
        <p:grpSpPr>
          <a:xfrm>
            <a:off x="0" y="0"/>
            <a:ext cx="7977600" cy="7977600"/>
            <a:chOff x="0" y="0"/>
            <a:chExt cx="79776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rc5"/>
            <p:cNvSpPr/>
            <p:nvPr/>
          </p:nvSpPr>
          <p:spPr>
            <a:xfrm>
              <a:off x="358587" y="91440"/>
              <a:ext cx="7509284" cy="75508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358587" y="7642290"/>
              <a:ext cx="7509284" cy="0"/>
            </a:xfrm>
            <a:custGeom>
              <a:avLst/>
              <a:gdLst/>
              <a:ahLst/>
              <a:cxnLst/>
              <a:rect l="0" t="0" r="0" b="0"/>
              <a:pathLst>
                <a:path w="7509284">
                  <a:moveTo>
                    <a:pt x="0" y="0"/>
                  </a:moveTo>
                  <a:lnTo>
                    <a:pt x="7509284" y="0"/>
                  </a:lnTo>
                  <a:lnTo>
                    <a:pt x="75092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358587" y="5162536"/>
              <a:ext cx="7509284" cy="0"/>
            </a:xfrm>
            <a:custGeom>
              <a:avLst/>
              <a:gdLst/>
              <a:ahLst/>
              <a:cxnLst/>
              <a:rect l="0" t="0" r="0" b="0"/>
              <a:pathLst>
                <a:path w="7509284">
                  <a:moveTo>
                    <a:pt x="0" y="0"/>
                  </a:moveTo>
                  <a:lnTo>
                    <a:pt x="7509284" y="0"/>
                  </a:lnTo>
                  <a:lnTo>
                    <a:pt x="75092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358587" y="2682782"/>
              <a:ext cx="7509284" cy="0"/>
            </a:xfrm>
            <a:custGeom>
              <a:avLst/>
              <a:gdLst/>
              <a:ahLst/>
              <a:cxnLst/>
              <a:rect l="0" t="0" r="0" b="0"/>
              <a:pathLst>
                <a:path w="7509284">
                  <a:moveTo>
                    <a:pt x="0" y="0"/>
                  </a:moveTo>
                  <a:lnTo>
                    <a:pt x="7509284" y="0"/>
                  </a:lnTo>
                  <a:lnTo>
                    <a:pt x="75092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358587" y="203028"/>
              <a:ext cx="7509284" cy="0"/>
            </a:xfrm>
            <a:custGeom>
              <a:avLst/>
              <a:gdLst/>
              <a:ahLst/>
              <a:cxnLst/>
              <a:rect l="0" t="0" r="0" b="0"/>
              <a:pathLst>
                <a:path w="7509284">
                  <a:moveTo>
                    <a:pt x="0" y="0"/>
                  </a:moveTo>
                  <a:lnTo>
                    <a:pt x="7509284" y="0"/>
                  </a:lnTo>
                  <a:lnTo>
                    <a:pt x="75092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3634981" y="698979"/>
              <a:ext cx="3065014" cy="1274593"/>
            </a:xfrm>
            <a:custGeom>
              <a:avLst/>
              <a:gdLst/>
              <a:ahLst/>
              <a:cxnLst/>
              <a:rect l="0" t="0" r="0" b="0"/>
              <a:pathLst>
                <a:path w="3065014" h="1274593">
                  <a:moveTo>
                    <a:pt x="0" y="1274593"/>
                  </a:moveTo>
                  <a:lnTo>
                    <a:pt x="3065014" y="0"/>
                  </a:lnTo>
                </a:path>
              </a:pathLst>
            </a:custGeom>
            <a:ln w="28575" cap="flat">
              <a:solidFill>
                <a:srgbClr val="D4582A">
                  <a:alpha val="100000"/>
                </a:srgbClr>
              </a:solidFill>
              <a:prstDash val="sysDash"/>
              <a:round/>
            </a:ln>
          </p:spPr>
          <p:txBody>
            <a:bodyPr/>
            <a:lstStyle/>
            <a:p>
              <a:endParaRPr dirty="0"/>
            </a:p>
          </p:txBody>
        </p:sp>
        <p:sp>
          <p:nvSpPr>
            <p:cNvPr id="13" name="pl11"/>
            <p:cNvSpPr/>
            <p:nvPr/>
          </p:nvSpPr>
          <p:spPr>
            <a:xfrm>
              <a:off x="358587" y="1973573"/>
              <a:ext cx="3276394" cy="2936028"/>
            </a:xfrm>
            <a:custGeom>
              <a:avLst/>
              <a:gdLst/>
              <a:ahLst/>
              <a:cxnLst/>
              <a:rect l="0" t="0" r="0" b="0"/>
              <a:pathLst>
                <a:path w="3276394" h="2936028">
                  <a:moveTo>
                    <a:pt x="0" y="2849237"/>
                  </a:moveTo>
                  <a:lnTo>
                    <a:pt x="105690" y="2936028"/>
                  </a:lnTo>
                  <a:lnTo>
                    <a:pt x="211380" y="2906271"/>
                  </a:lnTo>
                  <a:lnTo>
                    <a:pt x="317070" y="2782283"/>
                  </a:lnTo>
                  <a:lnTo>
                    <a:pt x="422760" y="2650856"/>
                  </a:lnTo>
                  <a:lnTo>
                    <a:pt x="528450" y="2447517"/>
                  </a:lnTo>
                  <a:lnTo>
                    <a:pt x="634140" y="2276414"/>
                  </a:lnTo>
                  <a:lnTo>
                    <a:pt x="739831" y="2097871"/>
                  </a:lnTo>
                  <a:lnTo>
                    <a:pt x="845521" y="1961485"/>
                  </a:lnTo>
                  <a:lnTo>
                    <a:pt x="951211" y="1973884"/>
                  </a:lnTo>
                  <a:lnTo>
                    <a:pt x="1056901" y="1884612"/>
                  </a:lnTo>
                  <a:lnTo>
                    <a:pt x="1162591" y="2013560"/>
                  </a:lnTo>
                  <a:lnTo>
                    <a:pt x="1268281" y="1800301"/>
                  </a:lnTo>
                  <a:lnTo>
                    <a:pt x="1373971" y="1683752"/>
                  </a:lnTo>
                  <a:lnTo>
                    <a:pt x="1479662" y="1594481"/>
                  </a:lnTo>
                  <a:lnTo>
                    <a:pt x="1585352" y="1453135"/>
                  </a:lnTo>
                  <a:lnTo>
                    <a:pt x="1691042" y="1291951"/>
                  </a:lnTo>
                  <a:lnTo>
                    <a:pt x="1796732" y="1016699"/>
                  </a:lnTo>
                  <a:lnTo>
                    <a:pt x="1902422" y="1053895"/>
                  </a:lnTo>
                  <a:lnTo>
                    <a:pt x="2008112" y="1076213"/>
                  </a:lnTo>
                  <a:lnTo>
                    <a:pt x="2113802" y="1083652"/>
                  </a:lnTo>
                  <a:lnTo>
                    <a:pt x="2219493" y="810879"/>
                  </a:lnTo>
                  <a:lnTo>
                    <a:pt x="2325183" y="580262"/>
                  </a:lnTo>
                  <a:lnTo>
                    <a:pt x="2430873" y="508349"/>
                  </a:lnTo>
                  <a:lnTo>
                    <a:pt x="2536563" y="295090"/>
                  </a:lnTo>
                  <a:lnTo>
                    <a:pt x="2642253" y="319888"/>
                  </a:lnTo>
                  <a:lnTo>
                    <a:pt x="2747943" y="359564"/>
                  </a:lnTo>
                  <a:lnTo>
                    <a:pt x="2853633" y="446355"/>
                  </a:lnTo>
                  <a:lnTo>
                    <a:pt x="2959324" y="285171"/>
                  </a:lnTo>
                  <a:lnTo>
                    <a:pt x="3065014" y="156224"/>
                  </a:lnTo>
                  <a:lnTo>
                    <a:pt x="3170704" y="114068"/>
                  </a:lnTo>
                  <a:lnTo>
                    <a:pt x="3276394" y="0"/>
                  </a:lnTo>
                </a:path>
              </a:pathLst>
            </a:custGeom>
            <a:ln w="28575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3634981" y="1973573"/>
              <a:ext cx="3065014" cy="1949086"/>
            </a:xfrm>
            <a:custGeom>
              <a:avLst/>
              <a:gdLst/>
              <a:ahLst/>
              <a:cxnLst/>
              <a:rect l="0" t="0" r="0" b="0"/>
              <a:pathLst>
                <a:path w="3065014" h="1949086">
                  <a:moveTo>
                    <a:pt x="0" y="0"/>
                  </a:moveTo>
                  <a:lnTo>
                    <a:pt x="3065014" y="1949086"/>
                  </a:lnTo>
                </a:path>
              </a:pathLst>
            </a:custGeom>
            <a:ln w="28575" cap="flat">
              <a:solidFill>
                <a:srgbClr val="F68B33">
                  <a:alpha val="100000"/>
                </a:srgbClr>
              </a:solidFill>
              <a:prstDash val="sys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3634981" y="1973573"/>
              <a:ext cx="3065014" cy="5668717"/>
            </a:xfrm>
            <a:custGeom>
              <a:avLst/>
              <a:gdLst/>
              <a:ahLst/>
              <a:cxnLst/>
              <a:rect l="0" t="0" r="0" b="0"/>
              <a:pathLst>
                <a:path w="3065014" h="5668717">
                  <a:moveTo>
                    <a:pt x="0" y="0"/>
                  </a:moveTo>
                  <a:lnTo>
                    <a:pt x="3065014" y="5668717"/>
                  </a:lnTo>
                  <a:lnTo>
                    <a:pt x="3065014" y="5668717"/>
                  </a:lnTo>
                </a:path>
              </a:pathLst>
            </a:custGeom>
            <a:ln w="28575" cap="flat">
              <a:solidFill>
                <a:srgbClr val="FFC35A">
                  <a:alpha val="100000"/>
                </a:srgbClr>
              </a:solidFill>
              <a:prstDash val="sys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5"/>
            <p:cNvSpPr/>
            <p:nvPr/>
          </p:nvSpPr>
          <p:spPr>
            <a:xfrm>
              <a:off x="6641293" y="640277"/>
              <a:ext cx="117405" cy="117405"/>
            </a:xfrm>
            <a:prstGeom prst="ellipse">
              <a:avLst/>
            </a:prstGeom>
            <a:solidFill>
              <a:srgbClr val="D4582A">
                <a:alpha val="100000"/>
              </a:srgbClr>
            </a:solidFill>
            <a:ln w="9000" cap="rnd">
              <a:solidFill>
                <a:srgbClr val="D458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6"/>
            <p:cNvSpPr/>
            <p:nvPr/>
          </p:nvSpPr>
          <p:spPr>
            <a:xfrm>
              <a:off x="6641293" y="3863957"/>
              <a:ext cx="117405" cy="117405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3638422" y="220396"/>
              <a:ext cx="45719" cy="7421893"/>
            </a:xfrm>
            <a:custGeom>
              <a:avLst/>
              <a:gdLst/>
              <a:ahLst/>
              <a:cxnLst/>
              <a:rect l="0" t="0" r="0" b="0"/>
              <a:pathLst>
                <a:path h="7550850">
                  <a:moveTo>
                    <a:pt x="0" y="75508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tx18"/>
            <p:cNvSpPr/>
            <p:nvPr/>
          </p:nvSpPr>
          <p:spPr>
            <a:xfrm>
              <a:off x="6795853" y="7383195"/>
              <a:ext cx="457534" cy="2037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$0m</a:t>
              </a:r>
            </a:p>
          </p:txBody>
        </p:sp>
        <p:sp>
          <p:nvSpPr>
            <p:cNvPr id="21" name="tx19"/>
            <p:cNvSpPr/>
            <p:nvPr/>
          </p:nvSpPr>
          <p:spPr>
            <a:xfrm>
              <a:off x="6815518" y="626695"/>
              <a:ext cx="711807" cy="2037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$700m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6815518" y="3850376"/>
              <a:ext cx="711807" cy="2037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$375m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128965" y="7560081"/>
              <a:ext cx="127136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1828" y="5080327"/>
              <a:ext cx="254272" cy="16419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1828" y="2600015"/>
              <a:ext cx="254272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1828" y="120596"/>
              <a:ext cx="254272" cy="164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27" name="pl25"/>
            <p:cNvSpPr/>
            <p:nvPr/>
          </p:nvSpPr>
          <p:spPr>
            <a:xfrm>
              <a:off x="358587" y="7642290"/>
              <a:ext cx="7509284" cy="0"/>
            </a:xfrm>
            <a:custGeom>
              <a:avLst/>
              <a:gdLst/>
              <a:ahLst/>
              <a:cxnLst/>
              <a:rect l="0" t="0" r="0" b="0"/>
              <a:pathLst>
                <a:path w="7509284">
                  <a:moveTo>
                    <a:pt x="0" y="0"/>
                  </a:moveTo>
                  <a:lnTo>
                    <a:pt x="750928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6"/>
            <p:cNvSpPr/>
            <p:nvPr/>
          </p:nvSpPr>
          <p:spPr>
            <a:xfrm>
              <a:off x="358587" y="76422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7"/>
            <p:cNvSpPr/>
            <p:nvPr/>
          </p:nvSpPr>
          <p:spPr>
            <a:xfrm>
              <a:off x="2472390" y="76422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8"/>
            <p:cNvSpPr/>
            <p:nvPr/>
          </p:nvSpPr>
          <p:spPr>
            <a:xfrm>
              <a:off x="4586193" y="76422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29"/>
            <p:cNvSpPr/>
            <p:nvPr/>
          </p:nvSpPr>
          <p:spPr>
            <a:xfrm>
              <a:off x="6699995" y="7642290"/>
              <a:ext cx="0" cy="56936"/>
            </a:xfrm>
            <a:custGeom>
              <a:avLst/>
              <a:gdLst/>
              <a:ahLst/>
              <a:cxnLst/>
              <a:rect l="0" t="0" r="0" b="0"/>
              <a:pathLst>
                <a:path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tx30"/>
            <p:cNvSpPr/>
            <p:nvPr/>
          </p:nvSpPr>
          <p:spPr>
            <a:xfrm>
              <a:off x="104314" y="7744218"/>
              <a:ext cx="508545" cy="1645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1990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2218117" y="77439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2010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4331920" y="77439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6445723" y="7743994"/>
              <a:ext cx="508545" cy="164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2050</a:t>
              </a:r>
            </a:p>
          </p:txBody>
        </p:sp>
        <p:sp>
          <p:nvSpPr>
            <p:cNvPr id="16" name="pt14"/>
            <p:cNvSpPr/>
            <p:nvPr/>
          </p:nvSpPr>
          <p:spPr>
            <a:xfrm>
              <a:off x="6641293" y="7583588"/>
              <a:ext cx="117405" cy="117405"/>
            </a:xfrm>
            <a:prstGeom prst="ellipse">
              <a:avLst/>
            </a:prstGeom>
            <a:solidFill>
              <a:srgbClr val="FFC35A">
                <a:alpha val="100000"/>
              </a:srgbClr>
            </a:solidFill>
            <a:ln w="90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F6A1FD1-26EA-634D-8148-3BBBE6DE37E0}"/>
              </a:ext>
            </a:extLst>
          </p:cNvPr>
          <p:cNvSpPr txBox="1"/>
          <p:nvPr/>
        </p:nvSpPr>
        <p:spPr>
          <a:xfrm>
            <a:off x="612859" y="1851394"/>
            <a:ext cx="2192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 emissions </a:t>
            </a:r>
            <a:r>
              <a:rPr lang="en-A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doubled between 1990 and 2021</a:t>
            </a:r>
            <a:endParaRPr lang="en-AU" sz="16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8E4FCC-C8A8-3B41-95F0-976E0997F63D}"/>
              </a:ext>
            </a:extLst>
          </p:cNvPr>
          <p:cNvSpPr txBox="1"/>
          <p:nvPr/>
        </p:nvSpPr>
        <p:spPr>
          <a:xfrm>
            <a:off x="3744168" y="220397"/>
            <a:ext cx="2192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emissions keep rising </a:t>
            </a:r>
            <a:r>
              <a:rPr lang="en-A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offsets could cost $700m per year</a:t>
            </a:r>
            <a:endParaRPr lang="en-AU" sz="16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F9395F-6E98-C844-9305-E4825D5A1740}"/>
              </a:ext>
            </a:extLst>
          </p:cNvPr>
          <p:cNvSpPr txBox="1"/>
          <p:nvPr/>
        </p:nvSpPr>
        <p:spPr>
          <a:xfrm>
            <a:off x="6077528" y="2668402"/>
            <a:ext cx="2002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emissions fall </a:t>
            </a:r>
            <a:r>
              <a:rPr lang="en-A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offsets would cost far less</a:t>
            </a:r>
            <a:endParaRPr lang="en-AU" sz="16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121</Words>
  <Application>Microsoft Macintosh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Office Theme</vt:lpstr>
      <vt:lpstr>Offset costs in 2050 could be substantial without action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Offset costs in 2050 could be substantial without action</dc:title>
  <dc:creator/>
  <cp:keywords/>
  <cp:lastModifiedBy>Lachie Fox</cp:lastModifiedBy>
  <cp:revision>2</cp:revision>
  <dcterms:created xsi:type="dcterms:W3CDTF">2022-02-21T22:45:56Z</dcterms:created>
  <dcterms:modified xsi:type="dcterms:W3CDTF">2022-02-21T22:54:37Z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