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Emissions from the heavy vehicle sector are set to rise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Heavy vehicle emissions (Mt)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Trucks/Analysis/truck-modelling/R/charts/co2-baseline-trajectory.R Powerpoint file location: atlas/co2-forecast-slides/co2-forecast-slides_fullslide_43.pptx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Without intervention, health costs from heavy vehicles will rise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Estimated business as usual annual health cost, ($ millions, undiscounted)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Confidence intervals reflect uncertainty in estimated freight growth only.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Trucks/Analysis/truck-modelling/R/charts/all-appendix-charts.R Powerpoint file location: atlas/health-costs/health-costs_fullslide_43.pptx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t>Emissions from the heavy vehicle sector are set to 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t>Heavy vehicle emissions (Mt)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997177" y="1463187"/>
              <a:ext cx="7523684" cy="50291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997177" y="6492353"/>
              <a:ext cx="7523684" cy="0"/>
            </a:xfrm>
            <a:custGeom>
              <a:avLst/>
              <a:gdLst/>
              <a:ahLst/>
              <a:cxnLst/>
              <a:rect l="0" t="0" r="0" b="0"/>
              <a:pathLst>
                <a:path w="7523684">
                  <a:moveTo>
                    <a:pt x="0" y="0"/>
                  </a:moveTo>
                  <a:lnTo>
                    <a:pt x="7523684" y="0"/>
                  </a:lnTo>
                  <a:lnTo>
                    <a:pt x="7523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997177" y="4690592"/>
              <a:ext cx="7523684" cy="0"/>
            </a:xfrm>
            <a:custGeom>
              <a:avLst/>
              <a:gdLst/>
              <a:ahLst/>
              <a:cxnLst/>
              <a:rect l="0" t="0" r="0" b="0"/>
              <a:pathLst>
                <a:path w="7523684">
                  <a:moveTo>
                    <a:pt x="0" y="0"/>
                  </a:moveTo>
                  <a:lnTo>
                    <a:pt x="7523684" y="0"/>
                  </a:lnTo>
                  <a:lnTo>
                    <a:pt x="7523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997177" y="2888831"/>
              <a:ext cx="7523684" cy="0"/>
            </a:xfrm>
            <a:custGeom>
              <a:avLst/>
              <a:gdLst/>
              <a:ahLst/>
              <a:cxnLst/>
              <a:rect l="0" t="0" r="0" b="0"/>
              <a:pathLst>
                <a:path w="7523684">
                  <a:moveTo>
                    <a:pt x="0" y="0"/>
                  </a:moveTo>
                  <a:lnTo>
                    <a:pt x="7523684" y="0"/>
                  </a:lnTo>
                  <a:lnTo>
                    <a:pt x="7523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9"/>
            <p:cNvSpPr/>
            <p:nvPr/>
          </p:nvSpPr>
          <p:spPr>
            <a:xfrm>
              <a:off x="1177969" y="2388122"/>
              <a:ext cx="3796644" cy="1704285"/>
            </a:xfrm>
            <a:custGeom>
              <a:avLst/>
              <a:gdLst/>
              <a:ahLst/>
              <a:cxnLst/>
              <a:rect l="0" t="0" r="0" b="0"/>
              <a:pathLst>
                <a:path w="3796644" h="1704285">
                  <a:moveTo>
                    <a:pt x="0" y="1354743"/>
                  </a:moveTo>
                  <a:lnTo>
                    <a:pt x="180792" y="1448434"/>
                  </a:lnTo>
                  <a:lnTo>
                    <a:pt x="361585" y="1293483"/>
                  </a:lnTo>
                  <a:lnTo>
                    <a:pt x="542377" y="1208800"/>
                  </a:lnTo>
                  <a:lnTo>
                    <a:pt x="723170" y="1143937"/>
                  </a:lnTo>
                  <a:lnTo>
                    <a:pt x="903963" y="1041236"/>
                  </a:lnTo>
                  <a:lnTo>
                    <a:pt x="1084755" y="924122"/>
                  </a:lnTo>
                  <a:lnTo>
                    <a:pt x="1265548" y="724126"/>
                  </a:lnTo>
                  <a:lnTo>
                    <a:pt x="1446340" y="751153"/>
                  </a:lnTo>
                  <a:lnTo>
                    <a:pt x="1627133" y="767369"/>
                  </a:lnTo>
                  <a:lnTo>
                    <a:pt x="1807926" y="772774"/>
                  </a:lnTo>
                  <a:lnTo>
                    <a:pt x="1988718" y="574580"/>
                  </a:lnTo>
                  <a:lnTo>
                    <a:pt x="2169511" y="407017"/>
                  </a:lnTo>
                  <a:lnTo>
                    <a:pt x="2350303" y="354765"/>
                  </a:lnTo>
                  <a:lnTo>
                    <a:pt x="2531096" y="199814"/>
                  </a:lnTo>
                  <a:lnTo>
                    <a:pt x="2711889" y="217832"/>
                  </a:lnTo>
                  <a:lnTo>
                    <a:pt x="2892681" y="246660"/>
                  </a:lnTo>
                  <a:lnTo>
                    <a:pt x="3073474" y="309721"/>
                  </a:lnTo>
                  <a:lnTo>
                    <a:pt x="3254267" y="192607"/>
                  </a:lnTo>
                  <a:lnTo>
                    <a:pt x="3435059" y="98915"/>
                  </a:lnTo>
                  <a:lnTo>
                    <a:pt x="3615852" y="68285"/>
                  </a:lnTo>
                  <a:lnTo>
                    <a:pt x="3796644" y="0"/>
                  </a:lnTo>
                  <a:lnTo>
                    <a:pt x="3796644" y="350271"/>
                  </a:lnTo>
                  <a:lnTo>
                    <a:pt x="3615852" y="401611"/>
                  </a:lnTo>
                  <a:lnTo>
                    <a:pt x="3435059" y="428638"/>
                  </a:lnTo>
                  <a:lnTo>
                    <a:pt x="3254267" y="520527"/>
                  </a:lnTo>
                  <a:lnTo>
                    <a:pt x="3073474" y="637642"/>
                  </a:lnTo>
                  <a:lnTo>
                    <a:pt x="2892681" y="587193"/>
                  </a:lnTo>
                  <a:lnTo>
                    <a:pt x="2711889" y="560166"/>
                  </a:lnTo>
                  <a:lnTo>
                    <a:pt x="2531096" y="569175"/>
                  </a:lnTo>
                  <a:lnTo>
                    <a:pt x="2350303" y="707911"/>
                  </a:lnTo>
                  <a:lnTo>
                    <a:pt x="2169511" y="765567"/>
                  </a:lnTo>
                  <a:lnTo>
                    <a:pt x="1988718" y="900699"/>
                  </a:lnTo>
                  <a:lnTo>
                    <a:pt x="1807926" y="1062858"/>
                  </a:lnTo>
                  <a:lnTo>
                    <a:pt x="1627133" y="1062858"/>
                  </a:lnTo>
                  <a:lnTo>
                    <a:pt x="1446340" y="1046642"/>
                  </a:lnTo>
                  <a:lnTo>
                    <a:pt x="1265548" y="1023219"/>
                  </a:lnTo>
                  <a:lnTo>
                    <a:pt x="1084755" y="1190783"/>
                  </a:lnTo>
                  <a:lnTo>
                    <a:pt x="903963" y="1293483"/>
                  </a:lnTo>
                  <a:lnTo>
                    <a:pt x="723170" y="1412399"/>
                  </a:lnTo>
                  <a:lnTo>
                    <a:pt x="542377" y="1471857"/>
                  </a:lnTo>
                  <a:lnTo>
                    <a:pt x="361585" y="1549333"/>
                  </a:lnTo>
                  <a:lnTo>
                    <a:pt x="180792" y="1704285"/>
                  </a:lnTo>
                  <a:lnTo>
                    <a:pt x="0" y="1608791"/>
                  </a:lnTo>
                  <a:close/>
                </a:path>
              </a:pathLst>
            </a:custGeom>
            <a:solidFill>
              <a:srgbClr val="FFC35A">
                <a:alpha val="94901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177969" y="2388122"/>
              <a:ext cx="3796644" cy="1448434"/>
            </a:xfrm>
            <a:custGeom>
              <a:avLst/>
              <a:gdLst/>
              <a:ahLst/>
              <a:cxnLst/>
              <a:rect l="0" t="0" r="0" b="0"/>
              <a:pathLst>
                <a:path w="3796644" h="1448434">
                  <a:moveTo>
                    <a:pt x="0" y="1354743"/>
                  </a:moveTo>
                  <a:lnTo>
                    <a:pt x="180792" y="1448434"/>
                  </a:lnTo>
                  <a:lnTo>
                    <a:pt x="361585" y="1293483"/>
                  </a:lnTo>
                  <a:lnTo>
                    <a:pt x="542377" y="1208800"/>
                  </a:lnTo>
                  <a:lnTo>
                    <a:pt x="723170" y="1143937"/>
                  </a:lnTo>
                  <a:lnTo>
                    <a:pt x="903963" y="1041236"/>
                  </a:lnTo>
                  <a:lnTo>
                    <a:pt x="1084755" y="924122"/>
                  </a:lnTo>
                  <a:lnTo>
                    <a:pt x="1265548" y="724126"/>
                  </a:lnTo>
                  <a:lnTo>
                    <a:pt x="1446340" y="751153"/>
                  </a:lnTo>
                  <a:lnTo>
                    <a:pt x="1627133" y="767369"/>
                  </a:lnTo>
                  <a:lnTo>
                    <a:pt x="1807926" y="772774"/>
                  </a:lnTo>
                  <a:lnTo>
                    <a:pt x="1988718" y="574580"/>
                  </a:lnTo>
                  <a:lnTo>
                    <a:pt x="2169511" y="407017"/>
                  </a:lnTo>
                  <a:lnTo>
                    <a:pt x="2350303" y="354765"/>
                  </a:lnTo>
                  <a:lnTo>
                    <a:pt x="2531096" y="199814"/>
                  </a:lnTo>
                  <a:lnTo>
                    <a:pt x="2711889" y="217832"/>
                  </a:lnTo>
                  <a:lnTo>
                    <a:pt x="2892681" y="246660"/>
                  </a:lnTo>
                  <a:lnTo>
                    <a:pt x="3073474" y="309721"/>
                  </a:lnTo>
                  <a:lnTo>
                    <a:pt x="3254267" y="192607"/>
                  </a:lnTo>
                  <a:lnTo>
                    <a:pt x="3435059" y="98915"/>
                  </a:lnTo>
                  <a:lnTo>
                    <a:pt x="3615852" y="68285"/>
                  </a:lnTo>
                  <a:lnTo>
                    <a:pt x="3796644" y="0"/>
                  </a:lnTo>
                </a:path>
              </a:pathLst>
            </a:custGeom>
            <a:ln w="1355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1"/>
            <p:cNvSpPr/>
            <p:nvPr/>
          </p:nvSpPr>
          <p:spPr>
            <a:xfrm>
              <a:off x="1177969" y="2738394"/>
              <a:ext cx="3796644" cy="2303541"/>
            </a:xfrm>
            <a:custGeom>
              <a:avLst/>
              <a:gdLst/>
              <a:ahLst/>
              <a:cxnLst/>
              <a:rect l="0" t="0" r="0" b="0"/>
              <a:pathLst>
                <a:path w="3796644" h="2303541">
                  <a:moveTo>
                    <a:pt x="0" y="1258519"/>
                  </a:moveTo>
                  <a:lnTo>
                    <a:pt x="180792" y="1354013"/>
                  </a:lnTo>
                  <a:lnTo>
                    <a:pt x="361585" y="1199061"/>
                  </a:lnTo>
                  <a:lnTo>
                    <a:pt x="542377" y="1121586"/>
                  </a:lnTo>
                  <a:lnTo>
                    <a:pt x="723170" y="1062127"/>
                  </a:lnTo>
                  <a:lnTo>
                    <a:pt x="903963" y="943211"/>
                  </a:lnTo>
                  <a:lnTo>
                    <a:pt x="1084755" y="840511"/>
                  </a:lnTo>
                  <a:lnTo>
                    <a:pt x="1265548" y="672947"/>
                  </a:lnTo>
                  <a:lnTo>
                    <a:pt x="1446340" y="696370"/>
                  </a:lnTo>
                  <a:lnTo>
                    <a:pt x="1627133" y="712586"/>
                  </a:lnTo>
                  <a:lnTo>
                    <a:pt x="1807926" y="712586"/>
                  </a:lnTo>
                  <a:lnTo>
                    <a:pt x="1988718" y="550427"/>
                  </a:lnTo>
                  <a:lnTo>
                    <a:pt x="2169511" y="415295"/>
                  </a:lnTo>
                  <a:lnTo>
                    <a:pt x="2350303" y="357639"/>
                  </a:lnTo>
                  <a:lnTo>
                    <a:pt x="2531096" y="218903"/>
                  </a:lnTo>
                  <a:lnTo>
                    <a:pt x="2711889" y="209894"/>
                  </a:lnTo>
                  <a:lnTo>
                    <a:pt x="2892681" y="236921"/>
                  </a:lnTo>
                  <a:lnTo>
                    <a:pt x="3073474" y="287370"/>
                  </a:lnTo>
                  <a:lnTo>
                    <a:pt x="3254267" y="170256"/>
                  </a:lnTo>
                  <a:lnTo>
                    <a:pt x="3435059" y="78366"/>
                  </a:lnTo>
                  <a:lnTo>
                    <a:pt x="3615852" y="51339"/>
                  </a:lnTo>
                  <a:lnTo>
                    <a:pt x="3796644" y="0"/>
                  </a:lnTo>
                  <a:lnTo>
                    <a:pt x="3796644" y="1530198"/>
                  </a:lnTo>
                  <a:lnTo>
                    <a:pt x="3615852" y="1564819"/>
                  </a:lnTo>
                  <a:lnTo>
                    <a:pt x="3435059" y="1581035"/>
                  </a:lnTo>
                  <a:lnTo>
                    <a:pt x="3254267" y="1635087"/>
                  </a:lnTo>
                  <a:lnTo>
                    <a:pt x="3073474" y="1671123"/>
                  </a:lnTo>
                  <a:lnTo>
                    <a:pt x="2892681" y="1609863"/>
                  </a:lnTo>
                  <a:lnTo>
                    <a:pt x="2711889" y="1564819"/>
                  </a:lnTo>
                  <a:lnTo>
                    <a:pt x="2531096" y="1591845"/>
                  </a:lnTo>
                  <a:lnTo>
                    <a:pt x="2350303" y="1674726"/>
                  </a:lnTo>
                  <a:lnTo>
                    <a:pt x="2169511" y="1717968"/>
                  </a:lnTo>
                  <a:lnTo>
                    <a:pt x="1988718" y="1817065"/>
                  </a:lnTo>
                  <a:lnTo>
                    <a:pt x="1807926" y="1932378"/>
                  </a:lnTo>
                  <a:lnTo>
                    <a:pt x="1627133" y="1934180"/>
                  </a:lnTo>
                  <a:lnTo>
                    <a:pt x="1446340" y="1925171"/>
                  </a:lnTo>
                  <a:lnTo>
                    <a:pt x="1265548" y="1912559"/>
                  </a:lnTo>
                  <a:lnTo>
                    <a:pt x="1084755" y="1972017"/>
                  </a:lnTo>
                  <a:lnTo>
                    <a:pt x="903963" y="2036880"/>
                  </a:lnTo>
                  <a:lnTo>
                    <a:pt x="723170" y="2117959"/>
                  </a:lnTo>
                  <a:lnTo>
                    <a:pt x="542377" y="2199039"/>
                  </a:lnTo>
                  <a:lnTo>
                    <a:pt x="361585" y="2249488"/>
                  </a:lnTo>
                  <a:lnTo>
                    <a:pt x="180792" y="2303541"/>
                  </a:lnTo>
                  <a:lnTo>
                    <a:pt x="0" y="2208047"/>
                  </a:lnTo>
                  <a:close/>
                </a:path>
              </a:pathLst>
            </a:custGeom>
            <a:solidFill>
              <a:srgbClr val="F68B33">
                <a:alpha val="94901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177969" y="2738394"/>
              <a:ext cx="3796644" cy="1354013"/>
            </a:xfrm>
            <a:custGeom>
              <a:avLst/>
              <a:gdLst/>
              <a:ahLst/>
              <a:cxnLst/>
              <a:rect l="0" t="0" r="0" b="0"/>
              <a:pathLst>
                <a:path w="3796644" h="1354013">
                  <a:moveTo>
                    <a:pt x="0" y="1258519"/>
                  </a:moveTo>
                  <a:lnTo>
                    <a:pt x="180792" y="1354013"/>
                  </a:lnTo>
                  <a:lnTo>
                    <a:pt x="361585" y="1199061"/>
                  </a:lnTo>
                  <a:lnTo>
                    <a:pt x="542377" y="1121586"/>
                  </a:lnTo>
                  <a:lnTo>
                    <a:pt x="723170" y="1062127"/>
                  </a:lnTo>
                  <a:lnTo>
                    <a:pt x="903963" y="943211"/>
                  </a:lnTo>
                  <a:lnTo>
                    <a:pt x="1084755" y="840511"/>
                  </a:lnTo>
                  <a:lnTo>
                    <a:pt x="1265548" y="672947"/>
                  </a:lnTo>
                  <a:lnTo>
                    <a:pt x="1446340" y="696370"/>
                  </a:lnTo>
                  <a:lnTo>
                    <a:pt x="1627133" y="712586"/>
                  </a:lnTo>
                  <a:lnTo>
                    <a:pt x="1807926" y="712586"/>
                  </a:lnTo>
                  <a:lnTo>
                    <a:pt x="1988718" y="550427"/>
                  </a:lnTo>
                  <a:lnTo>
                    <a:pt x="2169511" y="415295"/>
                  </a:lnTo>
                  <a:lnTo>
                    <a:pt x="2350303" y="357639"/>
                  </a:lnTo>
                  <a:lnTo>
                    <a:pt x="2531096" y="218903"/>
                  </a:lnTo>
                  <a:lnTo>
                    <a:pt x="2711889" y="209894"/>
                  </a:lnTo>
                  <a:lnTo>
                    <a:pt x="2892681" y="236921"/>
                  </a:lnTo>
                  <a:lnTo>
                    <a:pt x="3073474" y="287370"/>
                  </a:lnTo>
                  <a:lnTo>
                    <a:pt x="3254267" y="170256"/>
                  </a:lnTo>
                  <a:lnTo>
                    <a:pt x="3435059" y="78366"/>
                  </a:lnTo>
                  <a:lnTo>
                    <a:pt x="3615852" y="51339"/>
                  </a:lnTo>
                  <a:lnTo>
                    <a:pt x="3796644" y="0"/>
                  </a:lnTo>
                </a:path>
              </a:pathLst>
            </a:custGeom>
            <a:ln w="1355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g13"/>
            <p:cNvSpPr/>
            <p:nvPr/>
          </p:nvSpPr>
          <p:spPr>
            <a:xfrm>
              <a:off x="1177969" y="4268593"/>
              <a:ext cx="3796644" cy="2223760"/>
            </a:xfrm>
            <a:custGeom>
              <a:avLst/>
              <a:gdLst/>
              <a:ahLst/>
              <a:cxnLst/>
              <a:rect l="0" t="0" r="0" b="0"/>
              <a:pathLst>
                <a:path w="3796644" h="2223760">
                  <a:moveTo>
                    <a:pt x="0" y="677849"/>
                  </a:moveTo>
                  <a:lnTo>
                    <a:pt x="180792" y="773342"/>
                  </a:lnTo>
                  <a:lnTo>
                    <a:pt x="361585" y="719289"/>
                  </a:lnTo>
                  <a:lnTo>
                    <a:pt x="542377" y="668840"/>
                  </a:lnTo>
                  <a:lnTo>
                    <a:pt x="723170" y="587761"/>
                  </a:lnTo>
                  <a:lnTo>
                    <a:pt x="903963" y="506681"/>
                  </a:lnTo>
                  <a:lnTo>
                    <a:pt x="1084755" y="441818"/>
                  </a:lnTo>
                  <a:lnTo>
                    <a:pt x="1265548" y="382360"/>
                  </a:lnTo>
                  <a:lnTo>
                    <a:pt x="1446340" y="394972"/>
                  </a:lnTo>
                  <a:lnTo>
                    <a:pt x="1627133" y="403981"/>
                  </a:lnTo>
                  <a:lnTo>
                    <a:pt x="1807926" y="402179"/>
                  </a:lnTo>
                  <a:lnTo>
                    <a:pt x="1988718" y="286867"/>
                  </a:lnTo>
                  <a:lnTo>
                    <a:pt x="2169511" y="187770"/>
                  </a:lnTo>
                  <a:lnTo>
                    <a:pt x="2350303" y="144527"/>
                  </a:lnTo>
                  <a:lnTo>
                    <a:pt x="2531096" y="61646"/>
                  </a:lnTo>
                  <a:lnTo>
                    <a:pt x="2711889" y="34620"/>
                  </a:lnTo>
                  <a:lnTo>
                    <a:pt x="2892681" y="79664"/>
                  </a:lnTo>
                  <a:lnTo>
                    <a:pt x="3073474" y="140924"/>
                  </a:lnTo>
                  <a:lnTo>
                    <a:pt x="3254267" y="104889"/>
                  </a:lnTo>
                  <a:lnTo>
                    <a:pt x="3435059" y="50836"/>
                  </a:lnTo>
                  <a:lnTo>
                    <a:pt x="3615852" y="34620"/>
                  </a:lnTo>
                  <a:lnTo>
                    <a:pt x="3796644" y="0"/>
                  </a:lnTo>
                  <a:lnTo>
                    <a:pt x="3796644" y="2223760"/>
                  </a:lnTo>
                  <a:lnTo>
                    <a:pt x="3615852" y="2223760"/>
                  </a:lnTo>
                  <a:lnTo>
                    <a:pt x="3435059" y="2223760"/>
                  </a:lnTo>
                  <a:lnTo>
                    <a:pt x="3254267" y="2223760"/>
                  </a:lnTo>
                  <a:lnTo>
                    <a:pt x="3073474" y="2223760"/>
                  </a:lnTo>
                  <a:lnTo>
                    <a:pt x="2892681" y="2223760"/>
                  </a:lnTo>
                  <a:lnTo>
                    <a:pt x="2711889" y="2223760"/>
                  </a:lnTo>
                  <a:lnTo>
                    <a:pt x="2531096" y="2223760"/>
                  </a:lnTo>
                  <a:lnTo>
                    <a:pt x="2350303" y="2223760"/>
                  </a:lnTo>
                  <a:lnTo>
                    <a:pt x="2169511" y="2223760"/>
                  </a:lnTo>
                  <a:lnTo>
                    <a:pt x="1988718" y="2223760"/>
                  </a:lnTo>
                  <a:lnTo>
                    <a:pt x="1807926" y="2223760"/>
                  </a:lnTo>
                  <a:lnTo>
                    <a:pt x="1627133" y="2223760"/>
                  </a:lnTo>
                  <a:lnTo>
                    <a:pt x="1446340" y="2223760"/>
                  </a:lnTo>
                  <a:lnTo>
                    <a:pt x="1265548" y="2223760"/>
                  </a:lnTo>
                  <a:lnTo>
                    <a:pt x="1084755" y="2223760"/>
                  </a:lnTo>
                  <a:lnTo>
                    <a:pt x="903963" y="2223760"/>
                  </a:lnTo>
                  <a:lnTo>
                    <a:pt x="723170" y="2223760"/>
                  </a:lnTo>
                  <a:lnTo>
                    <a:pt x="542377" y="2223760"/>
                  </a:lnTo>
                  <a:lnTo>
                    <a:pt x="361585" y="2223760"/>
                  </a:lnTo>
                  <a:lnTo>
                    <a:pt x="180792" y="2223760"/>
                  </a:lnTo>
                  <a:lnTo>
                    <a:pt x="0" y="2223760"/>
                  </a:lnTo>
                  <a:close/>
                </a:path>
              </a:pathLst>
            </a:custGeom>
            <a:solidFill>
              <a:srgbClr val="A02226">
                <a:alpha val="94901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177969" y="4268593"/>
              <a:ext cx="3796644" cy="773342"/>
            </a:xfrm>
            <a:custGeom>
              <a:avLst/>
              <a:gdLst/>
              <a:ahLst/>
              <a:cxnLst/>
              <a:rect l="0" t="0" r="0" b="0"/>
              <a:pathLst>
                <a:path w="3796644" h="773342">
                  <a:moveTo>
                    <a:pt x="0" y="677849"/>
                  </a:moveTo>
                  <a:lnTo>
                    <a:pt x="180792" y="773342"/>
                  </a:lnTo>
                  <a:lnTo>
                    <a:pt x="361585" y="719289"/>
                  </a:lnTo>
                  <a:lnTo>
                    <a:pt x="542377" y="668840"/>
                  </a:lnTo>
                  <a:lnTo>
                    <a:pt x="723170" y="587761"/>
                  </a:lnTo>
                  <a:lnTo>
                    <a:pt x="903963" y="506681"/>
                  </a:lnTo>
                  <a:lnTo>
                    <a:pt x="1084755" y="441818"/>
                  </a:lnTo>
                  <a:lnTo>
                    <a:pt x="1265548" y="382360"/>
                  </a:lnTo>
                  <a:lnTo>
                    <a:pt x="1446340" y="394972"/>
                  </a:lnTo>
                  <a:lnTo>
                    <a:pt x="1627133" y="403981"/>
                  </a:lnTo>
                  <a:lnTo>
                    <a:pt x="1807926" y="402179"/>
                  </a:lnTo>
                  <a:lnTo>
                    <a:pt x="1988718" y="286867"/>
                  </a:lnTo>
                  <a:lnTo>
                    <a:pt x="2169511" y="187770"/>
                  </a:lnTo>
                  <a:lnTo>
                    <a:pt x="2350303" y="144527"/>
                  </a:lnTo>
                  <a:lnTo>
                    <a:pt x="2531096" y="61646"/>
                  </a:lnTo>
                  <a:lnTo>
                    <a:pt x="2711889" y="34620"/>
                  </a:lnTo>
                  <a:lnTo>
                    <a:pt x="2892681" y="79664"/>
                  </a:lnTo>
                  <a:lnTo>
                    <a:pt x="3073474" y="140924"/>
                  </a:lnTo>
                  <a:lnTo>
                    <a:pt x="3254267" y="104889"/>
                  </a:lnTo>
                  <a:lnTo>
                    <a:pt x="3435059" y="50836"/>
                  </a:lnTo>
                  <a:lnTo>
                    <a:pt x="3615852" y="34620"/>
                  </a:lnTo>
                  <a:lnTo>
                    <a:pt x="3796644" y="0"/>
                  </a:lnTo>
                </a:path>
              </a:pathLst>
            </a:custGeom>
            <a:ln w="1355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5"/>
            <p:cNvSpPr/>
            <p:nvPr/>
          </p:nvSpPr>
          <p:spPr>
            <a:xfrm>
              <a:off x="4974614" y="1858108"/>
              <a:ext cx="1627133" cy="880285"/>
            </a:xfrm>
            <a:custGeom>
              <a:avLst/>
              <a:gdLst/>
              <a:ahLst/>
              <a:cxnLst/>
              <a:rect l="0" t="0" r="0" b="0"/>
              <a:pathLst>
                <a:path w="1627133" h="880285">
                  <a:moveTo>
                    <a:pt x="0" y="530013"/>
                  </a:moveTo>
                  <a:lnTo>
                    <a:pt x="180792" y="453035"/>
                  </a:lnTo>
                  <a:lnTo>
                    <a:pt x="361585" y="404085"/>
                  </a:lnTo>
                  <a:lnTo>
                    <a:pt x="542377" y="353460"/>
                  </a:lnTo>
                  <a:lnTo>
                    <a:pt x="723170" y="295884"/>
                  </a:lnTo>
                  <a:lnTo>
                    <a:pt x="903963" y="245583"/>
                  </a:lnTo>
                  <a:lnTo>
                    <a:pt x="1084755" y="188521"/>
                  </a:lnTo>
                  <a:lnTo>
                    <a:pt x="1265548" y="128260"/>
                  </a:lnTo>
                  <a:lnTo>
                    <a:pt x="1446340" y="63893"/>
                  </a:lnTo>
                  <a:lnTo>
                    <a:pt x="1627133" y="0"/>
                  </a:lnTo>
                  <a:lnTo>
                    <a:pt x="1627133" y="348607"/>
                  </a:lnTo>
                  <a:lnTo>
                    <a:pt x="1446340" y="414066"/>
                  </a:lnTo>
                  <a:lnTo>
                    <a:pt x="1265548" y="478916"/>
                  </a:lnTo>
                  <a:lnTo>
                    <a:pt x="1084755" y="539637"/>
                  </a:lnTo>
                  <a:lnTo>
                    <a:pt x="903963" y="597142"/>
                  </a:lnTo>
                  <a:lnTo>
                    <a:pt x="723170" y="648154"/>
                  </a:lnTo>
                  <a:lnTo>
                    <a:pt x="542377" y="705668"/>
                  </a:lnTo>
                  <a:lnTo>
                    <a:pt x="361585" y="756577"/>
                  </a:lnTo>
                  <a:lnTo>
                    <a:pt x="180792" y="805500"/>
                  </a:lnTo>
                  <a:lnTo>
                    <a:pt x="0" y="880285"/>
                  </a:lnTo>
                  <a:close/>
                </a:path>
              </a:pathLst>
            </a:custGeom>
            <a:solidFill>
              <a:srgbClr val="FFC35A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4974614" y="1858108"/>
              <a:ext cx="1627133" cy="530013"/>
            </a:xfrm>
            <a:custGeom>
              <a:avLst/>
              <a:gdLst/>
              <a:ahLst/>
              <a:cxnLst/>
              <a:rect l="0" t="0" r="0" b="0"/>
              <a:pathLst>
                <a:path w="1627133" h="530013">
                  <a:moveTo>
                    <a:pt x="0" y="530013"/>
                  </a:moveTo>
                  <a:lnTo>
                    <a:pt x="180792" y="453035"/>
                  </a:lnTo>
                  <a:lnTo>
                    <a:pt x="361585" y="404085"/>
                  </a:lnTo>
                  <a:lnTo>
                    <a:pt x="542377" y="353460"/>
                  </a:lnTo>
                  <a:lnTo>
                    <a:pt x="723170" y="295884"/>
                  </a:lnTo>
                  <a:lnTo>
                    <a:pt x="903963" y="245583"/>
                  </a:lnTo>
                  <a:lnTo>
                    <a:pt x="1084755" y="188521"/>
                  </a:lnTo>
                  <a:lnTo>
                    <a:pt x="1265548" y="128260"/>
                  </a:lnTo>
                  <a:lnTo>
                    <a:pt x="1446340" y="63893"/>
                  </a:lnTo>
                  <a:lnTo>
                    <a:pt x="1627133" y="0"/>
                  </a:lnTo>
                </a:path>
              </a:pathLst>
            </a:custGeom>
            <a:ln w="18970" cap="rnd">
              <a:solidFill>
                <a:srgbClr val="FFC35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g17"/>
            <p:cNvSpPr/>
            <p:nvPr/>
          </p:nvSpPr>
          <p:spPr>
            <a:xfrm>
              <a:off x="4974614" y="2206716"/>
              <a:ext cx="1627133" cy="2061876"/>
            </a:xfrm>
            <a:custGeom>
              <a:avLst/>
              <a:gdLst/>
              <a:ahLst/>
              <a:cxnLst/>
              <a:rect l="0" t="0" r="0" b="0"/>
              <a:pathLst>
                <a:path w="1627133" h="2061876">
                  <a:moveTo>
                    <a:pt x="0" y="531678"/>
                  </a:moveTo>
                  <a:lnTo>
                    <a:pt x="180792" y="456892"/>
                  </a:lnTo>
                  <a:lnTo>
                    <a:pt x="361585" y="407970"/>
                  </a:lnTo>
                  <a:lnTo>
                    <a:pt x="542377" y="357060"/>
                  </a:lnTo>
                  <a:lnTo>
                    <a:pt x="723170" y="299546"/>
                  </a:lnTo>
                  <a:lnTo>
                    <a:pt x="903963" y="248535"/>
                  </a:lnTo>
                  <a:lnTo>
                    <a:pt x="1084755" y="191030"/>
                  </a:lnTo>
                  <a:lnTo>
                    <a:pt x="1265548" y="130309"/>
                  </a:lnTo>
                  <a:lnTo>
                    <a:pt x="1446340" y="65459"/>
                  </a:lnTo>
                  <a:lnTo>
                    <a:pt x="1627133" y="0"/>
                  </a:lnTo>
                  <a:lnTo>
                    <a:pt x="1627133" y="1735631"/>
                  </a:lnTo>
                  <a:lnTo>
                    <a:pt x="1446340" y="1778275"/>
                  </a:lnTo>
                  <a:lnTo>
                    <a:pt x="1265548" y="1819339"/>
                  </a:lnTo>
                  <a:lnTo>
                    <a:pt x="1084755" y="1857129"/>
                  </a:lnTo>
                  <a:lnTo>
                    <a:pt x="903963" y="1893325"/>
                  </a:lnTo>
                  <a:lnTo>
                    <a:pt x="723170" y="1924733"/>
                  </a:lnTo>
                  <a:lnTo>
                    <a:pt x="542377" y="1960428"/>
                  </a:lnTo>
                  <a:lnTo>
                    <a:pt x="361585" y="1992089"/>
                  </a:lnTo>
                  <a:lnTo>
                    <a:pt x="180792" y="2019625"/>
                  </a:lnTo>
                  <a:lnTo>
                    <a:pt x="0" y="2061876"/>
                  </a:lnTo>
                  <a:close/>
                </a:path>
              </a:pathLst>
            </a:custGeom>
            <a:solidFill>
              <a:srgbClr val="F68B33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4974614" y="2206716"/>
              <a:ext cx="1627133" cy="531678"/>
            </a:xfrm>
            <a:custGeom>
              <a:avLst/>
              <a:gdLst/>
              <a:ahLst/>
              <a:cxnLst/>
              <a:rect l="0" t="0" r="0" b="0"/>
              <a:pathLst>
                <a:path w="1627133" h="531678">
                  <a:moveTo>
                    <a:pt x="0" y="531678"/>
                  </a:moveTo>
                  <a:lnTo>
                    <a:pt x="180792" y="456892"/>
                  </a:lnTo>
                  <a:lnTo>
                    <a:pt x="361585" y="407970"/>
                  </a:lnTo>
                  <a:lnTo>
                    <a:pt x="542377" y="357060"/>
                  </a:lnTo>
                  <a:lnTo>
                    <a:pt x="723170" y="299546"/>
                  </a:lnTo>
                  <a:lnTo>
                    <a:pt x="903963" y="248535"/>
                  </a:lnTo>
                  <a:lnTo>
                    <a:pt x="1084755" y="191030"/>
                  </a:lnTo>
                  <a:lnTo>
                    <a:pt x="1265548" y="130309"/>
                  </a:lnTo>
                  <a:lnTo>
                    <a:pt x="1446340" y="65459"/>
                  </a:lnTo>
                  <a:lnTo>
                    <a:pt x="1627133" y="0"/>
                  </a:lnTo>
                </a:path>
              </a:pathLst>
            </a:custGeom>
            <a:ln w="18970" cap="rnd">
              <a:solidFill>
                <a:srgbClr val="F68B3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19"/>
            <p:cNvSpPr/>
            <p:nvPr/>
          </p:nvSpPr>
          <p:spPr>
            <a:xfrm>
              <a:off x="4974614" y="3942348"/>
              <a:ext cx="1627133" cy="2550005"/>
            </a:xfrm>
            <a:custGeom>
              <a:avLst/>
              <a:gdLst/>
              <a:ahLst/>
              <a:cxnLst/>
              <a:rect l="0" t="0" r="0" b="0"/>
              <a:pathLst>
                <a:path w="1627133" h="2550005">
                  <a:moveTo>
                    <a:pt x="0" y="326245"/>
                  </a:moveTo>
                  <a:lnTo>
                    <a:pt x="180792" y="283993"/>
                  </a:lnTo>
                  <a:lnTo>
                    <a:pt x="361585" y="256457"/>
                  </a:lnTo>
                  <a:lnTo>
                    <a:pt x="542377" y="224796"/>
                  </a:lnTo>
                  <a:lnTo>
                    <a:pt x="723170" y="189101"/>
                  </a:lnTo>
                  <a:lnTo>
                    <a:pt x="903963" y="157693"/>
                  </a:lnTo>
                  <a:lnTo>
                    <a:pt x="1084755" y="121497"/>
                  </a:lnTo>
                  <a:lnTo>
                    <a:pt x="1265548" y="83707"/>
                  </a:lnTo>
                  <a:lnTo>
                    <a:pt x="1446340" y="42643"/>
                  </a:lnTo>
                  <a:lnTo>
                    <a:pt x="1627133" y="0"/>
                  </a:lnTo>
                  <a:lnTo>
                    <a:pt x="1627133" y="2550005"/>
                  </a:lnTo>
                  <a:lnTo>
                    <a:pt x="1446340" y="2550005"/>
                  </a:lnTo>
                  <a:lnTo>
                    <a:pt x="1265548" y="2550005"/>
                  </a:lnTo>
                  <a:lnTo>
                    <a:pt x="1084755" y="2550005"/>
                  </a:lnTo>
                  <a:lnTo>
                    <a:pt x="903963" y="2550005"/>
                  </a:lnTo>
                  <a:lnTo>
                    <a:pt x="723170" y="2550005"/>
                  </a:lnTo>
                  <a:lnTo>
                    <a:pt x="542377" y="2550005"/>
                  </a:lnTo>
                  <a:lnTo>
                    <a:pt x="361585" y="2550005"/>
                  </a:lnTo>
                  <a:lnTo>
                    <a:pt x="180792" y="2550005"/>
                  </a:lnTo>
                  <a:lnTo>
                    <a:pt x="0" y="2550005"/>
                  </a:lnTo>
                  <a:close/>
                </a:path>
              </a:pathLst>
            </a:custGeom>
            <a:solidFill>
              <a:srgbClr val="A02226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4974614" y="3942348"/>
              <a:ext cx="1627133" cy="326245"/>
            </a:xfrm>
            <a:custGeom>
              <a:avLst/>
              <a:gdLst/>
              <a:ahLst/>
              <a:cxnLst/>
              <a:rect l="0" t="0" r="0" b="0"/>
              <a:pathLst>
                <a:path w="1627133" h="326245">
                  <a:moveTo>
                    <a:pt x="0" y="326245"/>
                  </a:moveTo>
                  <a:lnTo>
                    <a:pt x="180792" y="283993"/>
                  </a:lnTo>
                  <a:lnTo>
                    <a:pt x="361585" y="256457"/>
                  </a:lnTo>
                  <a:lnTo>
                    <a:pt x="542377" y="224796"/>
                  </a:lnTo>
                  <a:lnTo>
                    <a:pt x="723170" y="189101"/>
                  </a:lnTo>
                  <a:lnTo>
                    <a:pt x="903963" y="157693"/>
                  </a:lnTo>
                  <a:lnTo>
                    <a:pt x="1084755" y="121497"/>
                  </a:lnTo>
                  <a:lnTo>
                    <a:pt x="1265548" y="83707"/>
                  </a:lnTo>
                  <a:lnTo>
                    <a:pt x="1446340" y="42643"/>
                  </a:lnTo>
                  <a:lnTo>
                    <a:pt x="1627133" y="0"/>
                  </a:lnTo>
                </a:path>
              </a:pathLst>
            </a:custGeom>
            <a:ln w="18970" cap="rnd">
              <a:solidFill>
                <a:srgbClr val="A022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1"/>
            <p:cNvSpPr/>
            <p:nvPr/>
          </p:nvSpPr>
          <p:spPr>
            <a:xfrm>
              <a:off x="1132818" y="4901290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2"/>
            <p:cNvSpPr/>
            <p:nvPr/>
          </p:nvSpPr>
          <p:spPr>
            <a:xfrm>
              <a:off x="4929462" y="4223441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3"/>
            <p:cNvSpPr/>
            <p:nvPr/>
          </p:nvSpPr>
          <p:spPr>
            <a:xfrm>
              <a:off x="6556596" y="3897196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4"/>
            <p:cNvSpPr/>
            <p:nvPr/>
          </p:nvSpPr>
          <p:spPr>
            <a:xfrm>
              <a:off x="1132818" y="3951762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5"/>
            <p:cNvSpPr/>
            <p:nvPr/>
          </p:nvSpPr>
          <p:spPr>
            <a:xfrm>
              <a:off x="4929462" y="2693242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6"/>
            <p:cNvSpPr/>
            <p:nvPr/>
          </p:nvSpPr>
          <p:spPr>
            <a:xfrm>
              <a:off x="6556596" y="2161564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7"/>
            <p:cNvSpPr/>
            <p:nvPr/>
          </p:nvSpPr>
          <p:spPr>
            <a:xfrm>
              <a:off x="1132818" y="3697714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8"/>
            <p:cNvSpPr/>
            <p:nvPr/>
          </p:nvSpPr>
          <p:spPr>
            <a:xfrm>
              <a:off x="4929462" y="2342970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29"/>
            <p:cNvSpPr/>
            <p:nvPr/>
          </p:nvSpPr>
          <p:spPr>
            <a:xfrm>
              <a:off x="6556596" y="1812957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g30"/>
            <p:cNvSpPr/>
            <p:nvPr/>
          </p:nvSpPr>
          <p:spPr>
            <a:xfrm>
              <a:off x="997177" y="3372049"/>
              <a:ext cx="531809" cy="201105"/>
            </a:xfrm>
            <a:custGeom>
              <a:avLst/>
              <a:gdLst/>
              <a:ahLst/>
              <a:cxnLst/>
              <a:rect l="0" t="0" r="0" b="0"/>
              <a:pathLst>
                <a:path w="531809" h="201105">
                  <a:moveTo>
                    <a:pt x="1841" y="201105"/>
                  </a:moveTo>
                  <a:lnTo>
                    <a:pt x="504377" y="201105"/>
                  </a:lnTo>
                  <a:lnTo>
                    <a:pt x="503273" y="201083"/>
                  </a:lnTo>
                  <a:lnTo>
                    <a:pt x="507684" y="200905"/>
                  </a:lnTo>
                  <a:lnTo>
                    <a:pt x="512009" y="200022"/>
                  </a:lnTo>
                  <a:lnTo>
                    <a:pt x="516137" y="198456"/>
                  </a:lnTo>
                  <a:lnTo>
                    <a:pt x="519960" y="196249"/>
                  </a:lnTo>
                  <a:lnTo>
                    <a:pt x="523380" y="193457"/>
                  </a:lnTo>
                  <a:lnTo>
                    <a:pt x="526307" y="190153"/>
                  </a:lnTo>
                  <a:lnTo>
                    <a:pt x="528667" y="186421"/>
                  </a:lnTo>
                  <a:lnTo>
                    <a:pt x="530397" y="182360"/>
                  </a:lnTo>
                  <a:lnTo>
                    <a:pt x="531454" y="178073"/>
                  </a:lnTo>
                  <a:lnTo>
                    <a:pt x="531809" y="173673"/>
                  </a:lnTo>
                  <a:lnTo>
                    <a:pt x="531809" y="27432"/>
                  </a:lnTo>
                  <a:lnTo>
                    <a:pt x="531454" y="23031"/>
                  </a:lnTo>
                  <a:lnTo>
                    <a:pt x="530397" y="18745"/>
                  </a:lnTo>
                  <a:lnTo>
                    <a:pt x="528667" y="14683"/>
                  </a:lnTo>
                  <a:lnTo>
                    <a:pt x="526307" y="10952"/>
                  </a:lnTo>
                  <a:lnTo>
                    <a:pt x="523380" y="7647"/>
                  </a:lnTo>
                  <a:lnTo>
                    <a:pt x="519960" y="4855"/>
                  </a:lnTo>
                  <a:lnTo>
                    <a:pt x="516137" y="2648"/>
                  </a:lnTo>
                  <a:lnTo>
                    <a:pt x="512009" y="1083"/>
                  </a:lnTo>
                  <a:lnTo>
                    <a:pt x="507684" y="200"/>
                  </a:lnTo>
                  <a:lnTo>
                    <a:pt x="504377" y="0"/>
                  </a:lnTo>
                  <a:lnTo>
                    <a:pt x="1841" y="0"/>
                  </a:lnTo>
                  <a:lnTo>
                    <a:pt x="5148" y="200"/>
                  </a:lnTo>
                  <a:lnTo>
                    <a:pt x="737" y="22"/>
                  </a:lnTo>
                  <a:lnTo>
                    <a:pt x="0" y="111"/>
                  </a:lnTo>
                  <a:lnTo>
                    <a:pt x="0" y="200993"/>
                  </a:lnTo>
                  <a:lnTo>
                    <a:pt x="73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1"/>
            <p:cNvSpPr/>
            <p:nvPr/>
          </p:nvSpPr>
          <p:spPr>
            <a:xfrm>
              <a:off x="989874" y="3386095"/>
              <a:ext cx="520824" cy="168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15Mt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4768231" y="2017305"/>
              <a:ext cx="557400" cy="201105"/>
            </a:xfrm>
            <a:custGeom>
              <a:avLst/>
              <a:gdLst/>
              <a:ahLst/>
              <a:cxnLst/>
              <a:rect l="0" t="0" r="0" b="0"/>
              <a:pathLst>
                <a:path w="557400" h="201105">
                  <a:moveTo>
                    <a:pt x="27432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tx33"/>
            <p:cNvSpPr/>
            <p:nvPr/>
          </p:nvSpPr>
          <p:spPr>
            <a:xfrm>
              <a:off x="4786519" y="2031575"/>
              <a:ext cx="520824" cy="168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23Mt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6395365" y="1487292"/>
              <a:ext cx="557400" cy="201105"/>
            </a:xfrm>
            <a:custGeom>
              <a:avLst/>
              <a:gdLst/>
              <a:ahLst/>
              <a:cxnLst/>
              <a:rect l="0" t="0" r="0" b="0"/>
              <a:pathLst>
                <a:path w="557400" h="201105">
                  <a:moveTo>
                    <a:pt x="27432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5"/>
            <p:cNvSpPr/>
            <p:nvPr/>
          </p:nvSpPr>
          <p:spPr>
            <a:xfrm>
              <a:off x="6413653" y="1501338"/>
              <a:ext cx="520824" cy="168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26Mt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6782541" y="3895848"/>
              <a:ext cx="1738320" cy="201105"/>
            </a:xfrm>
            <a:custGeom>
              <a:avLst/>
              <a:gdLst/>
              <a:ahLst/>
              <a:cxnLst/>
              <a:rect l="0" t="0" r="0" b="0"/>
              <a:pathLst>
                <a:path w="1738320" h="201105">
                  <a:moveTo>
                    <a:pt x="27432" y="201105"/>
                  </a:moveTo>
                  <a:lnTo>
                    <a:pt x="1738320" y="201105"/>
                  </a:lnTo>
                  <a:lnTo>
                    <a:pt x="173832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tx37"/>
            <p:cNvSpPr/>
            <p:nvPr/>
          </p:nvSpPr>
          <p:spPr>
            <a:xfrm>
              <a:off x="6800829" y="3908890"/>
              <a:ext cx="1943658" cy="169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6782541" y="2160216"/>
              <a:ext cx="1357611" cy="201105"/>
            </a:xfrm>
            <a:custGeom>
              <a:avLst/>
              <a:gdLst/>
              <a:ahLst/>
              <a:cxnLst/>
              <a:rect l="0" t="0" r="0" b="0"/>
              <a:pathLst>
                <a:path w="1357611" h="201105">
                  <a:moveTo>
                    <a:pt x="27432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tx39"/>
            <p:cNvSpPr/>
            <p:nvPr/>
          </p:nvSpPr>
          <p:spPr>
            <a:xfrm>
              <a:off x="6800829" y="2127716"/>
              <a:ext cx="1321035" cy="215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6782541" y="1811609"/>
              <a:ext cx="722710" cy="201105"/>
            </a:xfrm>
            <a:custGeom>
              <a:avLst/>
              <a:gdLst/>
              <a:ahLst/>
              <a:cxnLst/>
              <a:rect l="0" t="0" r="0" b="0"/>
              <a:pathLst>
                <a:path w="722710" h="201105">
                  <a:moveTo>
                    <a:pt x="27432" y="201105"/>
                  </a:moveTo>
                  <a:lnTo>
                    <a:pt x="695278" y="201105"/>
                  </a:lnTo>
                  <a:lnTo>
                    <a:pt x="694174" y="201083"/>
                  </a:lnTo>
                  <a:lnTo>
                    <a:pt x="698585" y="200905"/>
                  </a:lnTo>
                  <a:lnTo>
                    <a:pt x="702910" y="200022"/>
                  </a:lnTo>
                  <a:lnTo>
                    <a:pt x="707038" y="198456"/>
                  </a:lnTo>
                  <a:lnTo>
                    <a:pt x="710862" y="196249"/>
                  </a:lnTo>
                  <a:lnTo>
                    <a:pt x="714281" y="193457"/>
                  </a:lnTo>
                  <a:lnTo>
                    <a:pt x="717209" y="190153"/>
                  </a:lnTo>
                  <a:lnTo>
                    <a:pt x="719568" y="186421"/>
                  </a:lnTo>
                  <a:lnTo>
                    <a:pt x="721299" y="182360"/>
                  </a:lnTo>
                  <a:lnTo>
                    <a:pt x="722355" y="178073"/>
                  </a:lnTo>
                  <a:lnTo>
                    <a:pt x="722710" y="173673"/>
                  </a:lnTo>
                  <a:lnTo>
                    <a:pt x="722710" y="27432"/>
                  </a:lnTo>
                  <a:lnTo>
                    <a:pt x="722355" y="23031"/>
                  </a:lnTo>
                  <a:lnTo>
                    <a:pt x="721299" y="18745"/>
                  </a:lnTo>
                  <a:lnTo>
                    <a:pt x="719568" y="14683"/>
                  </a:lnTo>
                  <a:lnTo>
                    <a:pt x="717209" y="10952"/>
                  </a:lnTo>
                  <a:lnTo>
                    <a:pt x="714281" y="7647"/>
                  </a:lnTo>
                  <a:lnTo>
                    <a:pt x="710862" y="4855"/>
                  </a:lnTo>
                  <a:lnTo>
                    <a:pt x="707038" y="2648"/>
                  </a:lnTo>
                  <a:lnTo>
                    <a:pt x="702910" y="1083"/>
                  </a:lnTo>
                  <a:lnTo>
                    <a:pt x="698585" y="200"/>
                  </a:lnTo>
                  <a:lnTo>
                    <a:pt x="6952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tx41"/>
            <p:cNvSpPr/>
            <p:nvPr/>
          </p:nvSpPr>
          <p:spPr>
            <a:xfrm>
              <a:off x="6800829" y="1825767"/>
              <a:ext cx="686134" cy="1686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67555" y="6410144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40418" y="4608383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640418" y="2806064"/>
              <a:ext cx="25427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7" name="pl45"/>
            <p:cNvSpPr/>
            <p:nvPr/>
          </p:nvSpPr>
          <p:spPr>
            <a:xfrm>
              <a:off x="997177" y="6492353"/>
              <a:ext cx="7523684" cy="0"/>
            </a:xfrm>
            <a:custGeom>
              <a:avLst/>
              <a:gdLst/>
              <a:ahLst/>
              <a:cxnLst/>
              <a:rect l="0" t="0" r="0" b="0"/>
              <a:pathLst>
                <a:path w="7523684">
                  <a:moveTo>
                    <a:pt x="0" y="0"/>
                  </a:moveTo>
                  <a:lnTo>
                    <a:pt x="7523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6"/>
            <p:cNvSpPr/>
            <p:nvPr/>
          </p:nvSpPr>
          <p:spPr>
            <a:xfrm>
              <a:off x="1177969" y="6492353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7"/>
            <p:cNvSpPr/>
            <p:nvPr/>
          </p:nvSpPr>
          <p:spPr>
            <a:xfrm>
              <a:off x="2985896" y="6492353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8"/>
            <p:cNvSpPr/>
            <p:nvPr/>
          </p:nvSpPr>
          <p:spPr>
            <a:xfrm>
              <a:off x="4793822" y="6492353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9"/>
            <p:cNvSpPr/>
            <p:nvPr/>
          </p:nvSpPr>
          <p:spPr>
            <a:xfrm>
              <a:off x="6601748" y="6492353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50"/>
            <p:cNvSpPr/>
            <p:nvPr/>
          </p:nvSpPr>
          <p:spPr>
            <a:xfrm>
              <a:off x="923697" y="6594057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2731623" y="6594057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4539549" y="6594057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6347475" y="6594057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t>Without intervention, health costs from heavy vehicles will 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t>Estimated business as usual annual health cost, ($ millions, undiscounted)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124313" y="1463188"/>
              <a:ext cx="7396548" cy="4720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124313" y="6183497"/>
              <a:ext cx="7396548" cy="0"/>
            </a:xfrm>
            <a:custGeom>
              <a:avLst/>
              <a:gdLst/>
              <a:ahLst/>
              <a:cxnLst/>
              <a:rect l="0" t="0" r="0" b="0"/>
              <a:pathLst>
                <a:path w="7396548">
                  <a:moveTo>
                    <a:pt x="0" y="0"/>
                  </a:moveTo>
                  <a:lnTo>
                    <a:pt x="7396548" y="0"/>
                  </a:lnTo>
                  <a:lnTo>
                    <a:pt x="7396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124313" y="3858222"/>
              <a:ext cx="7396548" cy="0"/>
            </a:xfrm>
            <a:custGeom>
              <a:avLst/>
              <a:gdLst/>
              <a:ahLst/>
              <a:cxnLst/>
              <a:rect l="0" t="0" r="0" b="0"/>
              <a:pathLst>
                <a:path w="7396548">
                  <a:moveTo>
                    <a:pt x="0" y="0"/>
                  </a:moveTo>
                  <a:lnTo>
                    <a:pt x="7396548" y="0"/>
                  </a:lnTo>
                  <a:lnTo>
                    <a:pt x="7396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124313" y="1532946"/>
              <a:ext cx="7396548" cy="0"/>
            </a:xfrm>
            <a:custGeom>
              <a:avLst/>
              <a:gdLst/>
              <a:ahLst/>
              <a:cxnLst/>
              <a:rect l="0" t="0" r="0" b="0"/>
              <a:pathLst>
                <a:path w="7396548">
                  <a:moveTo>
                    <a:pt x="0" y="0"/>
                  </a:moveTo>
                  <a:lnTo>
                    <a:pt x="7396548" y="0"/>
                  </a:lnTo>
                  <a:lnTo>
                    <a:pt x="7396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9"/>
            <p:cNvSpPr/>
            <p:nvPr/>
          </p:nvSpPr>
          <p:spPr>
            <a:xfrm>
              <a:off x="1124313" y="1724590"/>
              <a:ext cx="7287239" cy="1568514"/>
            </a:xfrm>
            <a:custGeom>
              <a:avLst/>
              <a:gdLst/>
              <a:ahLst/>
              <a:cxnLst/>
              <a:rect l="0" t="0" r="0" b="0"/>
              <a:pathLst>
                <a:path w="7287239" h="1568514">
                  <a:moveTo>
                    <a:pt x="0" y="1252816"/>
                  </a:moveTo>
                  <a:lnTo>
                    <a:pt x="364361" y="1325356"/>
                  </a:lnTo>
                  <a:lnTo>
                    <a:pt x="728723" y="1328585"/>
                  </a:lnTo>
                  <a:lnTo>
                    <a:pt x="1093085" y="1353135"/>
                  </a:lnTo>
                  <a:lnTo>
                    <a:pt x="1457447" y="1367093"/>
                  </a:lnTo>
                  <a:lnTo>
                    <a:pt x="1821809" y="1359727"/>
                  </a:lnTo>
                  <a:lnTo>
                    <a:pt x="2186171" y="1348336"/>
                  </a:lnTo>
                  <a:lnTo>
                    <a:pt x="2550533" y="1319285"/>
                  </a:lnTo>
                  <a:lnTo>
                    <a:pt x="2914895" y="1274083"/>
                  </a:lnTo>
                  <a:lnTo>
                    <a:pt x="3279257" y="1212995"/>
                  </a:lnTo>
                  <a:lnTo>
                    <a:pt x="3643619" y="1140251"/>
                  </a:lnTo>
                  <a:lnTo>
                    <a:pt x="4007981" y="1058798"/>
                  </a:lnTo>
                  <a:lnTo>
                    <a:pt x="4372343" y="964691"/>
                  </a:lnTo>
                  <a:lnTo>
                    <a:pt x="4736705" y="860647"/>
                  </a:lnTo>
                  <a:lnTo>
                    <a:pt x="5101067" y="749352"/>
                  </a:lnTo>
                  <a:lnTo>
                    <a:pt x="5465429" y="631905"/>
                  </a:lnTo>
                  <a:lnTo>
                    <a:pt x="5829791" y="509908"/>
                  </a:lnTo>
                  <a:lnTo>
                    <a:pt x="6194153" y="383783"/>
                  </a:lnTo>
                  <a:lnTo>
                    <a:pt x="6558515" y="254269"/>
                  </a:lnTo>
                  <a:lnTo>
                    <a:pt x="6922877" y="126645"/>
                  </a:lnTo>
                  <a:lnTo>
                    <a:pt x="7287239" y="0"/>
                  </a:lnTo>
                  <a:lnTo>
                    <a:pt x="7287239" y="1042711"/>
                  </a:lnTo>
                  <a:lnTo>
                    <a:pt x="6922877" y="1095052"/>
                  </a:lnTo>
                  <a:lnTo>
                    <a:pt x="6558515" y="1150193"/>
                  </a:lnTo>
                  <a:lnTo>
                    <a:pt x="6194153" y="1207340"/>
                  </a:lnTo>
                  <a:lnTo>
                    <a:pt x="5829791" y="1263986"/>
                  </a:lnTo>
                  <a:lnTo>
                    <a:pt x="5465429" y="1317922"/>
                  </a:lnTo>
                  <a:lnTo>
                    <a:pt x="5101067" y="1370296"/>
                  </a:lnTo>
                  <a:lnTo>
                    <a:pt x="4736705" y="1419647"/>
                  </a:lnTo>
                  <a:lnTo>
                    <a:pt x="4372343" y="1463388"/>
                  </a:lnTo>
                  <a:lnTo>
                    <a:pt x="4007981" y="1500473"/>
                  </a:lnTo>
                  <a:lnTo>
                    <a:pt x="3643619" y="1529596"/>
                  </a:lnTo>
                  <a:lnTo>
                    <a:pt x="3279257" y="1552382"/>
                  </a:lnTo>
                  <a:lnTo>
                    <a:pt x="2914895" y="1565850"/>
                  </a:lnTo>
                  <a:lnTo>
                    <a:pt x="2550533" y="1568514"/>
                  </a:lnTo>
                  <a:lnTo>
                    <a:pt x="2186171" y="1560977"/>
                  </a:lnTo>
                  <a:lnTo>
                    <a:pt x="1821809" y="1541336"/>
                  </a:lnTo>
                  <a:lnTo>
                    <a:pt x="1457447" y="1511978"/>
                  </a:lnTo>
                  <a:lnTo>
                    <a:pt x="1093085" y="1467657"/>
                  </a:lnTo>
                  <a:lnTo>
                    <a:pt x="728723" y="1407920"/>
                  </a:lnTo>
                  <a:lnTo>
                    <a:pt x="364361" y="1340905"/>
                  </a:lnTo>
                  <a:lnTo>
                    <a:pt x="0" y="1249606"/>
                  </a:lnTo>
                  <a:close/>
                </a:path>
              </a:pathLst>
            </a:custGeom>
            <a:solidFill>
              <a:srgbClr val="F68B33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1124313" y="1724590"/>
              <a:ext cx="7287239" cy="1367093"/>
            </a:xfrm>
            <a:custGeom>
              <a:avLst/>
              <a:gdLst/>
              <a:ahLst/>
              <a:cxnLst/>
              <a:rect l="0" t="0" r="0" b="0"/>
              <a:pathLst>
                <a:path w="7287239" h="1367093">
                  <a:moveTo>
                    <a:pt x="0" y="1252816"/>
                  </a:moveTo>
                  <a:lnTo>
                    <a:pt x="364361" y="1325356"/>
                  </a:lnTo>
                  <a:lnTo>
                    <a:pt x="728723" y="1328585"/>
                  </a:lnTo>
                  <a:lnTo>
                    <a:pt x="1093085" y="1353135"/>
                  </a:lnTo>
                  <a:lnTo>
                    <a:pt x="1457447" y="1367093"/>
                  </a:lnTo>
                  <a:lnTo>
                    <a:pt x="1821809" y="1359727"/>
                  </a:lnTo>
                  <a:lnTo>
                    <a:pt x="2186171" y="1348336"/>
                  </a:lnTo>
                  <a:lnTo>
                    <a:pt x="2550533" y="1319285"/>
                  </a:lnTo>
                  <a:lnTo>
                    <a:pt x="2914895" y="1274083"/>
                  </a:lnTo>
                  <a:lnTo>
                    <a:pt x="3279257" y="1212995"/>
                  </a:lnTo>
                  <a:lnTo>
                    <a:pt x="3643619" y="1140251"/>
                  </a:lnTo>
                  <a:lnTo>
                    <a:pt x="4007981" y="1058798"/>
                  </a:lnTo>
                  <a:lnTo>
                    <a:pt x="4372343" y="964691"/>
                  </a:lnTo>
                  <a:lnTo>
                    <a:pt x="4736705" y="860647"/>
                  </a:lnTo>
                  <a:lnTo>
                    <a:pt x="5101067" y="749352"/>
                  </a:lnTo>
                  <a:lnTo>
                    <a:pt x="5465429" y="631905"/>
                  </a:lnTo>
                  <a:lnTo>
                    <a:pt x="5829791" y="509908"/>
                  </a:lnTo>
                  <a:lnTo>
                    <a:pt x="6194153" y="383783"/>
                  </a:lnTo>
                  <a:lnTo>
                    <a:pt x="6558515" y="254269"/>
                  </a:lnTo>
                  <a:lnTo>
                    <a:pt x="6922877" y="126645"/>
                  </a:lnTo>
                  <a:lnTo>
                    <a:pt x="7287239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1124313" y="2767301"/>
              <a:ext cx="7287239" cy="525803"/>
            </a:xfrm>
            <a:custGeom>
              <a:avLst/>
              <a:gdLst/>
              <a:ahLst/>
              <a:cxnLst/>
              <a:rect l="0" t="0" r="0" b="0"/>
              <a:pathLst>
                <a:path w="7287239" h="525803">
                  <a:moveTo>
                    <a:pt x="7287239" y="0"/>
                  </a:moveTo>
                  <a:lnTo>
                    <a:pt x="6922877" y="52341"/>
                  </a:lnTo>
                  <a:lnTo>
                    <a:pt x="6558515" y="107481"/>
                  </a:lnTo>
                  <a:lnTo>
                    <a:pt x="6194153" y="164629"/>
                  </a:lnTo>
                  <a:lnTo>
                    <a:pt x="5829791" y="221275"/>
                  </a:lnTo>
                  <a:lnTo>
                    <a:pt x="5465429" y="275210"/>
                  </a:lnTo>
                  <a:lnTo>
                    <a:pt x="5101067" y="327585"/>
                  </a:lnTo>
                  <a:lnTo>
                    <a:pt x="4736705" y="376935"/>
                  </a:lnTo>
                  <a:lnTo>
                    <a:pt x="4372343" y="420677"/>
                  </a:lnTo>
                  <a:lnTo>
                    <a:pt x="4007981" y="457762"/>
                  </a:lnTo>
                  <a:lnTo>
                    <a:pt x="3643619" y="486885"/>
                  </a:lnTo>
                  <a:lnTo>
                    <a:pt x="3279257" y="509671"/>
                  </a:lnTo>
                  <a:lnTo>
                    <a:pt x="2914895" y="523139"/>
                  </a:lnTo>
                  <a:lnTo>
                    <a:pt x="2550533" y="525803"/>
                  </a:lnTo>
                  <a:lnTo>
                    <a:pt x="2186171" y="518266"/>
                  </a:lnTo>
                  <a:lnTo>
                    <a:pt x="1821809" y="498624"/>
                  </a:lnTo>
                  <a:lnTo>
                    <a:pt x="1457447" y="469267"/>
                  </a:lnTo>
                  <a:lnTo>
                    <a:pt x="1093085" y="424945"/>
                  </a:lnTo>
                  <a:lnTo>
                    <a:pt x="728723" y="365208"/>
                  </a:lnTo>
                  <a:lnTo>
                    <a:pt x="364361" y="298193"/>
                  </a:lnTo>
                  <a:lnTo>
                    <a:pt x="0" y="206894"/>
                  </a:lnTo>
                  <a:lnTo>
                    <a:pt x="0" y="20689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1124313" y="2278800"/>
              <a:ext cx="7287239" cy="901962"/>
            </a:xfrm>
            <a:custGeom>
              <a:avLst/>
              <a:gdLst/>
              <a:ahLst/>
              <a:cxnLst/>
              <a:rect l="0" t="0" r="0" b="0"/>
              <a:pathLst>
                <a:path w="7287239" h="901962">
                  <a:moveTo>
                    <a:pt x="0" y="697001"/>
                  </a:moveTo>
                  <a:lnTo>
                    <a:pt x="364361" y="778916"/>
                  </a:lnTo>
                  <a:lnTo>
                    <a:pt x="728723" y="814117"/>
                  </a:lnTo>
                  <a:lnTo>
                    <a:pt x="1093085" y="856493"/>
                  </a:lnTo>
                  <a:lnTo>
                    <a:pt x="1457447" y="885925"/>
                  </a:lnTo>
                  <a:lnTo>
                    <a:pt x="1821809" y="897366"/>
                  </a:lnTo>
                  <a:lnTo>
                    <a:pt x="2186171" y="901962"/>
                  </a:lnTo>
                  <a:lnTo>
                    <a:pt x="2550533" y="891845"/>
                  </a:lnTo>
                  <a:lnTo>
                    <a:pt x="2914895" y="868768"/>
                  </a:lnTo>
                  <a:lnTo>
                    <a:pt x="3279257" y="832586"/>
                  </a:lnTo>
                  <a:lnTo>
                    <a:pt x="3643619" y="786119"/>
                  </a:lnTo>
                  <a:lnTo>
                    <a:pt x="4007981" y="732345"/>
                  </a:lnTo>
                  <a:lnTo>
                    <a:pt x="4372343" y="668560"/>
                  </a:lnTo>
                  <a:lnTo>
                    <a:pt x="4736705" y="596753"/>
                  </a:lnTo>
                  <a:lnTo>
                    <a:pt x="5101067" y="518739"/>
                  </a:lnTo>
                  <a:lnTo>
                    <a:pt x="5465429" y="436429"/>
                  </a:lnTo>
                  <a:lnTo>
                    <a:pt x="5829791" y="351371"/>
                  </a:lnTo>
                  <a:lnTo>
                    <a:pt x="6194153" y="263127"/>
                  </a:lnTo>
                  <a:lnTo>
                    <a:pt x="6558515" y="173259"/>
                  </a:lnTo>
                  <a:lnTo>
                    <a:pt x="6922877" y="85535"/>
                  </a:lnTo>
                  <a:lnTo>
                    <a:pt x="7287239" y="0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3"/>
            <p:cNvSpPr/>
            <p:nvPr/>
          </p:nvSpPr>
          <p:spPr>
            <a:xfrm>
              <a:off x="640418" y="6061775"/>
              <a:ext cx="381409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16" name="tx14"/>
            <p:cNvSpPr/>
            <p:nvPr/>
          </p:nvSpPr>
          <p:spPr>
            <a:xfrm>
              <a:off x="640418" y="3736499"/>
              <a:ext cx="381409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$2b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640418" y="1411223"/>
              <a:ext cx="381409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$4b</a:t>
              </a:r>
            </a:p>
          </p:txBody>
        </p:sp>
        <p:sp>
          <p:nvSpPr>
            <p:cNvPr id="18" name="pl16"/>
            <p:cNvSpPr/>
            <p:nvPr/>
          </p:nvSpPr>
          <p:spPr>
            <a:xfrm>
              <a:off x="1124313" y="6183497"/>
              <a:ext cx="7396548" cy="0"/>
            </a:xfrm>
            <a:custGeom>
              <a:avLst/>
              <a:gdLst/>
              <a:ahLst/>
              <a:cxnLst/>
              <a:rect l="0" t="0" r="0" b="0"/>
              <a:pathLst>
                <a:path w="7396548">
                  <a:moveTo>
                    <a:pt x="0" y="0"/>
                  </a:moveTo>
                  <a:lnTo>
                    <a:pt x="739654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1124313" y="6183497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4767933" y="6183497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8411553" y="6183497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tx20"/>
            <p:cNvSpPr/>
            <p:nvPr/>
          </p:nvSpPr>
          <p:spPr>
            <a:xfrm>
              <a:off x="870040" y="6285202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4513660" y="6285202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8157280" y="6285202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640418" y="6659766"/>
              <a:ext cx="4012606" cy="121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Confidence intervals reflect uncertainty in estimated freight growth only.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Macintosh PowerPoint</Application>
  <PresentationFormat>On-screen Show (4:3)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</vt:lpstr>
      <vt:lpstr>Office Theme</vt:lpstr>
      <vt:lpstr>Emissions from the heavy vehicle sector are set to rise</vt:lpstr>
      <vt:lpstr>Without intervention, health costs from heavy vehicles will rise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Emissions from the heavy vehicle sector are set to rise</dc:title>
  <dc:creator/>
  <cp:keywords/>
  <cp:lastModifiedBy>Lachie Fox</cp:lastModifiedBy>
  <cp:revision>1</cp:revision>
  <dcterms:created xsi:type="dcterms:W3CDTF">2022-02-09T02:37:16Z</dcterms:created>
  <dcterms:modified xsi:type="dcterms:W3CDTF">2022-02-09T02:40:19Z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