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notesMaster" Target="notesMasters/notesMaster1.xml"/>
<Relationship Id="rId4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7" Type="http://schemas.openxmlformats.org/officeDocument/2006/relationships/tableStyles" Target="tableStyles.xml"/>
<Relationship Id="rId6" Type="http://schemas.openxmlformats.org/officeDocument/2006/relationships/theme" Target="theme/theme1.xml"/>
<Relationship Id="rId5" Type="http://schemas.openxmlformats.org/officeDocument/2006/relationships/viewProps" Target="viewProps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intervention,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costs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heavy</a:t>
            </a:r>
            <a:r>
              <a:rPr/>
              <a:t> </a:t>
            </a:r>
            <a:r>
              <a:rPr/>
              <a:t>vehicles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rise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business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usual</a:t>
            </a:r>
            <a:r>
              <a:rPr/>
              <a:t> </a:t>
            </a:r>
            <a:r>
              <a:rPr/>
              <a:t>annual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cost,</a:t>
            </a:r>
            <a:r>
              <a:rPr/>
              <a:t> </a:t>
            </a:r>
            <a:r>
              <a:rPr/>
              <a:t>($</a:t>
            </a:r>
            <a:r>
              <a:rPr/>
              <a:t> </a:t>
            </a:r>
            <a:r>
              <a:rPr/>
              <a:t>millions,</a:t>
            </a:r>
            <a:r>
              <a:rPr/>
              <a:t> </a:t>
            </a:r>
            <a:r>
              <a:rPr/>
              <a:t>undiscounted)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uncertainty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freight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only.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Trucks/Analysis/truck-modelling/R/charts/all-appendix-charts.R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atlas/health-costs/health-costs_blog.pptx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00" y="1231200"/>
            <a:ext cx="8971200" cy="5536800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" y="356400"/>
            <a:ext cx="6764713" cy="27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" y="766800"/>
            <a:ext cx="7977600" cy="123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95200" y="111600"/>
            <a:ext cx="1562400" cy="430906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600" y="698400"/>
            <a:ext cx="9003600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 dirty="0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/>
          <a:lstStyle/>
          <a:p>
            <a:r>
              <a:rPr/>
              <a:t>Without intervention, health costs from heavy vehicles will rise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/>
          <a:lstStyle/>
          <a:p>
            <a:r>
              <a:rPr/>
              <a:t>Estimated business as usual annual health cost, ($ millions, undiscounted)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79200" y="1231200"/>
            <a:ext cx="8971200" cy="5536800"/>
            <a:chOff x="79200" y="1231200"/>
            <a:chExt cx="8971200" cy="5536800"/>
          </a:xfrm>
        </p:grpSpPr>
        <p:sp>
          <p:nvSpPr>
            <p:cNvPr id="5" name="rc3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564923" y="1322639"/>
              <a:ext cx="8375748" cy="48011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564923" y="6123834"/>
              <a:ext cx="8375748" cy="0"/>
            </a:xfrm>
            <a:custGeom>
              <a:avLst/>
              <a:pathLst>
                <a:path w="8375748" h="0">
                  <a:moveTo>
                    <a:pt x="0" y="0"/>
                  </a:moveTo>
                  <a:lnTo>
                    <a:pt x="8375748" y="0"/>
                  </a:lnTo>
                  <a:lnTo>
                    <a:pt x="837574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564923" y="3758714"/>
              <a:ext cx="8375748" cy="0"/>
            </a:xfrm>
            <a:custGeom>
              <a:avLst/>
              <a:pathLst>
                <a:path w="8375748" h="0">
                  <a:moveTo>
                    <a:pt x="0" y="0"/>
                  </a:moveTo>
                  <a:lnTo>
                    <a:pt x="8375748" y="0"/>
                  </a:lnTo>
                  <a:lnTo>
                    <a:pt x="837574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564923" y="1393593"/>
              <a:ext cx="8375748" cy="0"/>
            </a:xfrm>
            <a:custGeom>
              <a:avLst/>
              <a:pathLst>
                <a:path w="8375748" h="0">
                  <a:moveTo>
                    <a:pt x="0" y="0"/>
                  </a:moveTo>
                  <a:lnTo>
                    <a:pt x="8375748" y="0"/>
                  </a:lnTo>
                  <a:lnTo>
                    <a:pt x="837574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564923" y="1588521"/>
              <a:ext cx="8251968" cy="1595391"/>
            </a:xfrm>
            <a:custGeom>
              <a:avLst/>
              <a:pathLst>
                <a:path w="8251968" h="1595391">
                  <a:moveTo>
                    <a:pt x="0" y="1274283"/>
                  </a:moveTo>
                  <a:lnTo>
                    <a:pt x="412598" y="1348067"/>
                  </a:lnTo>
                  <a:lnTo>
                    <a:pt x="825196" y="1351351"/>
                  </a:lnTo>
                  <a:lnTo>
                    <a:pt x="1237795" y="1376321"/>
                  </a:lnTo>
                  <a:lnTo>
                    <a:pt x="1650393" y="1390519"/>
                  </a:lnTo>
                  <a:lnTo>
                    <a:pt x="2062992" y="1383026"/>
                  </a:lnTo>
                  <a:lnTo>
                    <a:pt x="2475590" y="1371441"/>
                  </a:lnTo>
                  <a:lnTo>
                    <a:pt x="2888189" y="1341892"/>
                  </a:lnTo>
                  <a:lnTo>
                    <a:pt x="3300787" y="1295915"/>
                  </a:lnTo>
                  <a:lnTo>
                    <a:pt x="3713385" y="1233781"/>
                  </a:lnTo>
                  <a:lnTo>
                    <a:pt x="4125984" y="1159790"/>
                  </a:lnTo>
                  <a:lnTo>
                    <a:pt x="4538582" y="1076941"/>
                  </a:lnTo>
                  <a:lnTo>
                    <a:pt x="4951181" y="981221"/>
                  </a:lnTo>
                  <a:lnTo>
                    <a:pt x="5363779" y="875395"/>
                  </a:lnTo>
                  <a:lnTo>
                    <a:pt x="5776378" y="762192"/>
                  </a:lnTo>
                  <a:lnTo>
                    <a:pt x="6188976" y="642733"/>
                  </a:lnTo>
                  <a:lnTo>
                    <a:pt x="6601574" y="518646"/>
                  </a:lnTo>
                  <a:lnTo>
                    <a:pt x="7014173" y="390360"/>
                  </a:lnTo>
                  <a:lnTo>
                    <a:pt x="7426771" y="258626"/>
                  </a:lnTo>
                  <a:lnTo>
                    <a:pt x="7839370" y="128815"/>
                  </a:lnTo>
                  <a:lnTo>
                    <a:pt x="8251968" y="0"/>
                  </a:lnTo>
                  <a:lnTo>
                    <a:pt x="8251968" y="1060578"/>
                  </a:lnTo>
                  <a:lnTo>
                    <a:pt x="7839370" y="1113816"/>
                  </a:lnTo>
                  <a:lnTo>
                    <a:pt x="7426771" y="1169902"/>
                  </a:lnTo>
                  <a:lnTo>
                    <a:pt x="7014173" y="1228028"/>
                  </a:lnTo>
                  <a:lnTo>
                    <a:pt x="6601574" y="1285645"/>
                  </a:lnTo>
                  <a:lnTo>
                    <a:pt x="6188976" y="1340505"/>
                  </a:lnTo>
                  <a:lnTo>
                    <a:pt x="5776378" y="1393777"/>
                  </a:lnTo>
                  <a:lnTo>
                    <a:pt x="5363779" y="1443973"/>
                  </a:lnTo>
                  <a:lnTo>
                    <a:pt x="4951181" y="1488464"/>
                  </a:lnTo>
                  <a:lnTo>
                    <a:pt x="4538582" y="1526184"/>
                  </a:lnTo>
                  <a:lnTo>
                    <a:pt x="4125984" y="1555807"/>
                  </a:lnTo>
                  <a:lnTo>
                    <a:pt x="3713385" y="1578983"/>
                  </a:lnTo>
                  <a:lnTo>
                    <a:pt x="3300787" y="1592682"/>
                  </a:lnTo>
                  <a:lnTo>
                    <a:pt x="2888189" y="1595391"/>
                  </a:lnTo>
                  <a:lnTo>
                    <a:pt x="2475590" y="1587726"/>
                  </a:lnTo>
                  <a:lnTo>
                    <a:pt x="2062992" y="1567747"/>
                  </a:lnTo>
                  <a:lnTo>
                    <a:pt x="1650393" y="1537887"/>
                  </a:lnTo>
                  <a:lnTo>
                    <a:pt x="1237795" y="1492806"/>
                  </a:lnTo>
                  <a:lnTo>
                    <a:pt x="825196" y="1432045"/>
                  </a:lnTo>
                  <a:lnTo>
                    <a:pt x="412598" y="1363882"/>
                  </a:lnTo>
                  <a:lnTo>
                    <a:pt x="0" y="1271018"/>
                  </a:lnTo>
                  <a:close/>
                </a:path>
              </a:pathLst>
            </a:custGeom>
            <a:solidFill>
              <a:srgbClr val="F68B33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564923" y="1588521"/>
              <a:ext cx="8251968" cy="1390519"/>
            </a:xfrm>
            <a:custGeom>
              <a:avLst/>
              <a:pathLst>
                <a:path w="8251968" h="1390519">
                  <a:moveTo>
                    <a:pt x="0" y="1274283"/>
                  </a:moveTo>
                  <a:lnTo>
                    <a:pt x="412598" y="1348067"/>
                  </a:lnTo>
                  <a:lnTo>
                    <a:pt x="825196" y="1351351"/>
                  </a:lnTo>
                  <a:lnTo>
                    <a:pt x="1237795" y="1376321"/>
                  </a:lnTo>
                  <a:lnTo>
                    <a:pt x="1650393" y="1390519"/>
                  </a:lnTo>
                  <a:lnTo>
                    <a:pt x="2062992" y="1383026"/>
                  </a:lnTo>
                  <a:lnTo>
                    <a:pt x="2475590" y="1371441"/>
                  </a:lnTo>
                  <a:lnTo>
                    <a:pt x="2888189" y="1341892"/>
                  </a:lnTo>
                  <a:lnTo>
                    <a:pt x="3300787" y="1295915"/>
                  </a:lnTo>
                  <a:lnTo>
                    <a:pt x="3713385" y="1233781"/>
                  </a:lnTo>
                  <a:lnTo>
                    <a:pt x="4125984" y="1159790"/>
                  </a:lnTo>
                  <a:lnTo>
                    <a:pt x="4538582" y="1076941"/>
                  </a:lnTo>
                  <a:lnTo>
                    <a:pt x="4951181" y="981221"/>
                  </a:lnTo>
                  <a:lnTo>
                    <a:pt x="5363779" y="875395"/>
                  </a:lnTo>
                  <a:lnTo>
                    <a:pt x="5776378" y="762192"/>
                  </a:lnTo>
                  <a:lnTo>
                    <a:pt x="6188976" y="642733"/>
                  </a:lnTo>
                  <a:lnTo>
                    <a:pt x="6601574" y="518646"/>
                  </a:lnTo>
                  <a:lnTo>
                    <a:pt x="7014173" y="390360"/>
                  </a:lnTo>
                  <a:lnTo>
                    <a:pt x="7426771" y="258626"/>
                  </a:lnTo>
                  <a:lnTo>
                    <a:pt x="7839370" y="128815"/>
                  </a:lnTo>
                  <a:lnTo>
                    <a:pt x="825196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564923" y="2649100"/>
              <a:ext cx="8251968" cy="534813"/>
            </a:xfrm>
            <a:custGeom>
              <a:avLst/>
              <a:pathLst>
                <a:path w="8251968" h="534813">
                  <a:moveTo>
                    <a:pt x="8251968" y="0"/>
                  </a:moveTo>
                  <a:lnTo>
                    <a:pt x="7839370" y="53238"/>
                  </a:lnTo>
                  <a:lnTo>
                    <a:pt x="7426771" y="109323"/>
                  </a:lnTo>
                  <a:lnTo>
                    <a:pt x="7014173" y="167450"/>
                  </a:lnTo>
                  <a:lnTo>
                    <a:pt x="6601574" y="225067"/>
                  </a:lnTo>
                  <a:lnTo>
                    <a:pt x="6188976" y="279926"/>
                  </a:lnTo>
                  <a:lnTo>
                    <a:pt x="5776378" y="333198"/>
                  </a:lnTo>
                  <a:lnTo>
                    <a:pt x="5363779" y="383394"/>
                  </a:lnTo>
                  <a:lnTo>
                    <a:pt x="4951181" y="427885"/>
                  </a:lnTo>
                  <a:lnTo>
                    <a:pt x="4538582" y="465606"/>
                  </a:lnTo>
                  <a:lnTo>
                    <a:pt x="4125984" y="495228"/>
                  </a:lnTo>
                  <a:lnTo>
                    <a:pt x="3713385" y="518404"/>
                  </a:lnTo>
                  <a:lnTo>
                    <a:pt x="3300787" y="532103"/>
                  </a:lnTo>
                  <a:lnTo>
                    <a:pt x="2888189" y="534813"/>
                  </a:lnTo>
                  <a:lnTo>
                    <a:pt x="2475590" y="527147"/>
                  </a:lnTo>
                  <a:lnTo>
                    <a:pt x="2062992" y="507169"/>
                  </a:lnTo>
                  <a:lnTo>
                    <a:pt x="1650393" y="477308"/>
                  </a:lnTo>
                  <a:lnTo>
                    <a:pt x="1237795" y="432227"/>
                  </a:lnTo>
                  <a:lnTo>
                    <a:pt x="825196" y="371466"/>
                  </a:lnTo>
                  <a:lnTo>
                    <a:pt x="412598" y="303303"/>
                  </a:lnTo>
                  <a:lnTo>
                    <a:pt x="0" y="210440"/>
                  </a:lnTo>
                  <a:lnTo>
                    <a:pt x="0" y="21044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564923" y="2152228"/>
              <a:ext cx="8251968" cy="917418"/>
            </a:xfrm>
            <a:custGeom>
              <a:avLst/>
              <a:pathLst>
                <a:path w="8251968" h="917418">
                  <a:moveTo>
                    <a:pt x="0" y="708944"/>
                  </a:moveTo>
                  <a:lnTo>
                    <a:pt x="412598" y="792263"/>
                  </a:lnTo>
                  <a:lnTo>
                    <a:pt x="825196" y="828068"/>
                  </a:lnTo>
                  <a:lnTo>
                    <a:pt x="1237795" y="871169"/>
                  </a:lnTo>
                  <a:lnTo>
                    <a:pt x="1650393" y="901106"/>
                  </a:lnTo>
                  <a:lnTo>
                    <a:pt x="2062992" y="912742"/>
                  </a:lnTo>
                  <a:lnTo>
                    <a:pt x="2475590" y="917418"/>
                  </a:lnTo>
                  <a:lnTo>
                    <a:pt x="2888189" y="907127"/>
                  </a:lnTo>
                  <a:lnTo>
                    <a:pt x="3300787" y="883655"/>
                  </a:lnTo>
                  <a:lnTo>
                    <a:pt x="3713385" y="846852"/>
                  </a:lnTo>
                  <a:lnTo>
                    <a:pt x="4125984" y="799590"/>
                  </a:lnTo>
                  <a:lnTo>
                    <a:pt x="4538582" y="744894"/>
                  </a:lnTo>
                  <a:lnTo>
                    <a:pt x="4951181" y="680016"/>
                  </a:lnTo>
                  <a:lnTo>
                    <a:pt x="5363779" y="606979"/>
                  </a:lnTo>
                  <a:lnTo>
                    <a:pt x="5776378" y="527627"/>
                  </a:lnTo>
                  <a:lnTo>
                    <a:pt x="6188976" y="443908"/>
                  </a:lnTo>
                  <a:lnTo>
                    <a:pt x="6601574" y="357392"/>
                  </a:lnTo>
                  <a:lnTo>
                    <a:pt x="7014173" y="267636"/>
                  </a:lnTo>
                  <a:lnTo>
                    <a:pt x="7426771" y="176228"/>
                  </a:lnTo>
                  <a:lnTo>
                    <a:pt x="7839370" y="87001"/>
                  </a:lnTo>
                  <a:lnTo>
                    <a:pt x="8251968" y="0"/>
                  </a:lnTo>
                </a:path>
              </a:pathLst>
            </a:custGeom>
            <a:ln w="28575" cap="flat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3"/>
            <p:cNvSpPr/>
            <p:nvPr/>
          </p:nvSpPr>
          <p:spPr>
            <a:xfrm>
              <a:off x="81028" y="6002112"/>
              <a:ext cx="381409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$0b</a:t>
              </a:r>
            </a:p>
          </p:txBody>
        </p:sp>
        <p:sp>
          <p:nvSpPr>
            <p:cNvPr id="16" name="tx14"/>
            <p:cNvSpPr/>
            <p:nvPr/>
          </p:nvSpPr>
          <p:spPr>
            <a:xfrm>
              <a:off x="81028" y="3636991"/>
              <a:ext cx="381409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$2b</a:t>
              </a:r>
            </a:p>
          </p:txBody>
        </p:sp>
        <p:sp>
          <p:nvSpPr>
            <p:cNvPr id="17" name="tx15"/>
            <p:cNvSpPr/>
            <p:nvPr/>
          </p:nvSpPr>
          <p:spPr>
            <a:xfrm>
              <a:off x="81028" y="1271870"/>
              <a:ext cx="381409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$4b</a:t>
              </a:r>
            </a:p>
          </p:txBody>
        </p:sp>
        <p:sp>
          <p:nvSpPr>
            <p:cNvPr id="18" name="pl16"/>
            <p:cNvSpPr/>
            <p:nvPr/>
          </p:nvSpPr>
          <p:spPr>
            <a:xfrm>
              <a:off x="564923" y="6123834"/>
              <a:ext cx="8375748" cy="0"/>
            </a:xfrm>
            <a:custGeom>
              <a:avLst/>
              <a:pathLst>
                <a:path w="8375748" h="0">
                  <a:moveTo>
                    <a:pt x="0" y="0"/>
                  </a:moveTo>
                  <a:lnTo>
                    <a:pt x="8375748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564923" y="6123834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4690908" y="6123834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8816892" y="6123834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0"/>
            <p:cNvSpPr/>
            <p:nvPr/>
          </p:nvSpPr>
          <p:spPr>
            <a:xfrm>
              <a:off x="310650" y="6225539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4436635" y="6225539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2030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8562619" y="6225539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81028" y="6600103"/>
              <a:ext cx="4012606" cy="121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Confidence intervals reflect uncertainty in estimated freight growth only.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2022-02-09T02:39:32Z</dcterms:created>
  <dcterms:modified xsi:type="dcterms:W3CDTF">2022-02-09T13:39:35Z</dcterms:modified>
  <cp:lastModifiedBy>lffox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