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notesMaster" Target="notesMasters/notesMaster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heavy</a:t>
            </a:r>
            <a:r>
              <a:rPr/>
              <a:t> </a:t>
            </a:r>
            <a:r>
              <a:rPr/>
              <a:t>vehicles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rise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usual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cost,</a:t>
            </a:r>
            <a:r>
              <a:rPr/>
              <a:t> </a:t>
            </a:r>
            <a:r>
              <a:rPr/>
              <a:t>($</a:t>
            </a:r>
            <a:r>
              <a:rPr/>
              <a:t> </a:t>
            </a:r>
            <a:r>
              <a:rPr/>
              <a:t>millions,</a:t>
            </a:r>
            <a:r>
              <a:rPr/>
              <a:t> </a:t>
            </a:r>
            <a:r>
              <a:rPr/>
              <a:t>undiscounted)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freight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only.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Trucks/Analysis/truck-modelling/R/charts/all-appendix-charts.R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atlas/health-costs/health-costs_fullslide.pptx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Without intervention, health costs from heavy vehicles will rise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Estimated business as usual annual health cost, ($ millions, undiscounted)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336471" y="1504216"/>
              <a:ext cx="10204548" cy="47096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336471" y="6213834"/>
              <a:ext cx="10204548" cy="0"/>
            </a:xfrm>
            <a:custGeom>
              <a:avLst/>
              <a:pathLst>
                <a:path w="10204548" h="0">
                  <a:moveTo>
                    <a:pt x="0" y="0"/>
                  </a:moveTo>
                  <a:lnTo>
                    <a:pt x="10204548" y="0"/>
                  </a:lnTo>
                  <a:lnTo>
                    <a:pt x="102045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336471" y="3893825"/>
              <a:ext cx="10204548" cy="0"/>
            </a:xfrm>
            <a:custGeom>
              <a:avLst/>
              <a:pathLst>
                <a:path w="10204548" h="0">
                  <a:moveTo>
                    <a:pt x="0" y="0"/>
                  </a:moveTo>
                  <a:lnTo>
                    <a:pt x="10204548" y="0"/>
                  </a:lnTo>
                  <a:lnTo>
                    <a:pt x="102045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336471" y="1573816"/>
              <a:ext cx="10204548" cy="0"/>
            </a:xfrm>
            <a:custGeom>
              <a:avLst/>
              <a:pathLst>
                <a:path w="10204548" h="0">
                  <a:moveTo>
                    <a:pt x="0" y="0"/>
                  </a:moveTo>
                  <a:lnTo>
                    <a:pt x="10204548" y="0"/>
                  </a:lnTo>
                  <a:lnTo>
                    <a:pt x="102045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1336471" y="1765026"/>
              <a:ext cx="10053742" cy="1564961"/>
            </a:xfrm>
            <a:custGeom>
              <a:avLst/>
              <a:pathLst>
                <a:path w="10053742" h="1564961">
                  <a:moveTo>
                    <a:pt x="0" y="1249978"/>
                  </a:moveTo>
                  <a:lnTo>
                    <a:pt x="502687" y="1322355"/>
                  </a:lnTo>
                  <a:lnTo>
                    <a:pt x="1005374" y="1325576"/>
                  </a:lnTo>
                  <a:lnTo>
                    <a:pt x="1508061" y="1350070"/>
                  </a:lnTo>
                  <a:lnTo>
                    <a:pt x="2010748" y="1363997"/>
                  </a:lnTo>
                  <a:lnTo>
                    <a:pt x="2513435" y="1356647"/>
                  </a:lnTo>
                  <a:lnTo>
                    <a:pt x="3016122" y="1345283"/>
                  </a:lnTo>
                  <a:lnTo>
                    <a:pt x="3518809" y="1316297"/>
                  </a:lnTo>
                  <a:lnTo>
                    <a:pt x="4021496" y="1271197"/>
                  </a:lnTo>
                  <a:lnTo>
                    <a:pt x="4524183" y="1210248"/>
                  </a:lnTo>
                  <a:lnTo>
                    <a:pt x="5026871" y="1137669"/>
                  </a:lnTo>
                  <a:lnTo>
                    <a:pt x="5529558" y="1056400"/>
                  </a:lnTo>
                  <a:lnTo>
                    <a:pt x="6032245" y="962506"/>
                  </a:lnTo>
                  <a:lnTo>
                    <a:pt x="6534932" y="858698"/>
                  </a:lnTo>
                  <a:lnTo>
                    <a:pt x="7037619" y="747654"/>
                  </a:lnTo>
                  <a:lnTo>
                    <a:pt x="7540306" y="630474"/>
                  </a:lnTo>
                  <a:lnTo>
                    <a:pt x="8042993" y="508754"/>
                  </a:lnTo>
                  <a:lnTo>
                    <a:pt x="8545680" y="382914"/>
                  </a:lnTo>
                  <a:lnTo>
                    <a:pt x="9048367" y="253693"/>
                  </a:lnTo>
                  <a:lnTo>
                    <a:pt x="9551055" y="126358"/>
                  </a:lnTo>
                  <a:lnTo>
                    <a:pt x="10053742" y="0"/>
                  </a:lnTo>
                  <a:lnTo>
                    <a:pt x="10053742" y="1040349"/>
                  </a:lnTo>
                  <a:lnTo>
                    <a:pt x="9551055" y="1092572"/>
                  </a:lnTo>
                  <a:lnTo>
                    <a:pt x="9048367" y="1147588"/>
                  </a:lnTo>
                  <a:lnTo>
                    <a:pt x="8545680" y="1204606"/>
                  </a:lnTo>
                  <a:lnTo>
                    <a:pt x="8042993" y="1261123"/>
                  </a:lnTo>
                  <a:lnTo>
                    <a:pt x="7540306" y="1314937"/>
                  </a:lnTo>
                  <a:lnTo>
                    <a:pt x="7037619" y="1367193"/>
                  </a:lnTo>
                  <a:lnTo>
                    <a:pt x="6534932" y="1416431"/>
                  </a:lnTo>
                  <a:lnTo>
                    <a:pt x="6032245" y="1460074"/>
                  </a:lnTo>
                  <a:lnTo>
                    <a:pt x="5529558" y="1497074"/>
                  </a:lnTo>
                  <a:lnTo>
                    <a:pt x="5026871" y="1526132"/>
                  </a:lnTo>
                  <a:lnTo>
                    <a:pt x="4524183" y="1548866"/>
                  </a:lnTo>
                  <a:lnTo>
                    <a:pt x="4021496" y="1562304"/>
                  </a:lnTo>
                  <a:lnTo>
                    <a:pt x="3518809" y="1564961"/>
                  </a:lnTo>
                  <a:lnTo>
                    <a:pt x="3016122" y="1557442"/>
                  </a:lnTo>
                  <a:lnTo>
                    <a:pt x="2513435" y="1537845"/>
                  </a:lnTo>
                  <a:lnTo>
                    <a:pt x="2010748" y="1508554"/>
                  </a:lnTo>
                  <a:lnTo>
                    <a:pt x="1508061" y="1464333"/>
                  </a:lnTo>
                  <a:lnTo>
                    <a:pt x="1005374" y="1404731"/>
                  </a:lnTo>
                  <a:lnTo>
                    <a:pt x="502687" y="1337868"/>
                  </a:lnTo>
                  <a:lnTo>
                    <a:pt x="0" y="1246775"/>
                  </a:lnTo>
                  <a:close/>
                </a:path>
              </a:pathLst>
            </a:custGeom>
            <a:solidFill>
              <a:srgbClr val="F68B33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336471" y="1765026"/>
              <a:ext cx="10053742" cy="1363997"/>
            </a:xfrm>
            <a:custGeom>
              <a:avLst/>
              <a:pathLst>
                <a:path w="10053742" h="1363997">
                  <a:moveTo>
                    <a:pt x="0" y="1249978"/>
                  </a:moveTo>
                  <a:lnTo>
                    <a:pt x="502687" y="1322355"/>
                  </a:lnTo>
                  <a:lnTo>
                    <a:pt x="1005374" y="1325576"/>
                  </a:lnTo>
                  <a:lnTo>
                    <a:pt x="1508061" y="1350070"/>
                  </a:lnTo>
                  <a:lnTo>
                    <a:pt x="2010748" y="1363997"/>
                  </a:lnTo>
                  <a:lnTo>
                    <a:pt x="2513435" y="1356647"/>
                  </a:lnTo>
                  <a:lnTo>
                    <a:pt x="3016122" y="1345283"/>
                  </a:lnTo>
                  <a:lnTo>
                    <a:pt x="3518809" y="1316297"/>
                  </a:lnTo>
                  <a:lnTo>
                    <a:pt x="4021496" y="1271197"/>
                  </a:lnTo>
                  <a:lnTo>
                    <a:pt x="4524183" y="1210248"/>
                  </a:lnTo>
                  <a:lnTo>
                    <a:pt x="5026871" y="1137669"/>
                  </a:lnTo>
                  <a:lnTo>
                    <a:pt x="5529558" y="1056400"/>
                  </a:lnTo>
                  <a:lnTo>
                    <a:pt x="6032245" y="962506"/>
                  </a:lnTo>
                  <a:lnTo>
                    <a:pt x="6534932" y="858698"/>
                  </a:lnTo>
                  <a:lnTo>
                    <a:pt x="7037619" y="747654"/>
                  </a:lnTo>
                  <a:lnTo>
                    <a:pt x="7540306" y="630474"/>
                  </a:lnTo>
                  <a:lnTo>
                    <a:pt x="8042993" y="508754"/>
                  </a:lnTo>
                  <a:lnTo>
                    <a:pt x="8545680" y="382914"/>
                  </a:lnTo>
                  <a:lnTo>
                    <a:pt x="9048367" y="253693"/>
                  </a:lnTo>
                  <a:lnTo>
                    <a:pt x="9551055" y="126358"/>
                  </a:lnTo>
                  <a:lnTo>
                    <a:pt x="1005374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336471" y="2805376"/>
              <a:ext cx="10053742" cy="524612"/>
            </a:xfrm>
            <a:custGeom>
              <a:avLst/>
              <a:pathLst>
                <a:path w="10053742" h="524612">
                  <a:moveTo>
                    <a:pt x="10053742" y="0"/>
                  </a:moveTo>
                  <a:lnTo>
                    <a:pt x="9551055" y="52222"/>
                  </a:lnTo>
                  <a:lnTo>
                    <a:pt x="9048367" y="107238"/>
                  </a:lnTo>
                  <a:lnTo>
                    <a:pt x="8545680" y="164256"/>
                  </a:lnTo>
                  <a:lnTo>
                    <a:pt x="8042993" y="220774"/>
                  </a:lnTo>
                  <a:lnTo>
                    <a:pt x="7540306" y="274587"/>
                  </a:lnTo>
                  <a:lnTo>
                    <a:pt x="7037619" y="326843"/>
                  </a:lnTo>
                  <a:lnTo>
                    <a:pt x="6534932" y="376082"/>
                  </a:lnTo>
                  <a:lnTo>
                    <a:pt x="6032245" y="419724"/>
                  </a:lnTo>
                  <a:lnTo>
                    <a:pt x="5529558" y="456725"/>
                  </a:lnTo>
                  <a:lnTo>
                    <a:pt x="5026871" y="485782"/>
                  </a:lnTo>
                  <a:lnTo>
                    <a:pt x="4524183" y="508517"/>
                  </a:lnTo>
                  <a:lnTo>
                    <a:pt x="4021496" y="521954"/>
                  </a:lnTo>
                  <a:lnTo>
                    <a:pt x="3518809" y="524612"/>
                  </a:lnTo>
                  <a:lnTo>
                    <a:pt x="3016122" y="517092"/>
                  </a:lnTo>
                  <a:lnTo>
                    <a:pt x="2513435" y="497495"/>
                  </a:lnTo>
                  <a:lnTo>
                    <a:pt x="2010748" y="468204"/>
                  </a:lnTo>
                  <a:lnTo>
                    <a:pt x="1508061" y="423983"/>
                  </a:lnTo>
                  <a:lnTo>
                    <a:pt x="1005374" y="364381"/>
                  </a:lnTo>
                  <a:lnTo>
                    <a:pt x="502687" y="297518"/>
                  </a:lnTo>
                  <a:lnTo>
                    <a:pt x="0" y="206426"/>
                  </a:lnTo>
                  <a:lnTo>
                    <a:pt x="0" y="20642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1336471" y="2317980"/>
              <a:ext cx="10053742" cy="899919"/>
            </a:xfrm>
            <a:custGeom>
              <a:avLst/>
              <a:pathLst>
                <a:path w="10053742" h="899919">
                  <a:moveTo>
                    <a:pt x="0" y="695422"/>
                  </a:moveTo>
                  <a:lnTo>
                    <a:pt x="502687" y="777152"/>
                  </a:lnTo>
                  <a:lnTo>
                    <a:pt x="1005374" y="812274"/>
                  </a:lnTo>
                  <a:lnTo>
                    <a:pt x="1508061" y="854553"/>
                  </a:lnTo>
                  <a:lnTo>
                    <a:pt x="2010748" y="883919"/>
                  </a:lnTo>
                  <a:lnTo>
                    <a:pt x="2513435" y="895333"/>
                  </a:lnTo>
                  <a:lnTo>
                    <a:pt x="3016122" y="899919"/>
                  </a:lnTo>
                  <a:lnTo>
                    <a:pt x="3518809" y="889825"/>
                  </a:lnTo>
                  <a:lnTo>
                    <a:pt x="4021496" y="866800"/>
                  </a:lnTo>
                  <a:lnTo>
                    <a:pt x="4524183" y="830700"/>
                  </a:lnTo>
                  <a:lnTo>
                    <a:pt x="5026871" y="784339"/>
                  </a:lnTo>
                  <a:lnTo>
                    <a:pt x="5529558" y="730687"/>
                  </a:lnTo>
                  <a:lnTo>
                    <a:pt x="6032245" y="667046"/>
                  </a:lnTo>
                  <a:lnTo>
                    <a:pt x="6534932" y="595402"/>
                  </a:lnTo>
                  <a:lnTo>
                    <a:pt x="7037619" y="517564"/>
                  </a:lnTo>
                  <a:lnTo>
                    <a:pt x="7540306" y="435441"/>
                  </a:lnTo>
                  <a:lnTo>
                    <a:pt x="8042993" y="350576"/>
                  </a:lnTo>
                  <a:lnTo>
                    <a:pt x="8545680" y="262531"/>
                  </a:lnTo>
                  <a:lnTo>
                    <a:pt x="9048367" y="172866"/>
                  </a:lnTo>
                  <a:lnTo>
                    <a:pt x="9551055" y="85341"/>
                  </a:lnTo>
                  <a:lnTo>
                    <a:pt x="10053742" y="0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3"/>
            <p:cNvSpPr/>
            <p:nvPr/>
          </p:nvSpPr>
          <p:spPr>
            <a:xfrm>
              <a:off x="852576" y="6092112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$0b</a:t>
              </a:r>
            </a:p>
          </p:txBody>
        </p:sp>
        <p:sp>
          <p:nvSpPr>
            <p:cNvPr id="16" name="tx14"/>
            <p:cNvSpPr/>
            <p:nvPr/>
          </p:nvSpPr>
          <p:spPr>
            <a:xfrm>
              <a:off x="852576" y="3772102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$2b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852576" y="1452093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$4b</a:t>
              </a:r>
            </a:p>
          </p:txBody>
        </p:sp>
        <p:sp>
          <p:nvSpPr>
            <p:cNvPr id="18" name="pl16"/>
            <p:cNvSpPr/>
            <p:nvPr/>
          </p:nvSpPr>
          <p:spPr>
            <a:xfrm>
              <a:off x="1336471" y="6213834"/>
              <a:ext cx="10204548" cy="0"/>
            </a:xfrm>
            <a:custGeom>
              <a:avLst/>
              <a:pathLst>
                <a:path w="10204548" h="0">
                  <a:moveTo>
                    <a:pt x="0" y="0"/>
                  </a:moveTo>
                  <a:lnTo>
                    <a:pt x="10204548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1336471" y="621383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6363342" y="621383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11390213" y="621383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0"/>
            <p:cNvSpPr/>
            <p:nvPr/>
          </p:nvSpPr>
          <p:spPr>
            <a:xfrm>
              <a:off x="1082198" y="6315539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6109069" y="6315539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11135941" y="6315539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852576" y="6690103"/>
              <a:ext cx="4012606" cy="121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Confidence intervals reflect uncertainty in estimated freight growth only.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2022-02-09T02:39:32Z</dcterms:created>
  <dcterms:modified xsi:type="dcterms:W3CDTF">2022-02-09T13:39:34Z</dcterms:modified>
  <cp:lastModifiedBy>lffox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