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0" r:id="rId1"/>
  </p:sldMasterIdLst>
  <p:notesMasterIdLst>
    <p:NotesMasterId r:id="rId3"/>
  </p:notesMasterIdLst>
  <p:sldIdLst>
    <p:sldId id="256" r:id="rId2"/>
  </p:sldIdLst>
  <p:sldSz cx="7977188" cy="52197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90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51"/>
    <p:restoredTop sz="94694"/>
  </p:normalViewPr>
  <p:slideViewPr>
    <p:cSldViewPr snapToGrid="0" snapToObjects="1">
      <p:cViewPr>
        <p:scale>
          <a:sx n="75" d="100"/>
          <a:sy n="75" d="100"/>
        </p:scale>
        <p:origin x="2632" y="1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

<Relationships  xmlns="http://schemas.openxmlformats.org/package/2006/relationships">
<Relationship Id="rId2" Type="http://schemas.openxmlformats.org/officeDocument/2006/relationships/slide" Target="slides/slide1.xml"/>
<Relationship Id="rId3" Type="http://schemas.openxmlformats.org/officeDocument/2006/relationships/notesMaster" Target="notesMasters/notesMaster1.xml"/>
<Relationship Id="rId4" Type="http://schemas.openxmlformats.org/officeDocument/2006/relationships/presProps" Target="presProps.xml"/>
<Relationship Id="rId1" Type="http://schemas.openxmlformats.org/officeDocument/2006/relationships/slideMaster" Target="slideMasters/slideMaster1.xml"/>
<Relationship Id="rId7" Type="http://schemas.openxmlformats.org/officeDocument/2006/relationships/tableStyles" Target="tableStyles.xml"/>
<Relationship Id="rId6" Type="http://schemas.openxmlformats.org/officeDocument/2006/relationships/theme" Target="theme/theme1.xml"/>
<Relationship Id="rId5" Type="http://schemas.openxmlformats.org/officeDocument/2006/relationships/viewProps" Target="viewProps.xml"/>
</Relationships>
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Title:</a:t>
            </a:r>
            <a:r>
              <a:rPr/>
              <a:t> </a:t>
            </a:r>
            <a:r>
              <a:rPr/>
              <a:t>CO2</a:t>
            </a:r>
            <a:r>
              <a:rPr/>
              <a:t> </a:t>
            </a:r>
            <a:r>
              <a:rPr/>
              <a:t>emissions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ZE-HDVs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substantially</a:t>
            </a:r>
            <a:r>
              <a:rPr/>
              <a:t> </a:t>
            </a:r>
            <a:r>
              <a:rPr/>
              <a:t>lower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diesel</a:t>
            </a:r>
            <a:r>
              <a:rPr/>
              <a:t> </a:t>
            </a:r>
            <a:r>
              <a:rPr/>
              <a:t>vehicles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Subtitle:</a:t>
            </a:r>
            <a:r>
              <a:rPr/>
              <a:t> </a:t>
            </a:r>
            <a:r>
              <a:rPr/>
              <a:t>Estimated</a:t>
            </a:r>
            <a:r>
              <a:rPr/>
              <a:t> </a:t>
            </a:r>
            <a:r>
              <a:rPr/>
              <a:t>CO2</a:t>
            </a:r>
            <a:r>
              <a:rPr/>
              <a:t> </a:t>
            </a:r>
            <a:r>
              <a:rPr/>
              <a:t>emissions</a:t>
            </a:r>
            <a:r>
              <a:rPr/>
              <a:t> </a:t>
            </a:r>
            <a:r>
              <a:rPr/>
              <a:t>(lifetime)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diesel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electric</a:t>
            </a:r>
            <a:r>
              <a:rPr/>
              <a:t> </a:t>
            </a:r>
            <a:r>
              <a:rPr/>
              <a:t>trucks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Grattan</a:t>
            </a:r>
            <a:r>
              <a:rPr/>
              <a:t> </a:t>
            </a:r>
            <a:r>
              <a:rPr/>
              <a:t>analysis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script</a:t>
            </a:r>
            <a:r>
              <a:rPr/>
              <a:t> </a:t>
            </a:r>
            <a:r>
              <a:rPr/>
              <a:t>location:</a:t>
            </a:r>
            <a:r>
              <a:rPr/>
              <a:t> </a:t>
            </a:r>
            <a:r>
              <a:rPr/>
              <a:t>Dropbox</a:t>
            </a:r>
            <a:r>
              <a:rPr/>
              <a:t> </a:t>
            </a:r>
            <a:r>
              <a:rPr/>
              <a:t>(Grattan</a:t>
            </a:r>
            <a:r>
              <a:rPr/>
              <a:t> </a:t>
            </a:r>
            <a:r>
              <a:rPr/>
              <a:t>Institute)/Transport</a:t>
            </a:r>
            <a:r>
              <a:rPr/>
              <a:t> </a:t>
            </a:r>
            <a:r>
              <a:rPr/>
              <a:t>Program/Project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Trucks/Analysis/truck-modelling/R/co2-ev-vs-diesel.R</a:t>
            </a:r>
            <a:r>
              <a:rPr/>
              <a:t> </a:t>
            </a:r>
            <a:r>
              <a:rPr/>
              <a:t>Powerpoint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location:</a:t>
            </a:r>
            <a:r>
              <a:rPr/>
              <a:t> </a:t>
            </a:r>
            <a:r>
              <a:rPr/>
              <a:t>Dropbox</a:t>
            </a:r>
            <a:r>
              <a:rPr/>
              <a:t> </a:t>
            </a:r>
            <a:r>
              <a:rPr/>
              <a:t>(Grattan</a:t>
            </a:r>
            <a:r>
              <a:rPr/>
              <a:t> </a:t>
            </a:r>
            <a:r>
              <a:rPr/>
              <a:t>Institute)/Transport</a:t>
            </a:r>
            <a:r>
              <a:rPr/>
              <a:t> </a:t>
            </a:r>
            <a:r>
              <a:rPr/>
              <a:t>Program/Project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Trucks/Analysis/truck-modelling/atlas/co2_ev-vs-diesel/co2_ev-vs-diesel_normal/co2_ev-vs-diesel_normal_normal.pptx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8289" y="854243"/>
            <a:ext cx="6780610" cy="1817229"/>
          </a:xfrm>
        </p:spPr>
        <p:txBody>
          <a:bodyPr anchor="b"/>
          <a:lstStyle>
            <a:lvl1pPr algn="ctr">
              <a:defRPr sz="456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7149" y="2741551"/>
            <a:ext cx="5982891" cy="1260219"/>
          </a:xfrm>
        </p:spPr>
        <p:txBody>
          <a:bodyPr/>
          <a:lstStyle>
            <a:lvl1pPr marL="0" indent="0" algn="ctr">
              <a:buNone/>
              <a:defRPr sz="1827"/>
            </a:lvl1pPr>
            <a:lvl2pPr marL="347975" indent="0" algn="ctr">
              <a:buNone/>
              <a:defRPr sz="1522"/>
            </a:lvl2pPr>
            <a:lvl3pPr marL="695950" indent="0" algn="ctr">
              <a:buNone/>
              <a:defRPr sz="1370"/>
            </a:lvl3pPr>
            <a:lvl4pPr marL="1043925" indent="0" algn="ctr">
              <a:buNone/>
              <a:defRPr sz="1218"/>
            </a:lvl4pPr>
            <a:lvl5pPr marL="1391900" indent="0" algn="ctr">
              <a:buNone/>
              <a:defRPr sz="1218"/>
            </a:lvl5pPr>
            <a:lvl6pPr marL="1739875" indent="0" algn="ctr">
              <a:buNone/>
              <a:defRPr sz="1218"/>
            </a:lvl6pPr>
            <a:lvl7pPr marL="2087850" indent="0" algn="ctr">
              <a:buNone/>
              <a:defRPr sz="1218"/>
            </a:lvl7pPr>
            <a:lvl8pPr marL="2435824" indent="0" algn="ctr">
              <a:buNone/>
              <a:defRPr sz="1218"/>
            </a:lvl8pPr>
            <a:lvl9pPr marL="2783799" indent="0" algn="ctr">
              <a:buNone/>
              <a:defRPr sz="1218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8432" y="4837890"/>
            <a:ext cx="1794867" cy="2779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2444" y="4837890"/>
            <a:ext cx="2692301" cy="2779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633889" y="4837890"/>
            <a:ext cx="1794867" cy="277901"/>
          </a:xfrm>
          <a:prstGeom prst="rect">
            <a:avLst/>
          </a:prstGeom>
        </p:spPr>
        <p:txBody>
          <a:bodyPr/>
          <a:lstStyle/>
          <a:p>
            <a:fld id="{3E7C0CC8-E12B-4B1E-958E-BC6C5916F6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808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8432" y="4837890"/>
            <a:ext cx="1794867" cy="277901"/>
          </a:xfrm>
          <a:prstGeom prst="rect">
            <a:avLst/>
          </a:prstGeom>
        </p:spPr>
        <p:txBody>
          <a:bodyPr/>
          <a:lstStyle/>
          <a:p>
            <a:fld id="{862C827D-FC0C-184A-B855-165F1307D257}" type="datetimeFigureOut">
              <a:rPr lang="en-US" smtClean="0"/>
              <a:t>5/22/20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2444" y="4837890"/>
            <a:ext cx="2692301" cy="2779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633889" y="4837890"/>
            <a:ext cx="1794867" cy="277901"/>
          </a:xfrm>
          <a:prstGeom prst="rect">
            <a:avLst/>
          </a:prstGeom>
        </p:spPr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942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277" y="1301302"/>
            <a:ext cx="6880325" cy="2171250"/>
          </a:xfrm>
        </p:spPr>
        <p:txBody>
          <a:bodyPr anchor="b"/>
          <a:lstStyle>
            <a:lvl1pPr>
              <a:defRPr sz="456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4277" y="3493092"/>
            <a:ext cx="6880325" cy="1141809"/>
          </a:xfrm>
        </p:spPr>
        <p:txBody>
          <a:bodyPr/>
          <a:lstStyle>
            <a:lvl1pPr marL="0" indent="0">
              <a:buNone/>
              <a:defRPr sz="1827">
                <a:solidFill>
                  <a:schemeClr val="tx1"/>
                </a:solidFill>
              </a:defRPr>
            </a:lvl1pPr>
            <a:lvl2pPr marL="347975" indent="0">
              <a:buNone/>
              <a:defRPr sz="1522">
                <a:solidFill>
                  <a:schemeClr val="tx1">
                    <a:tint val="75000"/>
                  </a:schemeClr>
                </a:solidFill>
              </a:defRPr>
            </a:lvl2pPr>
            <a:lvl3pPr marL="695950" indent="0">
              <a:buNone/>
              <a:defRPr sz="1370">
                <a:solidFill>
                  <a:schemeClr val="tx1">
                    <a:tint val="75000"/>
                  </a:schemeClr>
                </a:solidFill>
              </a:defRPr>
            </a:lvl3pPr>
            <a:lvl4pPr marL="1043925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4pPr>
            <a:lvl5pPr marL="1391900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5pPr>
            <a:lvl6pPr marL="1739875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6pPr>
            <a:lvl7pPr marL="2087850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7pPr>
            <a:lvl8pPr marL="2435824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8pPr>
            <a:lvl9pPr marL="2783799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8432" y="4837890"/>
            <a:ext cx="1794867" cy="277901"/>
          </a:xfrm>
          <a:prstGeom prst="rect">
            <a:avLst/>
          </a:prstGeom>
        </p:spPr>
        <p:txBody>
          <a:bodyPr/>
          <a:lstStyle/>
          <a:p>
            <a:fld id="{862C827D-FC0C-184A-B855-165F1307D257}" type="datetimeFigureOut">
              <a:rPr lang="en-US" smtClean="0"/>
              <a:t>5/22/20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2444" y="4837890"/>
            <a:ext cx="2692301" cy="2779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633889" y="4837890"/>
            <a:ext cx="1794867" cy="277901"/>
          </a:xfrm>
          <a:prstGeom prst="rect">
            <a:avLst/>
          </a:prstGeom>
        </p:spPr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816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-1608666"/>
            <a:ext cx="7977188" cy="667062"/>
          </a:xfrm>
        </p:spPr>
        <p:txBody>
          <a:bodyPr anchor="t"/>
          <a:lstStyle/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" y="-923701"/>
            <a:ext cx="7977188" cy="67913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" name="Content Placeholder 3"/>
          <p:cNvSpPr>
            <a:spLocks noGrp="1" noChangeAspect="1"/>
          </p:cNvSpPr>
          <p:nvPr>
            <p:ph sz="half" idx="2"/>
          </p:nvPr>
        </p:nvSpPr>
        <p:spPr>
          <a:xfrm>
            <a:off x="0" y="0"/>
            <a:ext cx="7977600" cy="5220000"/>
          </a:xfrm>
        </p:spPr>
        <p:txBody>
          <a:bodyPr lIns="0" tIns="0" rIns="0" bIns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584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8432" y="277902"/>
            <a:ext cx="6880325" cy="1008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432" y="1389503"/>
            <a:ext cx="6880325" cy="33118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486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</p:sldLayoutIdLst>
  <p:txStyles>
    <p:titleStyle>
      <a:lvl1pPr algn="l" defTabSz="695950" rtl="0" eaLnBrk="1" latinLnBrk="0" hangingPunct="1">
        <a:lnSpc>
          <a:spcPct val="90000"/>
        </a:lnSpc>
        <a:spcBef>
          <a:spcPct val="0"/>
        </a:spcBef>
        <a:buNone/>
        <a:defRPr sz="22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3987" indent="-173987" algn="l" defTabSz="695950" rtl="0" eaLnBrk="1" latinLnBrk="0" hangingPunct="1">
        <a:lnSpc>
          <a:spcPct val="90000"/>
        </a:lnSpc>
        <a:spcBef>
          <a:spcPts val="76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21962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69937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17912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65887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913862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370" kern="1200">
          <a:solidFill>
            <a:schemeClr val="tx1"/>
          </a:solidFill>
          <a:latin typeface="+mn-lt"/>
          <a:ea typeface="+mn-ea"/>
          <a:cs typeface="+mn-cs"/>
        </a:defRPr>
      </a:lvl6pPr>
      <a:lvl7pPr marL="2261837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370" kern="1200">
          <a:solidFill>
            <a:schemeClr val="tx1"/>
          </a:solidFill>
          <a:latin typeface="+mn-lt"/>
          <a:ea typeface="+mn-ea"/>
          <a:cs typeface="+mn-cs"/>
        </a:defRPr>
      </a:lvl7pPr>
      <a:lvl8pPr marL="2609812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370" kern="1200">
          <a:solidFill>
            <a:schemeClr val="tx1"/>
          </a:solidFill>
          <a:latin typeface="+mn-lt"/>
          <a:ea typeface="+mn-ea"/>
          <a:cs typeface="+mn-cs"/>
        </a:defRPr>
      </a:lvl8pPr>
      <a:lvl9pPr marL="2957787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3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1pPr>
      <a:lvl2pPr marL="347975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2pPr>
      <a:lvl3pPr marL="69595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3pPr>
      <a:lvl4pPr marL="1043925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4pPr>
      <a:lvl5pPr marL="139190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5pPr>
      <a:lvl6pPr marL="1739875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6pPr>
      <a:lvl7pPr marL="208785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7pPr>
      <a:lvl8pPr marL="2435824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8pPr>
      <a:lvl9pPr marL="2783799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4.xml"/>
<Relationship Id="rId2" Type="http://schemas.openxmlformats.org/officeDocument/2006/relationships/notesSlide" Target="../notesSlides/notesSlide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-1608666"/>
            <a:ext cx="7977188" cy="667062"/>
          </a:xfrm>
        </p:spPr>
        <p:txBody>
          <a:bodyPr/>
          <a:lstStyle/>
          <a:p>
            <a:r>
              <a:rPr/>
              <a:t>CO2 emissions from ZE-HDVs are substantially lower than from diesel vehicles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" y="-923701"/>
            <a:ext cx="7977188" cy="679139"/>
          </a:xfrm>
        </p:spPr>
        <p:txBody>
          <a:bodyPr/>
          <a:lstStyle/>
          <a:p>
            <a:r>
              <a:rPr/>
              <a:t>Estimated CO2 emissions (lifetime) from diesel and electric trucks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4" name="Content Placeholder 3"/>
          <p:cNvGrpSpPr/>
          <p:nvPr/>
        </p:nvGrpSpPr>
        <p:grpSpPr>
          <a:xfrm>
            <a:off x="0" y="0"/>
            <a:ext cx="7977600" cy="5220000"/>
            <a:chOff x="0" y="0"/>
            <a:chExt cx="7977600" cy="5220000"/>
          </a:xfrm>
        </p:grpSpPr>
        <p:sp>
          <p:nvSpPr>
            <p:cNvPr id="5" name="rc3"/>
            <p:cNvSpPr/>
            <p:nvPr/>
          </p:nvSpPr>
          <p:spPr>
            <a:xfrm>
              <a:off x="0" y="0"/>
              <a:ext cx="7977600" cy="5220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4"/>
            <p:cNvSpPr/>
            <p:nvPr/>
          </p:nvSpPr>
          <p:spPr>
            <a:xfrm>
              <a:off x="0" y="0"/>
              <a:ext cx="7977600" cy="5220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5"/>
            <p:cNvSpPr/>
            <p:nvPr/>
          </p:nvSpPr>
          <p:spPr>
            <a:xfrm>
              <a:off x="1857546" y="91439"/>
              <a:ext cx="6010325" cy="452177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l6"/>
            <p:cNvSpPr/>
            <p:nvPr/>
          </p:nvSpPr>
          <p:spPr>
            <a:xfrm>
              <a:off x="1857546" y="3380006"/>
              <a:ext cx="6010325" cy="0"/>
            </a:xfrm>
            <a:custGeom>
              <a:avLst/>
              <a:pathLst>
                <a:path w="6010325" h="0">
                  <a:moveTo>
                    <a:pt x="0" y="0"/>
                  </a:moveTo>
                  <a:lnTo>
                    <a:pt x="6010325" y="0"/>
                  </a:lnTo>
                  <a:lnTo>
                    <a:pt x="6010325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7"/>
            <p:cNvSpPr/>
            <p:nvPr/>
          </p:nvSpPr>
          <p:spPr>
            <a:xfrm>
              <a:off x="1857546" y="1324652"/>
              <a:ext cx="6010325" cy="0"/>
            </a:xfrm>
            <a:custGeom>
              <a:avLst/>
              <a:pathLst>
                <a:path w="6010325" h="0">
                  <a:moveTo>
                    <a:pt x="0" y="0"/>
                  </a:moveTo>
                  <a:lnTo>
                    <a:pt x="6010325" y="0"/>
                  </a:lnTo>
                  <a:lnTo>
                    <a:pt x="6010325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8"/>
            <p:cNvSpPr/>
            <p:nvPr/>
          </p:nvSpPr>
          <p:spPr>
            <a:xfrm>
              <a:off x="1857546" y="399743"/>
              <a:ext cx="5580914" cy="616606"/>
            </a:xfrm>
            <a:prstGeom prst="rect">
              <a:avLst/>
            </a:prstGeom>
            <a:solidFill>
              <a:srgbClr val="A02226">
                <a:alpha val="94901"/>
              </a:srgbClr>
            </a:solidFill>
            <a:ln w="54202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" name="rc9"/>
            <p:cNvSpPr/>
            <p:nvPr/>
          </p:nvSpPr>
          <p:spPr>
            <a:xfrm>
              <a:off x="1857546" y="1016349"/>
              <a:ext cx="3239760" cy="616606"/>
            </a:xfrm>
            <a:prstGeom prst="rect">
              <a:avLst/>
            </a:prstGeom>
            <a:solidFill>
              <a:srgbClr val="3E81CE">
                <a:alpha val="94901"/>
              </a:srgbClr>
            </a:solidFill>
            <a:ln w="54202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" name="rc10"/>
            <p:cNvSpPr/>
            <p:nvPr/>
          </p:nvSpPr>
          <p:spPr>
            <a:xfrm>
              <a:off x="1857546" y="1632955"/>
              <a:ext cx="589320" cy="616606"/>
            </a:xfrm>
            <a:prstGeom prst="rect">
              <a:avLst/>
            </a:prstGeom>
            <a:solidFill>
              <a:srgbClr val="A3C7DF">
                <a:alpha val="94901"/>
              </a:srgbClr>
            </a:solidFill>
            <a:ln w="54202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rc11"/>
            <p:cNvSpPr/>
            <p:nvPr/>
          </p:nvSpPr>
          <p:spPr>
            <a:xfrm>
              <a:off x="1857546" y="2455096"/>
              <a:ext cx="1402259" cy="616606"/>
            </a:xfrm>
            <a:prstGeom prst="rect">
              <a:avLst/>
            </a:prstGeom>
            <a:solidFill>
              <a:srgbClr val="A02226">
                <a:alpha val="94901"/>
              </a:srgbClr>
            </a:solidFill>
            <a:ln w="54202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2"/>
            <p:cNvSpPr/>
            <p:nvPr/>
          </p:nvSpPr>
          <p:spPr>
            <a:xfrm>
              <a:off x="1857546" y="3071703"/>
              <a:ext cx="941111" cy="616606"/>
            </a:xfrm>
            <a:prstGeom prst="rect">
              <a:avLst/>
            </a:prstGeom>
            <a:solidFill>
              <a:srgbClr val="3E81CE">
                <a:alpha val="94901"/>
              </a:srgbClr>
            </a:solidFill>
            <a:ln w="54202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3"/>
            <p:cNvSpPr/>
            <p:nvPr/>
          </p:nvSpPr>
          <p:spPr>
            <a:xfrm>
              <a:off x="1857546" y="3688309"/>
              <a:ext cx="140205" cy="616606"/>
            </a:xfrm>
            <a:prstGeom prst="rect">
              <a:avLst/>
            </a:prstGeom>
            <a:solidFill>
              <a:srgbClr val="A3C7DF">
                <a:alpha val="94901"/>
              </a:srgbClr>
            </a:solidFill>
            <a:ln w="54202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pg14"/>
            <p:cNvSpPr/>
            <p:nvPr/>
          </p:nvSpPr>
          <p:spPr>
            <a:xfrm>
              <a:off x="2819460" y="3279453"/>
              <a:ext cx="1865934" cy="201105"/>
            </a:xfrm>
            <a:custGeom>
              <a:avLst/>
              <a:pathLst>
                <a:path w="1865934" h="201105">
                  <a:moveTo>
                    <a:pt x="27431" y="201105"/>
                  </a:moveTo>
                  <a:lnTo>
                    <a:pt x="1838502" y="201105"/>
                  </a:lnTo>
                  <a:lnTo>
                    <a:pt x="1837397" y="201083"/>
                  </a:lnTo>
                  <a:lnTo>
                    <a:pt x="1841808" y="200905"/>
                  </a:lnTo>
                  <a:lnTo>
                    <a:pt x="1846134" y="200022"/>
                  </a:lnTo>
                  <a:lnTo>
                    <a:pt x="1850261" y="198456"/>
                  </a:lnTo>
                  <a:lnTo>
                    <a:pt x="1854085" y="196249"/>
                  </a:lnTo>
                  <a:lnTo>
                    <a:pt x="1857504" y="193457"/>
                  </a:lnTo>
                  <a:lnTo>
                    <a:pt x="1860432" y="190153"/>
                  </a:lnTo>
                  <a:lnTo>
                    <a:pt x="1862791" y="186421"/>
                  </a:lnTo>
                  <a:lnTo>
                    <a:pt x="1864522" y="182360"/>
                  </a:lnTo>
                  <a:lnTo>
                    <a:pt x="1865578" y="178073"/>
                  </a:lnTo>
                  <a:lnTo>
                    <a:pt x="1865934" y="173673"/>
                  </a:lnTo>
                  <a:lnTo>
                    <a:pt x="1865934" y="27431"/>
                  </a:lnTo>
                  <a:lnTo>
                    <a:pt x="1865578" y="23031"/>
                  </a:lnTo>
                  <a:lnTo>
                    <a:pt x="1864522" y="18745"/>
                  </a:lnTo>
                  <a:lnTo>
                    <a:pt x="1862791" y="14683"/>
                  </a:lnTo>
                  <a:lnTo>
                    <a:pt x="1860432" y="10952"/>
                  </a:lnTo>
                  <a:lnTo>
                    <a:pt x="1857504" y="7647"/>
                  </a:lnTo>
                  <a:lnTo>
                    <a:pt x="1854085" y="4855"/>
                  </a:lnTo>
                  <a:lnTo>
                    <a:pt x="1850261" y="2648"/>
                  </a:lnTo>
                  <a:lnTo>
                    <a:pt x="1846134" y="1083"/>
                  </a:lnTo>
                  <a:lnTo>
                    <a:pt x="1841808" y="200"/>
                  </a:lnTo>
                  <a:lnTo>
                    <a:pt x="1838502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tx15"/>
            <p:cNvSpPr/>
            <p:nvPr/>
          </p:nvSpPr>
          <p:spPr>
            <a:xfrm>
              <a:off x="2837748" y="3248962"/>
              <a:ext cx="1829358" cy="2133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3E81CE">
                      <a:alpha val="100000"/>
                    </a:srgbClr>
                  </a:solidFill>
                  <a:latin typeface="Helvetica"/>
                  <a:cs typeface="Helvetica"/>
                </a:rPr>
                <a:t>EV (sold in 2022)</a:t>
              </a:r>
            </a:p>
          </p:txBody>
        </p:sp>
        <p:sp>
          <p:nvSpPr>
            <p:cNvPr id="18" name="pg16"/>
            <p:cNvSpPr/>
            <p:nvPr/>
          </p:nvSpPr>
          <p:spPr>
            <a:xfrm>
              <a:off x="2819460" y="3279453"/>
              <a:ext cx="1865934" cy="201105"/>
            </a:xfrm>
            <a:custGeom>
              <a:avLst/>
              <a:pathLst>
                <a:path w="1865934" h="201105">
                  <a:moveTo>
                    <a:pt x="27431" y="201105"/>
                  </a:moveTo>
                  <a:lnTo>
                    <a:pt x="1838502" y="201105"/>
                  </a:lnTo>
                  <a:lnTo>
                    <a:pt x="1837397" y="201083"/>
                  </a:lnTo>
                  <a:lnTo>
                    <a:pt x="1841808" y="200905"/>
                  </a:lnTo>
                  <a:lnTo>
                    <a:pt x="1846134" y="200022"/>
                  </a:lnTo>
                  <a:lnTo>
                    <a:pt x="1850261" y="198456"/>
                  </a:lnTo>
                  <a:lnTo>
                    <a:pt x="1854085" y="196249"/>
                  </a:lnTo>
                  <a:lnTo>
                    <a:pt x="1857504" y="193457"/>
                  </a:lnTo>
                  <a:lnTo>
                    <a:pt x="1860432" y="190153"/>
                  </a:lnTo>
                  <a:lnTo>
                    <a:pt x="1862791" y="186421"/>
                  </a:lnTo>
                  <a:lnTo>
                    <a:pt x="1864522" y="182360"/>
                  </a:lnTo>
                  <a:lnTo>
                    <a:pt x="1865578" y="178073"/>
                  </a:lnTo>
                  <a:lnTo>
                    <a:pt x="1865934" y="173673"/>
                  </a:lnTo>
                  <a:lnTo>
                    <a:pt x="1865934" y="27431"/>
                  </a:lnTo>
                  <a:lnTo>
                    <a:pt x="1865578" y="23031"/>
                  </a:lnTo>
                  <a:lnTo>
                    <a:pt x="1864522" y="18745"/>
                  </a:lnTo>
                  <a:lnTo>
                    <a:pt x="1862791" y="14683"/>
                  </a:lnTo>
                  <a:lnTo>
                    <a:pt x="1860432" y="10952"/>
                  </a:lnTo>
                  <a:lnTo>
                    <a:pt x="1857504" y="7647"/>
                  </a:lnTo>
                  <a:lnTo>
                    <a:pt x="1854085" y="4855"/>
                  </a:lnTo>
                  <a:lnTo>
                    <a:pt x="1850261" y="2648"/>
                  </a:lnTo>
                  <a:lnTo>
                    <a:pt x="1846134" y="1083"/>
                  </a:lnTo>
                  <a:lnTo>
                    <a:pt x="1841808" y="200"/>
                  </a:lnTo>
                  <a:lnTo>
                    <a:pt x="1838502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tx17"/>
            <p:cNvSpPr/>
            <p:nvPr/>
          </p:nvSpPr>
          <p:spPr>
            <a:xfrm>
              <a:off x="2837748" y="3248962"/>
              <a:ext cx="1829358" cy="2133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3E81CE">
                      <a:alpha val="100000"/>
                    </a:srgbClr>
                  </a:solidFill>
                  <a:latin typeface="Helvetica"/>
                  <a:cs typeface="Helvetica"/>
                </a:rPr>
                <a:t>EV (sold in 2022)</a:t>
              </a:r>
            </a:p>
          </p:txBody>
        </p:sp>
        <p:sp>
          <p:nvSpPr>
            <p:cNvPr id="20" name="pg18"/>
            <p:cNvSpPr/>
            <p:nvPr/>
          </p:nvSpPr>
          <p:spPr>
            <a:xfrm>
              <a:off x="2819460" y="3279453"/>
              <a:ext cx="1865934" cy="201105"/>
            </a:xfrm>
            <a:custGeom>
              <a:avLst/>
              <a:pathLst>
                <a:path w="1865934" h="201105">
                  <a:moveTo>
                    <a:pt x="27431" y="201105"/>
                  </a:moveTo>
                  <a:lnTo>
                    <a:pt x="1838502" y="201105"/>
                  </a:lnTo>
                  <a:lnTo>
                    <a:pt x="1837397" y="201083"/>
                  </a:lnTo>
                  <a:lnTo>
                    <a:pt x="1841808" y="200905"/>
                  </a:lnTo>
                  <a:lnTo>
                    <a:pt x="1846134" y="200022"/>
                  </a:lnTo>
                  <a:lnTo>
                    <a:pt x="1850261" y="198456"/>
                  </a:lnTo>
                  <a:lnTo>
                    <a:pt x="1854085" y="196249"/>
                  </a:lnTo>
                  <a:lnTo>
                    <a:pt x="1857504" y="193457"/>
                  </a:lnTo>
                  <a:lnTo>
                    <a:pt x="1860432" y="190153"/>
                  </a:lnTo>
                  <a:lnTo>
                    <a:pt x="1862791" y="186421"/>
                  </a:lnTo>
                  <a:lnTo>
                    <a:pt x="1864522" y="182360"/>
                  </a:lnTo>
                  <a:lnTo>
                    <a:pt x="1865578" y="178073"/>
                  </a:lnTo>
                  <a:lnTo>
                    <a:pt x="1865934" y="173673"/>
                  </a:lnTo>
                  <a:lnTo>
                    <a:pt x="1865934" y="27431"/>
                  </a:lnTo>
                  <a:lnTo>
                    <a:pt x="1865578" y="23031"/>
                  </a:lnTo>
                  <a:lnTo>
                    <a:pt x="1864522" y="18745"/>
                  </a:lnTo>
                  <a:lnTo>
                    <a:pt x="1862791" y="14683"/>
                  </a:lnTo>
                  <a:lnTo>
                    <a:pt x="1860432" y="10952"/>
                  </a:lnTo>
                  <a:lnTo>
                    <a:pt x="1857504" y="7647"/>
                  </a:lnTo>
                  <a:lnTo>
                    <a:pt x="1854085" y="4855"/>
                  </a:lnTo>
                  <a:lnTo>
                    <a:pt x="1850261" y="2648"/>
                  </a:lnTo>
                  <a:lnTo>
                    <a:pt x="1846134" y="1083"/>
                  </a:lnTo>
                  <a:lnTo>
                    <a:pt x="1841808" y="200"/>
                  </a:lnTo>
                  <a:lnTo>
                    <a:pt x="1838502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tx19"/>
            <p:cNvSpPr/>
            <p:nvPr/>
          </p:nvSpPr>
          <p:spPr>
            <a:xfrm>
              <a:off x="2837748" y="3248962"/>
              <a:ext cx="1829358" cy="2133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3E81CE">
                      <a:alpha val="100000"/>
                    </a:srgbClr>
                  </a:solidFill>
                  <a:latin typeface="Helvetica"/>
                  <a:cs typeface="Helvetica"/>
                </a:rPr>
                <a:t>EV (sold in 2022)</a:t>
              </a:r>
            </a:p>
          </p:txBody>
        </p:sp>
        <p:sp>
          <p:nvSpPr>
            <p:cNvPr id="22" name="pg20"/>
            <p:cNvSpPr/>
            <p:nvPr/>
          </p:nvSpPr>
          <p:spPr>
            <a:xfrm>
              <a:off x="2819460" y="3279453"/>
              <a:ext cx="1865934" cy="201105"/>
            </a:xfrm>
            <a:custGeom>
              <a:avLst/>
              <a:pathLst>
                <a:path w="1865934" h="201105">
                  <a:moveTo>
                    <a:pt x="27431" y="201105"/>
                  </a:moveTo>
                  <a:lnTo>
                    <a:pt x="1838502" y="201105"/>
                  </a:lnTo>
                  <a:lnTo>
                    <a:pt x="1837397" y="201083"/>
                  </a:lnTo>
                  <a:lnTo>
                    <a:pt x="1841808" y="200905"/>
                  </a:lnTo>
                  <a:lnTo>
                    <a:pt x="1846134" y="200022"/>
                  </a:lnTo>
                  <a:lnTo>
                    <a:pt x="1850261" y="198456"/>
                  </a:lnTo>
                  <a:lnTo>
                    <a:pt x="1854085" y="196249"/>
                  </a:lnTo>
                  <a:lnTo>
                    <a:pt x="1857504" y="193457"/>
                  </a:lnTo>
                  <a:lnTo>
                    <a:pt x="1860432" y="190153"/>
                  </a:lnTo>
                  <a:lnTo>
                    <a:pt x="1862791" y="186421"/>
                  </a:lnTo>
                  <a:lnTo>
                    <a:pt x="1864522" y="182360"/>
                  </a:lnTo>
                  <a:lnTo>
                    <a:pt x="1865578" y="178073"/>
                  </a:lnTo>
                  <a:lnTo>
                    <a:pt x="1865934" y="173673"/>
                  </a:lnTo>
                  <a:lnTo>
                    <a:pt x="1865934" y="27431"/>
                  </a:lnTo>
                  <a:lnTo>
                    <a:pt x="1865578" y="23031"/>
                  </a:lnTo>
                  <a:lnTo>
                    <a:pt x="1864522" y="18745"/>
                  </a:lnTo>
                  <a:lnTo>
                    <a:pt x="1862791" y="14683"/>
                  </a:lnTo>
                  <a:lnTo>
                    <a:pt x="1860432" y="10952"/>
                  </a:lnTo>
                  <a:lnTo>
                    <a:pt x="1857504" y="7647"/>
                  </a:lnTo>
                  <a:lnTo>
                    <a:pt x="1854085" y="4855"/>
                  </a:lnTo>
                  <a:lnTo>
                    <a:pt x="1850261" y="2648"/>
                  </a:lnTo>
                  <a:lnTo>
                    <a:pt x="1846134" y="1083"/>
                  </a:lnTo>
                  <a:lnTo>
                    <a:pt x="1841808" y="200"/>
                  </a:lnTo>
                  <a:lnTo>
                    <a:pt x="1838502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tx21"/>
            <p:cNvSpPr/>
            <p:nvPr/>
          </p:nvSpPr>
          <p:spPr>
            <a:xfrm>
              <a:off x="2837748" y="3248962"/>
              <a:ext cx="1829358" cy="2133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3E81CE">
                      <a:alpha val="100000"/>
                    </a:srgbClr>
                  </a:solidFill>
                  <a:latin typeface="Helvetica"/>
                  <a:cs typeface="Helvetica"/>
                </a:rPr>
                <a:t>EV (sold in 2022)</a:t>
              </a:r>
            </a:p>
          </p:txBody>
        </p:sp>
        <p:sp>
          <p:nvSpPr>
            <p:cNvPr id="24" name="pg22"/>
            <p:cNvSpPr/>
            <p:nvPr/>
          </p:nvSpPr>
          <p:spPr>
            <a:xfrm>
              <a:off x="2819460" y="3279453"/>
              <a:ext cx="1865934" cy="201105"/>
            </a:xfrm>
            <a:custGeom>
              <a:avLst/>
              <a:pathLst>
                <a:path w="1865934" h="201105">
                  <a:moveTo>
                    <a:pt x="27431" y="201105"/>
                  </a:moveTo>
                  <a:lnTo>
                    <a:pt x="1838502" y="201105"/>
                  </a:lnTo>
                  <a:lnTo>
                    <a:pt x="1837397" y="201083"/>
                  </a:lnTo>
                  <a:lnTo>
                    <a:pt x="1841808" y="200905"/>
                  </a:lnTo>
                  <a:lnTo>
                    <a:pt x="1846134" y="200022"/>
                  </a:lnTo>
                  <a:lnTo>
                    <a:pt x="1850261" y="198456"/>
                  </a:lnTo>
                  <a:lnTo>
                    <a:pt x="1854085" y="196249"/>
                  </a:lnTo>
                  <a:lnTo>
                    <a:pt x="1857504" y="193457"/>
                  </a:lnTo>
                  <a:lnTo>
                    <a:pt x="1860432" y="190153"/>
                  </a:lnTo>
                  <a:lnTo>
                    <a:pt x="1862791" y="186421"/>
                  </a:lnTo>
                  <a:lnTo>
                    <a:pt x="1864522" y="182360"/>
                  </a:lnTo>
                  <a:lnTo>
                    <a:pt x="1865578" y="178073"/>
                  </a:lnTo>
                  <a:lnTo>
                    <a:pt x="1865934" y="173673"/>
                  </a:lnTo>
                  <a:lnTo>
                    <a:pt x="1865934" y="27431"/>
                  </a:lnTo>
                  <a:lnTo>
                    <a:pt x="1865578" y="23031"/>
                  </a:lnTo>
                  <a:lnTo>
                    <a:pt x="1864522" y="18745"/>
                  </a:lnTo>
                  <a:lnTo>
                    <a:pt x="1862791" y="14683"/>
                  </a:lnTo>
                  <a:lnTo>
                    <a:pt x="1860432" y="10952"/>
                  </a:lnTo>
                  <a:lnTo>
                    <a:pt x="1857504" y="7647"/>
                  </a:lnTo>
                  <a:lnTo>
                    <a:pt x="1854085" y="4855"/>
                  </a:lnTo>
                  <a:lnTo>
                    <a:pt x="1850261" y="2648"/>
                  </a:lnTo>
                  <a:lnTo>
                    <a:pt x="1846134" y="1083"/>
                  </a:lnTo>
                  <a:lnTo>
                    <a:pt x="1841808" y="200"/>
                  </a:lnTo>
                  <a:lnTo>
                    <a:pt x="1838502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tx23"/>
            <p:cNvSpPr/>
            <p:nvPr/>
          </p:nvSpPr>
          <p:spPr>
            <a:xfrm>
              <a:off x="2837748" y="3248962"/>
              <a:ext cx="1829358" cy="2133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3E81CE">
                      <a:alpha val="100000"/>
                    </a:srgbClr>
                  </a:solidFill>
                  <a:latin typeface="Helvetica"/>
                  <a:cs typeface="Helvetica"/>
                </a:rPr>
                <a:t>EV (sold in 2022)</a:t>
              </a:r>
            </a:p>
          </p:txBody>
        </p:sp>
        <p:sp>
          <p:nvSpPr>
            <p:cNvPr id="26" name="pg24"/>
            <p:cNvSpPr/>
            <p:nvPr/>
          </p:nvSpPr>
          <p:spPr>
            <a:xfrm>
              <a:off x="2819460" y="3279453"/>
              <a:ext cx="1865934" cy="201105"/>
            </a:xfrm>
            <a:custGeom>
              <a:avLst/>
              <a:pathLst>
                <a:path w="1865934" h="201105">
                  <a:moveTo>
                    <a:pt x="27431" y="201105"/>
                  </a:moveTo>
                  <a:lnTo>
                    <a:pt x="1838502" y="201105"/>
                  </a:lnTo>
                  <a:lnTo>
                    <a:pt x="1837397" y="201083"/>
                  </a:lnTo>
                  <a:lnTo>
                    <a:pt x="1841808" y="200905"/>
                  </a:lnTo>
                  <a:lnTo>
                    <a:pt x="1846134" y="200022"/>
                  </a:lnTo>
                  <a:lnTo>
                    <a:pt x="1850261" y="198456"/>
                  </a:lnTo>
                  <a:lnTo>
                    <a:pt x="1854085" y="196249"/>
                  </a:lnTo>
                  <a:lnTo>
                    <a:pt x="1857504" y="193457"/>
                  </a:lnTo>
                  <a:lnTo>
                    <a:pt x="1860432" y="190153"/>
                  </a:lnTo>
                  <a:lnTo>
                    <a:pt x="1862791" y="186421"/>
                  </a:lnTo>
                  <a:lnTo>
                    <a:pt x="1864522" y="182360"/>
                  </a:lnTo>
                  <a:lnTo>
                    <a:pt x="1865578" y="178073"/>
                  </a:lnTo>
                  <a:lnTo>
                    <a:pt x="1865934" y="173673"/>
                  </a:lnTo>
                  <a:lnTo>
                    <a:pt x="1865934" y="27431"/>
                  </a:lnTo>
                  <a:lnTo>
                    <a:pt x="1865578" y="23031"/>
                  </a:lnTo>
                  <a:lnTo>
                    <a:pt x="1864522" y="18745"/>
                  </a:lnTo>
                  <a:lnTo>
                    <a:pt x="1862791" y="14683"/>
                  </a:lnTo>
                  <a:lnTo>
                    <a:pt x="1860432" y="10952"/>
                  </a:lnTo>
                  <a:lnTo>
                    <a:pt x="1857504" y="7647"/>
                  </a:lnTo>
                  <a:lnTo>
                    <a:pt x="1854085" y="4855"/>
                  </a:lnTo>
                  <a:lnTo>
                    <a:pt x="1850261" y="2648"/>
                  </a:lnTo>
                  <a:lnTo>
                    <a:pt x="1846134" y="1083"/>
                  </a:lnTo>
                  <a:lnTo>
                    <a:pt x="1841808" y="200"/>
                  </a:lnTo>
                  <a:lnTo>
                    <a:pt x="1838502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5"/>
            <p:cNvSpPr/>
            <p:nvPr/>
          </p:nvSpPr>
          <p:spPr>
            <a:xfrm>
              <a:off x="2837748" y="3248962"/>
              <a:ext cx="1829358" cy="2133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3E81CE">
                      <a:alpha val="100000"/>
                    </a:srgbClr>
                  </a:solidFill>
                  <a:latin typeface="Helvetica"/>
                  <a:cs typeface="Helvetica"/>
                </a:rPr>
                <a:t>EV (sold in 2022)</a:t>
              </a:r>
            </a:p>
          </p:txBody>
        </p:sp>
        <p:sp>
          <p:nvSpPr>
            <p:cNvPr id="28" name="pg26"/>
            <p:cNvSpPr/>
            <p:nvPr/>
          </p:nvSpPr>
          <p:spPr>
            <a:xfrm>
              <a:off x="3367771" y="2662847"/>
              <a:ext cx="710097" cy="201105"/>
            </a:xfrm>
            <a:custGeom>
              <a:avLst/>
              <a:pathLst>
                <a:path w="710097" h="201105">
                  <a:moveTo>
                    <a:pt x="27432" y="201105"/>
                  </a:moveTo>
                  <a:lnTo>
                    <a:pt x="682665" y="201105"/>
                  </a:lnTo>
                  <a:lnTo>
                    <a:pt x="681561" y="201083"/>
                  </a:lnTo>
                  <a:lnTo>
                    <a:pt x="685972" y="200905"/>
                  </a:lnTo>
                  <a:lnTo>
                    <a:pt x="690297" y="200022"/>
                  </a:lnTo>
                  <a:lnTo>
                    <a:pt x="694425" y="198456"/>
                  </a:lnTo>
                  <a:lnTo>
                    <a:pt x="698248" y="196249"/>
                  </a:lnTo>
                  <a:lnTo>
                    <a:pt x="701668" y="193457"/>
                  </a:lnTo>
                  <a:lnTo>
                    <a:pt x="704595" y="190153"/>
                  </a:lnTo>
                  <a:lnTo>
                    <a:pt x="706955" y="186421"/>
                  </a:lnTo>
                  <a:lnTo>
                    <a:pt x="708685" y="182360"/>
                  </a:lnTo>
                  <a:lnTo>
                    <a:pt x="709742" y="178073"/>
                  </a:lnTo>
                  <a:lnTo>
                    <a:pt x="710097" y="173673"/>
                  </a:lnTo>
                  <a:lnTo>
                    <a:pt x="710097" y="27431"/>
                  </a:lnTo>
                  <a:lnTo>
                    <a:pt x="709742" y="23031"/>
                  </a:lnTo>
                  <a:lnTo>
                    <a:pt x="708685" y="18745"/>
                  </a:lnTo>
                  <a:lnTo>
                    <a:pt x="706955" y="14683"/>
                  </a:lnTo>
                  <a:lnTo>
                    <a:pt x="704595" y="10952"/>
                  </a:lnTo>
                  <a:lnTo>
                    <a:pt x="701668" y="7647"/>
                  </a:lnTo>
                  <a:lnTo>
                    <a:pt x="698248" y="4855"/>
                  </a:lnTo>
                  <a:lnTo>
                    <a:pt x="694425" y="2648"/>
                  </a:lnTo>
                  <a:lnTo>
                    <a:pt x="690297" y="1083"/>
                  </a:lnTo>
                  <a:lnTo>
                    <a:pt x="685972" y="200"/>
                  </a:lnTo>
                  <a:lnTo>
                    <a:pt x="682665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tx27"/>
            <p:cNvSpPr/>
            <p:nvPr/>
          </p:nvSpPr>
          <p:spPr>
            <a:xfrm>
              <a:off x="3386059" y="2676000"/>
              <a:ext cx="673521" cy="1696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Diesel</a:t>
              </a:r>
            </a:p>
          </p:txBody>
        </p:sp>
        <p:sp>
          <p:nvSpPr>
            <p:cNvPr id="30" name="pg28"/>
            <p:cNvSpPr/>
            <p:nvPr/>
          </p:nvSpPr>
          <p:spPr>
            <a:xfrm>
              <a:off x="3367771" y="2662847"/>
              <a:ext cx="710097" cy="201105"/>
            </a:xfrm>
            <a:custGeom>
              <a:avLst/>
              <a:pathLst>
                <a:path w="710097" h="201105">
                  <a:moveTo>
                    <a:pt x="27432" y="201105"/>
                  </a:moveTo>
                  <a:lnTo>
                    <a:pt x="682665" y="201105"/>
                  </a:lnTo>
                  <a:lnTo>
                    <a:pt x="681561" y="201083"/>
                  </a:lnTo>
                  <a:lnTo>
                    <a:pt x="685972" y="200905"/>
                  </a:lnTo>
                  <a:lnTo>
                    <a:pt x="690297" y="200022"/>
                  </a:lnTo>
                  <a:lnTo>
                    <a:pt x="694425" y="198456"/>
                  </a:lnTo>
                  <a:lnTo>
                    <a:pt x="698248" y="196249"/>
                  </a:lnTo>
                  <a:lnTo>
                    <a:pt x="701668" y="193457"/>
                  </a:lnTo>
                  <a:lnTo>
                    <a:pt x="704595" y="190153"/>
                  </a:lnTo>
                  <a:lnTo>
                    <a:pt x="706955" y="186421"/>
                  </a:lnTo>
                  <a:lnTo>
                    <a:pt x="708685" y="182360"/>
                  </a:lnTo>
                  <a:lnTo>
                    <a:pt x="709742" y="178073"/>
                  </a:lnTo>
                  <a:lnTo>
                    <a:pt x="710097" y="173673"/>
                  </a:lnTo>
                  <a:lnTo>
                    <a:pt x="710097" y="27431"/>
                  </a:lnTo>
                  <a:lnTo>
                    <a:pt x="709742" y="23031"/>
                  </a:lnTo>
                  <a:lnTo>
                    <a:pt x="708685" y="18745"/>
                  </a:lnTo>
                  <a:lnTo>
                    <a:pt x="706955" y="14683"/>
                  </a:lnTo>
                  <a:lnTo>
                    <a:pt x="704595" y="10952"/>
                  </a:lnTo>
                  <a:lnTo>
                    <a:pt x="701668" y="7647"/>
                  </a:lnTo>
                  <a:lnTo>
                    <a:pt x="698248" y="4855"/>
                  </a:lnTo>
                  <a:lnTo>
                    <a:pt x="694425" y="2648"/>
                  </a:lnTo>
                  <a:lnTo>
                    <a:pt x="690297" y="1083"/>
                  </a:lnTo>
                  <a:lnTo>
                    <a:pt x="685972" y="200"/>
                  </a:lnTo>
                  <a:lnTo>
                    <a:pt x="682665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tx29"/>
            <p:cNvSpPr/>
            <p:nvPr/>
          </p:nvSpPr>
          <p:spPr>
            <a:xfrm>
              <a:off x="3386059" y="2676000"/>
              <a:ext cx="673521" cy="1696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Diesel</a:t>
              </a:r>
            </a:p>
          </p:txBody>
        </p:sp>
        <p:sp>
          <p:nvSpPr>
            <p:cNvPr id="32" name="pg30"/>
            <p:cNvSpPr/>
            <p:nvPr/>
          </p:nvSpPr>
          <p:spPr>
            <a:xfrm>
              <a:off x="3367771" y="2662847"/>
              <a:ext cx="710097" cy="201105"/>
            </a:xfrm>
            <a:custGeom>
              <a:avLst/>
              <a:pathLst>
                <a:path w="710097" h="201105">
                  <a:moveTo>
                    <a:pt x="27432" y="201105"/>
                  </a:moveTo>
                  <a:lnTo>
                    <a:pt x="682665" y="201105"/>
                  </a:lnTo>
                  <a:lnTo>
                    <a:pt x="681561" y="201083"/>
                  </a:lnTo>
                  <a:lnTo>
                    <a:pt x="685972" y="200905"/>
                  </a:lnTo>
                  <a:lnTo>
                    <a:pt x="690297" y="200022"/>
                  </a:lnTo>
                  <a:lnTo>
                    <a:pt x="694425" y="198456"/>
                  </a:lnTo>
                  <a:lnTo>
                    <a:pt x="698248" y="196249"/>
                  </a:lnTo>
                  <a:lnTo>
                    <a:pt x="701668" y="193457"/>
                  </a:lnTo>
                  <a:lnTo>
                    <a:pt x="704595" y="190153"/>
                  </a:lnTo>
                  <a:lnTo>
                    <a:pt x="706955" y="186421"/>
                  </a:lnTo>
                  <a:lnTo>
                    <a:pt x="708685" y="182360"/>
                  </a:lnTo>
                  <a:lnTo>
                    <a:pt x="709742" y="178073"/>
                  </a:lnTo>
                  <a:lnTo>
                    <a:pt x="710097" y="173673"/>
                  </a:lnTo>
                  <a:lnTo>
                    <a:pt x="710097" y="27431"/>
                  </a:lnTo>
                  <a:lnTo>
                    <a:pt x="709742" y="23031"/>
                  </a:lnTo>
                  <a:lnTo>
                    <a:pt x="708685" y="18745"/>
                  </a:lnTo>
                  <a:lnTo>
                    <a:pt x="706955" y="14683"/>
                  </a:lnTo>
                  <a:lnTo>
                    <a:pt x="704595" y="10952"/>
                  </a:lnTo>
                  <a:lnTo>
                    <a:pt x="701668" y="7647"/>
                  </a:lnTo>
                  <a:lnTo>
                    <a:pt x="698248" y="4855"/>
                  </a:lnTo>
                  <a:lnTo>
                    <a:pt x="694425" y="2648"/>
                  </a:lnTo>
                  <a:lnTo>
                    <a:pt x="690297" y="1083"/>
                  </a:lnTo>
                  <a:lnTo>
                    <a:pt x="685972" y="200"/>
                  </a:lnTo>
                  <a:lnTo>
                    <a:pt x="682665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tx31"/>
            <p:cNvSpPr/>
            <p:nvPr/>
          </p:nvSpPr>
          <p:spPr>
            <a:xfrm>
              <a:off x="3386059" y="2676000"/>
              <a:ext cx="673521" cy="1696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Diesel</a:t>
              </a:r>
            </a:p>
          </p:txBody>
        </p:sp>
        <p:sp>
          <p:nvSpPr>
            <p:cNvPr id="34" name="pg32"/>
            <p:cNvSpPr/>
            <p:nvPr/>
          </p:nvSpPr>
          <p:spPr>
            <a:xfrm>
              <a:off x="3367771" y="2662847"/>
              <a:ext cx="710097" cy="201105"/>
            </a:xfrm>
            <a:custGeom>
              <a:avLst/>
              <a:pathLst>
                <a:path w="710097" h="201105">
                  <a:moveTo>
                    <a:pt x="27432" y="201105"/>
                  </a:moveTo>
                  <a:lnTo>
                    <a:pt x="682665" y="201105"/>
                  </a:lnTo>
                  <a:lnTo>
                    <a:pt x="681561" y="201083"/>
                  </a:lnTo>
                  <a:lnTo>
                    <a:pt x="685972" y="200905"/>
                  </a:lnTo>
                  <a:lnTo>
                    <a:pt x="690297" y="200022"/>
                  </a:lnTo>
                  <a:lnTo>
                    <a:pt x="694425" y="198456"/>
                  </a:lnTo>
                  <a:lnTo>
                    <a:pt x="698248" y="196249"/>
                  </a:lnTo>
                  <a:lnTo>
                    <a:pt x="701668" y="193457"/>
                  </a:lnTo>
                  <a:lnTo>
                    <a:pt x="704595" y="190153"/>
                  </a:lnTo>
                  <a:lnTo>
                    <a:pt x="706955" y="186421"/>
                  </a:lnTo>
                  <a:lnTo>
                    <a:pt x="708685" y="182360"/>
                  </a:lnTo>
                  <a:lnTo>
                    <a:pt x="709742" y="178073"/>
                  </a:lnTo>
                  <a:lnTo>
                    <a:pt x="710097" y="173673"/>
                  </a:lnTo>
                  <a:lnTo>
                    <a:pt x="710097" y="27431"/>
                  </a:lnTo>
                  <a:lnTo>
                    <a:pt x="709742" y="23031"/>
                  </a:lnTo>
                  <a:lnTo>
                    <a:pt x="708685" y="18745"/>
                  </a:lnTo>
                  <a:lnTo>
                    <a:pt x="706955" y="14683"/>
                  </a:lnTo>
                  <a:lnTo>
                    <a:pt x="704595" y="10952"/>
                  </a:lnTo>
                  <a:lnTo>
                    <a:pt x="701668" y="7647"/>
                  </a:lnTo>
                  <a:lnTo>
                    <a:pt x="698248" y="4855"/>
                  </a:lnTo>
                  <a:lnTo>
                    <a:pt x="694425" y="2648"/>
                  </a:lnTo>
                  <a:lnTo>
                    <a:pt x="690297" y="1083"/>
                  </a:lnTo>
                  <a:lnTo>
                    <a:pt x="685972" y="200"/>
                  </a:lnTo>
                  <a:lnTo>
                    <a:pt x="682665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tx33"/>
            <p:cNvSpPr/>
            <p:nvPr/>
          </p:nvSpPr>
          <p:spPr>
            <a:xfrm>
              <a:off x="3386059" y="2676000"/>
              <a:ext cx="673521" cy="1696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Diesel</a:t>
              </a:r>
            </a:p>
          </p:txBody>
        </p:sp>
        <p:sp>
          <p:nvSpPr>
            <p:cNvPr id="36" name="pg34"/>
            <p:cNvSpPr/>
            <p:nvPr/>
          </p:nvSpPr>
          <p:spPr>
            <a:xfrm>
              <a:off x="3367771" y="2662847"/>
              <a:ext cx="710097" cy="201105"/>
            </a:xfrm>
            <a:custGeom>
              <a:avLst/>
              <a:pathLst>
                <a:path w="710097" h="201105">
                  <a:moveTo>
                    <a:pt x="27432" y="201105"/>
                  </a:moveTo>
                  <a:lnTo>
                    <a:pt x="682665" y="201105"/>
                  </a:lnTo>
                  <a:lnTo>
                    <a:pt x="681561" y="201083"/>
                  </a:lnTo>
                  <a:lnTo>
                    <a:pt x="685972" y="200905"/>
                  </a:lnTo>
                  <a:lnTo>
                    <a:pt x="690297" y="200022"/>
                  </a:lnTo>
                  <a:lnTo>
                    <a:pt x="694425" y="198456"/>
                  </a:lnTo>
                  <a:lnTo>
                    <a:pt x="698248" y="196249"/>
                  </a:lnTo>
                  <a:lnTo>
                    <a:pt x="701668" y="193457"/>
                  </a:lnTo>
                  <a:lnTo>
                    <a:pt x="704595" y="190153"/>
                  </a:lnTo>
                  <a:lnTo>
                    <a:pt x="706955" y="186421"/>
                  </a:lnTo>
                  <a:lnTo>
                    <a:pt x="708685" y="182360"/>
                  </a:lnTo>
                  <a:lnTo>
                    <a:pt x="709742" y="178073"/>
                  </a:lnTo>
                  <a:lnTo>
                    <a:pt x="710097" y="173673"/>
                  </a:lnTo>
                  <a:lnTo>
                    <a:pt x="710097" y="27431"/>
                  </a:lnTo>
                  <a:lnTo>
                    <a:pt x="709742" y="23031"/>
                  </a:lnTo>
                  <a:lnTo>
                    <a:pt x="708685" y="18745"/>
                  </a:lnTo>
                  <a:lnTo>
                    <a:pt x="706955" y="14683"/>
                  </a:lnTo>
                  <a:lnTo>
                    <a:pt x="704595" y="10952"/>
                  </a:lnTo>
                  <a:lnTo>
                    <a:pt x="701668" y="7647"/>
                  </a:lnTo>
                  <a:lnTo>
                    <a:pt x="698248" y="4855"/>
                  </a:lnTo>
                  <a:lnTo>
                    <a:pt x="694425" y="2648"/>
                  </a:lnTo>
                  <a:lnTo>
                    <a:pt x="690297" y="1083"/>
                  </a:lnTo>
                  <a:lnTo>
                    <a:pt x="685972" y="200"/>
                  </a:lnTo>
                  <a:lnTo>
                    <a:pt x="682665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tx35"/>
            <p:cNvSpPr/>
            <p:nvPr/>
          </p:nvSpPr>
          <p:spPr>
            <a:xfrm>
              <a:off x="3386059" y="2676000"/>
              <a:ext cx="673521" cy="1696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Diesel</a:t>
              </a:r>
            </a:p>
          </p:txBody>
        </p:sp>
        <p:sp>
          <p:nvSpPr>
            <p:cNvPr id="38" name="pg36"/>
            <p:cNvSpPr/>
            <p:nvPr/>
          </p:nvSpPr>
          <p:spPr>
            <a:xfrm>
              <a:off x="3367771" y="2662847"/>
              <a:ext cx="710097" cy="201105"/>
            </a:xfrm>
            <a:custGeom>
              <a:avLst/>
              <a:pathLst>
                <a:path w="710097" h="201105">
                  <a:moveTo>
                    <a:pt x="27432" y="201105"/>
                  </a:moveTo>
                  <a:lnTo>
                    <a:pt x="682665" y="201105"/>
                  </a:lnTo>
                  <a:lnTo>
                    <a:pt x="681561" y="201083"/>
                  </a:lnTo>
                  <a:lnTo>
                    <a:pt x="685972" y="200905"/>
                  </a:lnTo>
                  <a:lnTo>
                    <a:pt x="690297" y="200022"/>
                  </a:lnTo>
                  <a:lnTo>
                    <a:pt x="694425" y="198456"/>
                  </a:lnTo>
                  <a:lnTo>
                    <a:pt x="698248" y="196249"/>
                  </a:lnTo>
                  <a:lnTo>
                    <a:pt x="701668" y="193457"/>
                  </a:lnTo>
                  <a:lnTo>
                    <a:pt x="704595" y="190153"/>
                  </a:lnTo>
                  <a:lnTo>
                    <a:pt x="706955" y="186421"/>
                  </a:lnTo>
                  <a:lnTo>
                    <a:pt x="708685" y="182360"/>
                  </a:lnTo>
                  <a:lnTo>
                    <a:pt x="709742" y="178073"/>
                  </a:lnTo>
                  <a:lnTo>
                    <a:pt x="710097" y="173673"/>
                  </a:lnTo>
                  <a:lnTo>
                    <a:pt x="710097" y="27431"/>
                  </a:lnTo>
                  <a:lnTo>
                    <a:pt x="709742" y="23031"/>
                  </a:lnTo>
                  <a:lnTo>
                    <a:pt x="708685" y="18745"/>
                  </a:lnTo>
                  <a:lnTo>
                    <a:pt x="706955" y="14683"/>
                  </a:lnTo>
                  <a:lnTo>
                    <a:pt x="704595" y="10952"/>
                  </a:lnTo>
                  <a:lnTo>
                    <a:pt x="701668" y="7647"/>
                  </a:lnTo>
                  <a:lnTo>
                    <a:pt x="698248" y="4855"/>
                  </a:lnTo>
                  <a:lnTo>
                    <a:pt x="694425" y="2648"/>
                  </a:lnTo>
                  <a:lnTo>
                    <a:pt x="690297" y="1083"/>
                  </a:lnTo>
                  <a:lnTo>
                    <a:pt x="685972" y="200"/>
                  </a:lnTo>
                  <a:lnTo>
                    <a:pt x="682665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tx37"/>
            <p:cNvSpPr/>
            <p:nvPr/>
          </p:nvSpPr>
          <p:spPr>
            <a:xfrm>
              <a:off x="3386059" y="2676000"/>
              <a:ext cx="673521" cy="1696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Diesel</a:t>
              </a:r>
            </a:p>
          </p:txBody>
        </p:sp>
        <p:sp>
          <p:nvSpPr>
            <p:cNvPr id="40" name="pg38"/>
            <p:cNvSpPr/>
            <p:nvPr/>
          </p:nvSpPr>
          <p:spPr>
            <a:xfrm>
              <a:off x="2108880" y="3896059"/>
              <a:ext cx="1865934" cy="201105"/>
            </a:xfrm>
            <a:custGeom>
              <a:avLst/>
              <a:pathLst>
                <a:path w="1865934" h="201105">
                  <a:moveTo>
                    <a:pt x="27431" y="201105"/>
                  </a:moveTo>
                  <a:lnTo>
                    <a:pt x="1838502" y="201105"/>
                  </a:lnTo>
                  <a:lnTo>
                    <a:pt x="1837397" y="201083"/>
                  </a:lnTo>
                  <a:lnTo>
                    <a:pt x="1841808" y="200905"/>
                  </a:lnTo>
                  <a:lnTo>
                    <a:pt x="1846134" y="200022"/>
                  </a:lnTo>
                  <a:lnTo>
                    <a:pt x="1850261" y="198456"/>
                  </a:lnTo>
                  <a:lnTo>
                    <a:pt x="1854085" y="196249"/>
                  </a:lnTo>
                  <a:lnTo>
                    <a:pt x="1857504" y="193457"/>
                  </a:lnTo>
                  <a:lnTo>
                    <a:pt x="1860432" y="190153"/>
                  </a:lnTo>
                  <a:lnTo>
                    <a:pt x="1862791" y="186421"/>
                  </a:lnTo>
                  <a:lnTo>
                    <a:pt x="1864522" y="182360"/>
                  </a:lnTo>
                  <a:lnTo>
                    <a:pt x="1865578" y="178073"/>
                  </a:lnTo>
                  <a:lnTo>
                    <a:pt x="1865934" y="173673"/>
                  </a:lnTo>
                  <a:lnTo>
                    <a:pt x="1865934" y="27431"/>
                  </a:lnTo>
                  <a:lnTo>
                    <a:pt x="1865578" y="23031"/>
                  </a:lnTo>
                  <a:lnTo>
                    <a:pt x="1864522" y="18745"/>
                  </a:lnTo>
                  <a:lnTo>
                    <a:pt x="1862791" y="14683"/>
                  </a:lnTo>
                  <a:lnTo>
                    <a:pt x="1860432" y="10952"/>
                  </a:lnTo>
                  <a:lnTo>
                    <a:pt x="1857504" y="7647"/>
                  </a:lnTo>
                  <a:lnTo>
                    <a:pt x="1854085" y="4855"/>
                  </a:lnTo>
                  <a:lnTo>
                    <a:pt x="1850261" y="2648"/>
                  </a:lnTo>
                  <a:lnTo>
                    <a:pt x="1846134" y="1083"/>
                  </a:lnTo>
                  <a:lnTo>
                    <a:pt x="1841808" y="200"/>
                  </a:lnTo>
                  <a:lnTo>
                    <a:pt x="1838502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39"/>
            <p:cNvSpPr/>
            <p:nvPr/>
          </p:nvSpPr>
          <p:spPr>
            <a:xfrm>
              <a:off x="2127168" y="3865569"/>
              <a:ext cx="1829358" cy="2133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3C7DF">
                      <a:alpha val="100000"/>
                    </a:srgbClr>
                  </a:solidFill>
                  <a:latin typeface="Helvetica"/>
                  <a:cs typeface="Helvetica"/>
                </a:rPr>
                <a:t>EV (sold in 2030)</a:t>
              </a:r>
            </a:p>
          </p:txBody>
        </p:sp>
        <p:sp>
          <p:nvSpPr>
            <p:cNvPr id="42" name="pg40"/>
            <p:cNvSpPr/>
            <p:nvPr/>
          </p:nvSpPr>
          <p:spPr>
            <a:xfrm>
              <a:off x="2108880" y="3896059"/>
              <a:ext cx="1865934" cy="201105"/>
            </a:xfrm>
            <a:custGeom>
              <a:avLst/>
              <a:pathLst>
                <a:path w="1865934" h="201105">
                  <a:moveTo>
                    <a:pt x="27431" y="201105"/>
                  </a:moveTo>
                  <a:lnTo>
                    <a:pt x="1838502" y="201105"/>
                  </a:lnTo>
                  <a:lnTo>
                    <a:pt x="1837397" y="201083"/>
                  </a:lnTo>
                  <a:lnTo>
                    <a:pt x="1841808" y="200905"/>
                  </a:lnTo>
                  <a:lnTo>
                    <a:pt x="1846134" y="200022"/>
                  </a:lnTo>
                  <a:lnTo>
                    <a:pt x="1850261" y="198456"/>
                  </a:lnTo>
                  <a:lnTo>
                    <a:pt x="1854085" y="196249"/>
                  </a:lnTo>
                  <a:lnTo>
                    <a:pt x="1857504" y="193457"/>
                  </a:lnTo>
                  <a:lnTo>
                    <a:pt x="1860432" y="190153"/>
                  </a:lnTo>
                  <a:lnTo>
                    <a:pt x="1862791" y="186421"/>
                  </a:lnTo>
                  <a:lnTo>
                    <a:pt x="1864522" y="182360"/>
                  </a:lnTo>
                  <a:lnTo>
                    <a:pt x="1865578" y="178073"/>
                  </a:lnTo>
                  <a:lnTo>
                    <a:pt x="1865934" y="173673"/>
                  </a:lnTo>
                  <a:lnTo>
                    <a:pt x="1865934" y="27431"/>
                  </a:lnTo>
                  <a:lnTo>
                    <a:pt x="1865578" y="23031"/>
                  </a:lnTo>
                  <a:lnTo>
                    <a:pt x="1864522" y="18745"/>
                  </a:lnTo>
                  <a:lnTo>
                    <a:pt x="1862791" y="14683"/>
                  </a:lnTo>
                  <a:lnTo>
                    <a:pt x="1860432" y="10952"/>
                  </a:lnTo>
                  <a:lnTo>
                    <a:pt x="1857504" y="7647"/>
                  </a:lnTo>
                  <a:lnTo>
                    <a:pt x="1854085" y="4855"/>
                  </a:lnTo>
                  <a:lnTo>
                    <a:pt x="1850261" y="2648"/>
                  </a:lnTo>
                  <a:lnTo>
                    <a:pt x="1846134" y="1083"/>
                  </a:lnTo>
                  <a:lnTo>
                    <a:pt x="1841808" y="200"/>
                  </a:lnTo>
                  <a:lnTo>
                    <a:pt x="1838502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tx41"/>
            <p:cNvSpPr/>
            <p:nvPr/>
          </p:nvSpPr>
          <p:spPr>
            <a:xfrm>
              <a:off x="2127168" y="3865569"/>
              <a:ext cx="1829358" cy="2133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3C7DF">
                      <a:alpha val="100000"/>
                    </a:srgbClr>
                  </a:solidFill>
                  <a:latin typeface="Helvetica"/>
                  <a:cs typeface="Helvetica"/>
                </a:rPr>
                <a:t>EV (sold in 2030)</a:t>
              </a:r>
            </a:p>
          </p:txBody>
        </p:sp>
        <p:sp>
          <p:nvSpPr>
            <p:cNvPr id="44" name="pg42"/>
            <p:cNvSpPr/>
            <p:nvPr/>
          </p:nvSpPr>
          <p:spPr>
            <a:xfrm>
              <a:off x="2108880" y="3896059"/>
              <a:ext cx="1865934" cy="201105"/>
            </a:xfrm>
            <a:custGeom>
              <a:avLst/>
              <a:pathLst>
                <a:path w="1865934" h="201105">
                  <a:moveTo>
                    <a:pt x="27431" y="201105"/>
                  </a:moveTo>
                  <a:lnTo>
                    <a:pt x="1838502" y="201105"/>
                  </a:lnTo>
                  <a:lnTo>
                    <a:pt x="1837397" y="201083"/>
                  </a:lnTo>
                  <a:lnTo>
                    <a:pt x="1841808" y="200905"/>
                  </a:lnTo>
                  <a:lnTo>
                    <a:pt x="1846134" y="200022"/>
                  </a:lnTo>
                  <a:lnTo>
                    <a:pt x="1850261" y="198456"/>
                  </a:lnTo>
                  <a:lnTo>
                    <a:pt x="1854085" y="196249"/>
                  </a:lnTo>
                  <a:lnTo>
                    <a:pt x="1857504" y="193457"/>
                  </a:lnTo>
                  <a:lnTo>
                    <a:pt x="1860432" y="190153"/>
                  </a:lnTo>
                  <a:lnTo>
                    <a:pt x="1862791" y="186421"/>
                  </a:lnTo>
                  <a:lnTo>
                    <a:pt x="1864522" y="182360"/>
                  </a:lnTo>
                  <a:lnTo>
                    <a:pt x="1865578" y="178073"/>
                  </a:lnTo>
                  <a:lnTo>
                    <a:pt x="1865934" y="173673"/>
                  </a:lnTo>
                  <a:lnTo>
                    <a:pt x="1865934" y="27431"/>
                  </a:lnTo>
                  <a:lnTo>
                    <a:pt x="1865578" y="23031"/>
                  </a:lnTo>
                  <a:lnTo>
                    <a:pt x="1864522" y="18745"/>
                  </a:lnTo>
                  <a:lnTo>
                    <a:pt x="1862791" y="14683"/>
                  </a:lnTo>
                  <a:lnTo>
                    <a:pt x="1860432" y="10952"/>
                  </a:lnTo>
                  <a:lnTo>
                    <a:pt x="1857504" y="7647"/>
                  </a:lnTo>
                  <a:lnTo>
                    <a:pt x="1854085" y="4855"/>
                  </a:lnTo>
                  <a:lnTo>
                    <a:pt x="1850261" y="2648"/>
                  </a:lnTo>
                  <a:lnTo>
                    <a:pt x="1846134" y="1083"/>
                  </a:lnTo>
                  <a:lnTo>
                    <a:pt x="1841808" y="200"/>
                  </a:lnTo>
                  <a:lnTo>
                    <a:pt x="1838502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tx43"/>
            <p:cNvSpPr/>
            <p:nvPr/>
          </p:nvSpPr>
          <p:spPr>
            <a:xfrm>
              <a:off x="2127168" y="3865569"/>
              <a:ext cx="1829358" cy="2133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3C7DF">
                      <a:alpha val="100000"/>
                    </a:srgbClr>
                  </a:solidFill>
                  <a:latin typeface="Helvetica"/>
                  <a:cs typeface="Helvetica"/>
                </a:rPr>
                <a:t>EV (sold in 2030)</a:t>
              </a:r>
            </a:p>
          </p:txBody>
        </p:sp>
        <p:sp>
          <p:nvSpPr>
            <p:cNvPr id="46" name="pg44"/>
            <p:cNvSpPr/>
            <p:nvPr/>
          </p:nvSpPr>
          <p:spPr>
            <a:xfrm>
              <a:off x="2108880" y="3896059"/>
              <a:ext cx="1865934" cy="201105"/>
            </a:xfrm>
            <a:custGeom>
              <a:avLst/>
              <a:pathLst>
                <a:path w="1865934" h="201105">
                  <a:moveTo>
                    <a:pt x="27431" y="201105"/>
                  </a:moveTo>
                  <a:lnTo>
                    <a:pt x="1838502" y="201105"/>
                  </a:lnTo>
                  <a:lnTo>
                    <a:pt x="1837397" y="201083"/>
                  </a:lnTo>
                  <a:lnTo>
                    <a:pt x="1841808" y="200905"/>
                  </a:lnTo>
                  <a:lnTo>
                    <a:pt x="1846134" y="200022"/>
                  </a:lnTo>
                  <a:lnTo>
                    <a:pt x="1850261" y="198456"/>
                  </a:lnTo>
                  <a:lnTo>
                    <a:pt x="1854085" y="196249"/>
                  </a:lnTo>
                  <a:lnTo>
                    <a:pt x="1857504" y="193457"/>
                  </a:lnTo>
                  <a:lnTo>
                    <a:pt x="1860432" y="190153"/>
                  </a:lnTo>
                  <a:lnTo>
                    <a:pt x="1862791" y="186421"/>
                  </a:lnTo>
                  <a:lnTo>
                    <a:pt x="1864522" y="182360"/>
                  </a:lnTo>
                  <a:lnTo>
                    <a:pt x="1865578" y="178073"/>
                  </a:lnTo>
                  <a:lnTo>
                    <a:pt x="1865934" y="173673"/>
                  </a:lnTo>
                  <a:lnTo>
                    <a:pt x="1865934" y="27431"/>
                  </a:lnTo>
                  <a:lnTo>
                    <a:pt x="1865578" y="23031"/>
                  </a:lnTo>
                  <a:lnTo>
                    <a:pt x="1864522" y="18745"/>
                  </a:lnTo>
                  <a:lnTo>
                    <a:pt x="1862791" y="14683"/>
                  </a:lnTo>
                  <a:lnTo>
                    <a:pt x="1860432" y="10952"/>
                  </a:lnTo>
                  <a:lnTo>
                    <a:pt x="1857504" y="7647"/>
                  </a:lnTo>
                  <a:lnTo>
                    <a:pt x="1854085" y="4855"/>
                  </a:lnTo>
                  <a:lnTo>
                    <a:pt x="1850261" y="2648"/>
                  </a:lnTo>
                  <a:lnTo>
                    <a:pt x="1846134" y="1083"/>
                  </a:lnTo>
                  <a:lnTo>
                    <a:pt x="1841808" y="200"/>
                  </a:lnTo>
                  <a:lnTo>
                    <a:pt x="1838502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tx45"/>
            <p:cNvSpPr/>
            <p:nvPr/>
          </p:nvSpPr>
          <p:spPr>
            <a:xfrm>
              <a:off x="2127168" y="3865569"/>
              <a:ext cx="1829358" cy="2133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3C7DF">
                      <a:alpha val="100000"/>
                    </a:srgbClr>
                  </a:solidFill>
                  <a:latin typeface="Helvetica"/>
                  <a:cs typeface="Helvetica"/>
                </a:rPr>
                <a:t>EV (sold in 2030)</a:t>
              </a:r>
            </a:p>
          </p:txBody>
        </p:sp>
        <p:sp>
          <p:nvSpPr>
            <p:cNvPr id="48" name="pg46"/>
            <p:cNvSpPr/>
            <p:nvPr/>
          </p:nvSpPr>
          <p:spPr>
            <a:xfrm>
              <a:off x="2108880" y="3896059"/>
              <a:ext cx="1865934" cy="201105"/>
            </a:xfrm>
            <a:custGeom>
              <a:avLst/>
              <a:pathLst>
                <a:path w="1865934" h="201105">
                  <a:moveTo>
                    <a:pt x="27431" y="201105"/>
                  </a:moveTo>
                  <a:lnTo>
                    <a:pt x="1838502" y="201105"/>
                  </a:lnTo>
                  <a:lnTo>
                    <a:pt x="1837397" y="201083"/>
                  </a:lnTo>
                  <a:lnTo>
                    <a:pt x="1841808" y="200905"/>
                  </a:lnTo>
                  <a:lnTo>
                    <a:pt x="1846134" y="200022"/>
                  </a:lnTo>
                  <a:lnTo>
                    <a:pt x="1850261" y="198456"/>
                  </a:lnTo>
                  <a:lnTo>
                    <a:pt x="1854085" y="196249"/>
                  </a:lnTo>
                  <a:lnTo>
                    <a:pt x="1857504" y="193457"/>
                  </a:lnTo>
                  <a:lnTo>
                    <a:pt x="1860432" y="190153"/>
                  </a:lnTo>
                  <a:lnTo>
                    <a:pt x="1862791" y="186421"/>
                  </a:lnTo>
                  <a:lnTo>
                    <a:pt x="1864522" y="182360"/>
                  </a:lnTo>
                  <a:lnTo>
                    <a:pt x="1865578" y="178073"/>
                  </a:lnTo>
                  <a:lnTo>
                    <a:pt x="1865934" y="173673"/>
                  </a:lnTo>
                  <a:lnTo>
                    <a:pt x="1865934" y="27431"/>
                  </a:lnTo>
                  <a:lnTo>
                    <a:pt x="1865578" y="23031"/>
                  </a:lnTo>
                  <a:lnTo>
                    <a:pt x="1864522" y="18745"/>
                  </a:lnTo>
                  <a:lnTo>
                    <a:pt x="1862791" y="14683"/>
                  </a:lnTo>
                  <a:lnTo>
                    <a:pt x="1860432" y="10952"/>
                  </a:lnTo>
                  <a:lnTo>
                    <a:pt x="1857504" y="7647"/>
                  </a:lnTo>
                  <a:lnTo>
                    <a:pt x="1854085" y="4855"/>
                  </a:lnTo>
                  <a:lnTo>
                    <a:pt x="1850261" y="2648"/>
                  </a:lnTo>
                  <a:lnTo>
                    <a:pt x="1846134" y="1083"/>
                  </a:lnTo>
                  <a:lnTo>
                    <a:pt x="1841808" y="200"/>
                  </a:lnTo>
                  <a:lnTo>
                    <a:pt x="1838502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tx47"/>
            <p:cNvSpPr/>
            <p:nvPr/>
          </p:nvSpPr>
          <p:spPr>
            <a:xfrm>
              <a:off x="2127168" y="3865569"/>
              <a:ext cx="1829358" cy="2133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3C7DF">
                      <a:alpha val="100000"/>
                    </a:srgbClr>
                  </a:solidFill>
                  <a:latin typeface="Helvetica"/>
                  <a:cs typeface="Helvetica"/>
                </a:rPr>
                <a:t>EV (sold in 2030)</a:t>
              </a:r>
            </a:p>
          </p:txBody>
        </p:sp>
        <p:sp>
          <p:nvSpPr>
            <p:cNvPr id="50" name="pg48"/>
            <p:cNvSpPr/>
            <p:nvPr/>
          </p:nvSpPr>
          <p:spPr>
            <a:xfrm>
              <a:off x="2108880" y="3896059"/>
              <a:ext cx="1865934" cy="201105"/>
            </a:xfrm>
            <a:custGeom>
              <a:avLst/>
              <a:pathLst>
                <a:path w="1865934" h="201105">
                  <a:moveTo>
                    <a:pt x="27431" y="201105"/>
                  </a:moveTo>
                  <a:lnTo>
                    <a:pt x="1838502" y="201105"/>
                  </a:lnTo>
                  <a:lnTo>
                    <a:pt x="1837397" y="201083"/>
                  </a:lnTo>
                  <a:lnTo>
                    <a:pt x="1841808" y="200905"/>
                  </a:lnTo>
                  <a:lnTo>
                    <a:pt x="1846134" y="200022"/>
                  </a:lnTo>
                  <a:lnTo>
                    <a:pt x="1850261" y="198456"/>
                  </a:lnTo>
                  <a:lnTo>
                    <a:pt x="1854085" y="196249"/>
                  </a:lnTo>
                  <a:lnTo>
                    <a:pt x="1857504" y="193457"/>
                  </a:lnTo>
                  <a:lnTo>
                    <a:pt x="1860432" y="190153"/>
                  </a:lnTo>
                  <a:lnTo>
                    <a:pt x="1862791" y="186421"/>
                  </a:lnTo>
                  <a:lnTo>
                    <a:pt x="1864522" y="182360"/>
                  </a:lnTo>
                  <a:lnTo>
                    <a:pt x="1865578" y="178073"/>
                  </a:lnTo>
                  <a:lnTo>
                    <a:pt x="1865934" y="173673"/>
                  </a:lnTo>
                  <a:lnTo>
                    <a:pt x="1865934" y="27431"/>
                  </a:lnTo>
                  <a:lnTo>
                    <a:pt x="1865578" y="23031"/>
                  </a:lnTo>
                  <a:lnTo>
                    <a:pt x="1864522" y="18745"/>
                  </a:lnTo>
                  <a:lnTo>
                    <a:pt x="1862791" y="14683"/>
                  </a:lnTo>
                  <a:lnTo>
                    <a:pt x="1860432" y="10952"/>
                  </a:lnTo>
                  <a:lnTo>
                    <a:pt x="1857504" y="7647"/>
                  </a:lnTo>
                  <a:lnTo>
                    <a:pt x="1854085" y="4855"/>
                  </a:lnTo>
                  <a:lnTo>
                    <a:pt x="1850261" y="2648"/>
                  </a:lnTo>
                  <a:lnTo>
                    <a:pt x="1846134" y="1083"/>
                  </a:lnTo>
                  <a:lnTo>
                    <a:pt x="1841808" y="200"/>
                  </a:lnTo>
                  <a:lnTo>
                    <a:pt x="1838502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49"/>
            <p:cNvSpPr/>
            <p:nvPr/>
          </p:nvSpPr>
          <p:spPr>
            <a:xfrm>
              <a:off x="2127168" y="3865569"/>
              <a:ext cx="1829358" cy="2133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3C7DF">
                      <a:alpha val="100000"/>
                    </a:srgbClr>
                  </a:solidFill>
                  <a:latin typeface="Helvetica"/>
                  <a:cs typeface="Helvetica"/>
                </a:rPr>
                <a:t>EV (sold in 2030)</a:t>
              </a:r>
            </a:p>
          </p:txBody>
        </p:sp>
        <p:sp>
          <p:nvSpPr>
            <p:cNvPr id="52" name="tx50"/>
            <p:cNvSpPr/>
            <p:nvPr/>
          </p:nvSpPr>
          <p:spPr>
            <a:xfrm>
              <a:off x="560938" y="3246897"/>
              <a:ext cx="1194122" cy="2150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Rigid trucks</a:t>
              </a:r>
            </a:p>
          </p:txBody>
        </p:sp>
        <p:sp>
          <p:nvSpPr>
            <p:cNvPr id="53" name="tx51"/>
            <p:cNvSpPr/>
            <p:nvPr/>
          </p:nvSpPr>
          <p:spPr>
            <a:xfrm>
              <a:off x="1828" y="1237532"/>
              <a:ext cx="1753232" cy="169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Articulated trucks</a:t>
              </a:r>
            </a:p>
          </p:txBody>
        </p:sp>
        <p:sp>
          <p:nvSpPr>
            <p:cNvPr id="54" name="pl52"/>
            <p:cNvSpPr/>
            <p:nvPr/>
          </p:nvSpPr>
          <p:spPr>
            <a:xfrm>
              <a:off x="1857546" y="4613218"/>
              <a:ext cx="6010325" cy="0"/>
            </a:xfrm>
            <a:custGeom>
              <a:avLst/>
              <a:pathLst>
                <a:path w="6010325" h="0">
                  <a:moveTo>
                    <a:pt x="0" y="0"/>
                  </a:moveTo>
                  <a:lnTo>
                    <a:pt x="6010325" y="0"/>
                  </a:lnTo>
                </a:path>
              </a:pathLst>
            </a:custGeom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3"/>
            <p:cNvSpPr/>
            <p:nvPr/>
          </p:nvSpPr>
          <p:spPr>
            <a:xfrm>
              <a:off x="1857546" y="4613218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4"/>
            <p:cNvSpPr/>
            <p:nvPr/>
          </p:nvSpPr>
          <p:spPr>
            <a:xfrm>
              <a:off x="3337922" y="4613218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5"/>
            <p:cNvSpPr/>
            <p:nvPr/>
          </p:nvSpPr>
          <p:spPr>
            <a:xfrm>
              <a:off x="4818298" y="4613218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6"/>
            <p:cNvSpPr/>
            <p:nvPr/>
          </p:nvSpPr>
          <p:spPr>
            <a:xfrm>
              <a:off x="6298673" y="4613218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7"/>
            <p:cNvSpPr/>
            <p:nvPr/>
          </p:nvSpPr>
          <p:spPr>
            <a:xfrm>
              <a:off x="7779049" y="4613218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tx58"/>
            <p:cNvSpPr/>
            <p:nvPr/>
          </p:nvSpPr>
          <p:spPr>
            <a:xfrm>
              <a:off x="1793978" y="4715480"/>
              <a:ext cx="127136" cy="16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61" name="tx59"/>
            <p:cNvSpPr/>
            <p:nvPr/>
          </p:nvSpPr>
          <p:spPr>
            <a:xfrm>
              <a:off x="3147217" y="4715480"/>
              <a:ext cx="381409" cy="16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500</a:t>
              </a:r>
            </a:p>
          </p:txBody>
        </p:sp>
        <p:sp>
          <p:nvSpPr>
            <p:cNvPr id="62" name="tx60"/>
            <p:cNvSpPr/>
            <p:nvPr/>
          </p:nvSpPr>
          <p:spPr>
            <a:xfrm>
              <a:off x="4564025" y="4715480"/>
              <a:ext cx="508545" cy="16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1000</a:t>
              </a:r>
            </a:p>
          </p:txBody>
        </p:sp>
        <p:sp>
          <p:nvSpPr>
            <p:cNvPr id="63" name="tx61"/>
            <p:cNvSpPr/>
            <p:nvPr/>
          </p:nvSpPr>
          <p:spPr>
            <a:xfrm>
              <a:off x="6044400" y="4715480"/>
              <a:ext cx="508545" cy="16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1500</a:t>
              </a:r>
            </a:p>
          </p:txBody>
        </p:sp>
        <p:sp>
          <p:nvSpPr>
            <p:cNvPr id="64" name="tx62"/>
            <p:cNvSpPr/>
            <p:nvPr/>
          </p:nvSpPr>
          <p:spPr>
            <a:xfrm>
              <a:off x="7524776" y="4714922"/>
              <a:ext cx="508545" cy="1647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2000</a:t>
              </a:r>
            </a:p>
          </p:txBody>
        </p:sp>
        <p:sp>
          <p:nvSpPr>
            <p:cNvPr id="65" name="tx63"/>
            <p:cNvSpPr/>
            <p:nvPr/>
          </p:nvSpPr>
          <p:spPr>
            <a:xfrm>
              <a:off x="4176630" y="4936053"/>
              <a:ext cx="1372158" cy="2150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CO2 (tonnes)</a:t>
              </a:r>
            </a:p>
          </p:txBody>
        </p:sp>
      </p:grpSp>
    </p:spTree>
  </p:cSld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keywords/>
  <dcterms:created xsi:type="dcterms:W3CDTF">2022-01-24T04:33:15Z</dcterms:created>
  <dcterms:modified xsi:type="dcterms:W3CDTF">2022-01-24T15:33:16Z</dcterms:modified>
  <cp:lastModifiedBy>lffox</cp:lastModifiedB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