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59" d="100"/>
          <a:sy n="159" d="100"/>
        </p:scale>
        <p:origin x="1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1563" y="1143000"/>
            <a:ext cx="4714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Title: Any emissions not abated by 2050 must be offset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Subtitle: Annual greenhouse gas emissions (Mt CO2e) from heavy duty vehicles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Includes emissions from rigid truck, articulated truck, and bus categories. Forecasts to 2030 from GHG accounts. Forecasts beyond 2030 are illustrative only. Assumes an offset cost of $25/tonne in 2050, as consistent with `The Plan’.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R script location: Dropbox (Grattan Institute)/Transport Program/Project - Trucks/Analysis/truck-modelling/offset-chart-cost.R Powerpoint file location: atlas/cost-of-offsets-chart/cost-of-offsets-chart_normal/cost-of-offsets-chart_normal_normal.pptx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t>Any emissions not abated by 2050 must be offset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t>Annual greenhouse gas emissions (Mt CO2e) from heavy duty vehicles</a:t>
            </a:r>
          </a:p>
        </p:txBody>
      </p:sp>
      <p:grpSp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358587" y="91439"/>
              <a:ext cx="7509284" cy="47932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358587" y="4884690"/>
              <a:ext cx="7509284" cy="0"/>
            </a:xfrm>
            <a:custGeom>
              <a:avLst/>
              <a:gdLst/>
              <a:ahLst/>
              <a:cxnLst/>
              <a:rect l="0" t="0" r="0" b="0"/>
              <a:pathLst>
                <a:path w="7509284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358587" y="3535429"/>
              <a:ext cx="7509284" cy="0"/>
            </a:xfrm>
            <a:custGeom>
              <a:avLst/>
              <a:gdLst/>
              <a:ahLst/>
              <a:cxnLst/>
              <a:rect l="0" t="0" r="0" b="0"/>
              <a:pathLst>
                <a:path w="7509284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358587" y="2186168"/>
              <a:ext cx="7509284" cy="0"/>
            </a:xfrm>
            <a:custGeom>
              <a:avLst/>
              <a:gdLst/>
              <a:ahLst/>
              <a:cxnLst/>
              <a:rect l="0" t="0" r="0" b="0"/>
              <a:pathLst>
                <a:path w="7509284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358587" y="836906"/>
              <a:ext cx="7509284" cy="0"/>
            </a:xfrm>
            <a:custGeom>
              <a:avLst/>
              <a:gdLst/>
              <a:ahLst/>
              <a:cxnLst/>
              <a:rect l="0" t="0" r="0" b="0"/>
              <a:pathLst>
                <a:path w="7509284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2179709" y="1388654"/>
              <a:ext cx="1024381" cy="402077"/>
            </a:xfrm>
            <a:custGeom>
              <a:avLst/>
              <a:gdLst/>
              <a:ahLst/>
              <a:cxnLst/>
              <a:rect l="0" t="0" r="0" b="0"/>
              <a:pathLst>
                <a:path w="1024381" h="402077">
                  <a:moveTo>
                    <a:pt x="0" y="402077"/>
                  </a:moveTo>
                  <a:lnTo>
                    <a:pt x="113820" y="344076"/>
                  </a:lnTo>
                  <a:lnTo>
                    <a:pt x="227640" y="307172"/>
                  </a:lnTo>
                  <a:lnTo>
                    <a:pt x="341460" y="268993"/>
                  </a:lnTo>
                  <a:lnTo>
                    <a:pt x="455280" y="225519"/>
                  </a:lnTo>
                  <a:lnTo>
                    <a:pt x="569100" y="187439"/>
                  </a:lnTo>
                  <a:lnTo>
                    <a:pt x="682920" y="144133"/>
                  </a:lnTo>
                  <a:lnTo>
                    <a:pt x="796741" y="98252"/>
                  </a:lnTo>
                  <a:lnTo>
                    <a:pt x="910561" y="49010"/>
                  </a:lnTo>
                  <a:lnTo>
                    <a:pt x="1024381" y="0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358587" y="1800279"/>
              <a:ext cx="1821122" cy="790667"/>
            </a:xfrm>
            <a:custGeom>
              <a:avLst/>
              <a:gdLst/>
              <a:ahLst/>
              <a:cxnLst/>
              <a:rect l="0" t="0" r="0" b="0"/>
              <a:pathLst>
                <a:path w="1821122" h="790667">
                  <a:moveTo>
                    <a:pt x="0" y="790667"/>
                  </a:moveTo>
                  <a:lnTo>
                    <a:pt x="113820" y="702965"/>
                  </a:lnTo>
                  <a:lnTo>
                    <a:pt x="227640" y="553197"/>
                  </a:lnTo>
                  <a:lnTo>
                    <a:pt x="341460" y="573436"/>
                  </a:lnTo>
                  <a:lnTo>
                    <a:pt x="455280" y="585579"/>
                  </a:lnTo>
                  <a:lnTo>
                    <a:pt x="569100" y="589627"/>
                  </a:lnTo>
                  <a:lnTo>
                    <a:pt x="682920" y="441208"/>
                  </a:lnTo>
                  <a:lnTo>
                    <a:pt x="796741" y="315727"/>
                  </a:lnTo>
                  <a:lnTo>
                    <a:pt x="910561" y="276598"/>
                  </a:lnTo>
                  <a:lnTo>
                    <a:pt x="1024381" y="160562"/>
                  </a:lnTo>
                  <a:lnTo>
                    <a:pt x="1138201" y="174054"/>
                  </a:lnTo>
                  <a:lnTo>
                    <a:pt x="1252021" y="195642"/>
                  </a:lnTo>
                  <a:lnTo>
                    <a:pt x="1365841" y="242867"/>
                  </a:lnTo>
                  <a:lnTo>
                    <a:pt x="1479662" y="155165"/>
                  </a:lnTo>
                  <a:lnTo>
                    <a:pt x="1593482" y="85003"/>
                  </a:lnTo>
                  <a:lnTo>
                    <a:pt x="1707302" y="62066"/>
                  </a:lnTo>
                  <a:lnTo>
                    <a:pt x="1821122" y="0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3204091" y="1388654"/>
              <a:ext cx="2276403" cy="3496035"/>
            </a:xfrm>
            <a:custGeom>
              <a:avLst/>
              <a:gdLst/>
              <a:ahLst/>
              <a:cxnLst/>
              <a:rect l="0" t="0" r="0" b="0"/>
              <a:pathLst>
                <a:path w="2276403" h="3496035">
                  <a:moveTo>
                    <a:pt x="0" y="0"/>
                  </a:moveTo>
                  <a:lnTo>
                    <a:pt x="2276403" y="3496035"/>
                  </a:lnTo>
                  <a:lnTo>
                    <a:pt x="2276403" y="3496035"/>
                  </a:lnTo>
                </a:path>
              </a:pathLst>
            </a:custGeom>
            <a:ln w="28575" cap="flat">
              <a:solidFill>
                <a:srgbClr val="828282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3204091" y="1388654"/>
              <a:ext cx="2276403" cy="797513"/>
            </a:xfrm>
            <a:custGeom>
              <a:avLst/>
              <a:gdLst/>
              <a:ahLst/>
              <a:cxnLst/>
              <a:rect l="0" t="0" r="0" b="0"/>
              <a:pathLst>
                <a:path w="2276403" h="797513">
                  <a:moveTo>
                    <a:pt x="0" y="0"/>
                  </a:moveTo>
                  <a:lnTo>
                    <a:pt x="2276403" y="797513"/>
                  </a:lnTo>
                </a:path>
              </a:pathLst>
            </a:custGeom>
            <a:ln w="28575" cap="flat">
              <a:solidFill>
                <a:srgbClr val="828282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3204091" y="836906"/>
              <a:ext cx="2276403" cy="551747"/>
            </a:xfrm>
            <a:custGeom>
              <a:avLst/>
              <a:gdLst/>
              <a:ahLst/>
              <a:cxnLst/>
              <a:rect l="0" t="0" r="0" b="0"/>
              <a:pathLst>
                <a:path w="2276403" h="551747">
                  <a:moveTo>
                    <a:pt x="0" y="551747"/>
                  </a:moveTo>
                  <a:lnTo>
                    <a:pt x="2276403" y="0"/>
                  </a:lnTo>
                </a:path>
              </a:pathLst>
            </a:custGeom>
            <a:ln w="28575" cap="flat">
              <a:solidFill>
                <a:srgbClr val="828282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5"/>
            <p:cNvSpPr/>
            <p:nvPr/>
          </p:nvSpPr>
          <p:spPr>
            <a:xfrm>
              <a:off x="5480494" y="91439"/>
              <a:ext cx="0" cy="4793250"/>
            </a:xfrm>
            <a:prstGeom prst="rect">
              <a:avLst/>
            </a:prstGeom>
            <a:solidFill>
              <a:srgbClr val="828282">
                <a:alpha val="10196"/>
              </a:srgbClr>
            </a:solidFill>
            <a:ln w="13550" cap="sq">
              <a:solidFill>
                <a:srgbClr val="2B2B2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6"/>
            <p:cNvSpPr/>
            <p:nvPr/>
          </p:nvSpPr>
          <p:spPr>
            <a:xfrm>
              <a:off x="5428567" y="4832763"/>
              <a:ext cx="103854" cy="103854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7"/>
            <p:cNvSpPr/>
            <p:nvPr/>
          </p:nvSpPr>
          <p:spPr>
            <a:xfrm>
              <a:off x="5428567" y="2134240"/>
              <a:ext cx="103854" cy="103854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18"/>
            <p:cNvSpPr/>
            <p:nvPr/>
          </p:nvSpPr>
          <p:spPr>
            <a:xfrm>
              <a:off x="5428567" y="784979"/>
              <a:ext cx="103854" cy="103854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tx19"/>
            <p:cNvSpPr/>
            <p:nvPr/>
          </p:nvSpPr>
          <p:spPr>
            <a:xfrm>
              <a:off x="5571550" y="240154"/>
              <a:ext cx="1666683" cy="152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The expected annual 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5571550" y="434058"/>
              <a:ext cx="1174609" cy="1221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 dirty="0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cost of offsets: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358587" y="1546677"/>
              <a:ext cx="792409" cy="1217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Historical 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358587" y="1782681"/>
              <a:ext cx="801611" cy="1217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emissions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1952069" y="1100497"/>
              <a:ext cx="728709" cy="1208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Forecast 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1952069" y="1335621"/>
              <a:ext cx="801611" cy="1217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 dirty="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emissions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4000832" y="453776"/>
              <a:ext cx="719586" cy="1217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2B2B2B">
                      <a:alpha val="100000"/>
                    </a:srgbClr>
                  </a:solidFill>
                  <a:latin typeface="Helvetica"/>
                  <a:cs typeface="Helvetica"/>
                </a:rPr>
                <a:t>Possible 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4000832" y="625525"/>
              <a:ext cx="883637" cy="15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 dirty="0">
                  <a:solidFill>
                    <a:srgbClr val="2B2B2B">
                      <a:alpha val="100000"/>
                    </a:srgbClr>
                  </a:solidFill>
                  <a:latin typeface="Helvetica"/>
                  <a:cs typeface="Helvetica"/>
                </a:rPr>
                <a:t>trajectories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5571550" y="4730160"/>
              <a:ext cx="328023" cy="1460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$0m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5571550" y="2031637"/>
              <a:ext cx="510320" cy="1460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$500m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5571550" y="682376"/>
              <a:ext cx="510320" cy="1460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$750m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128965" y="4802481"/>
              <a:ext cx="127136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828" y="3453220"/>
              <a:ext cx="254272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828" y="2103401"/>
              <a:ext cx="254272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1828" y="754474"/>
              <a:ext cx="254272" cy="164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6" name="pl34"/>
            <p:cNvSpPr/>
            <p:nvPr/>
          </p:nvSpPr>
          <p:spPr>
            <a:xfrm>
              <a:off x="358587" y="4884690"/>
              <a:ext cx="7509284" cy="0"/>
            </a:xfrm>
            <a:custGeom>
              <a:avLst/>
              <a:gdLst/>
              <a:ahLst/>
              <a:cxnLst/>
              <a:rect l="0" t="0" r="0" b="0"/>
              <a:pathLst>
                <a:path w="7509284">
                  <a:moveTo>
                    <a:pt x="0" y="0"/>
                  </a:moveTo>
                  <a:lnTo>
                    <a:pt x="75092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5"/>
            <p:cNvSpPr/>
            <p:nvPr/>
          </p:nvSpPr>
          <p:spPr>
            <a:xfrm>
              <a:off x="927688" y="4884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6"/>
            <p:cNvSpPr/>
            <p:nvPr/>
          </p:nvSpPr>
          <p:spPr>
            <a:xfrm>
              <a:off x="3204091" y="4884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7"/>
            <p:cNvSpPr/>
            <p:nvPr/>
          </p:nvSpPr>
          <p:spPr>
            <a:xfrm>
              <a:off x="5480494" y="4884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tx38"/>
            <p:cNvSpPr/>
            <p:nvPr/>
          </p:nvSpPr>
          <p:spPr>
            <a:xfrm>
              <a:off x="673415" y="4986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2010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2949818" y="4986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5226221" y="4986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Any emissions not abated by 2050 must be offset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Any emissions not abated by 2050 must be offset</dc:title>
  <dc:creator/>
  <cp:keywords/>
  <cp:lastModifiedBy>Lachie Fox</cp:lastModifiedBy>
  <cp:revision>1</cp:revision>
  <dcterms:created xsi:type="dcterms:W3CDTF">2022-01-24T03:05:23Z</dcterms:created>
  <dcterms:modified xsi:type="dcterms:W3CDTF">2022-01-24T05:46:47Z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