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Cash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clunkers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trucks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avoided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clunkers</a:t>
            </a:r>
            <a:r>
              <a:rPr/>
              <a:t> </a:t>
            </a:r>
            <a:r>
              <a:rPr/>
              <a:t>scheme</a:t>
            </a:r>
            <a:r>
              <a:rPr/>
              <a:t> </a:t>
            </a:r>
            <a:r>
              <a:rPr/>
              <a:t>(substituted)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re-entrained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dust.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sold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2003</a:t>
            </a:r>
            <a:r>
              <a:rPr/>
              <a:t> </a:t>
            </a:r>
            <a:r>
              <a:rPr/>
              <a:t>(pre-Euro</a:t>
            </a:r>
            <a:r>
              <a:rPr/>
              <a:t> </a:t>
            </a:r>
            <a:r>
              <a:rPr/>
              <a:t>III</a:t>
            </a:r>
            <a:r>
              <a:rPr/>
              <a:t> </a:t>
            </a:r>
            <a:r>
              <a:rPr/>
              <a:t>standards)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III</a:t>
            </a:r>
            <a:r>
              <a:rPr/>
              <a:t> </a:t>
            </a:r>
            <a:r>
              <a:rPr/>
              <a:t>truck.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Trucks/Analysis/truck-modelling/R/12-marginal-costs.R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atlas/subbed-cost/subbed-cost_fullslide..pptx/subbed-cost_fullslide..pptx_fullslide.pptx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Cash for clunkers could significantly reduce health costs from trucks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Estimated avoided health cost per vehicle if bought in a cash for clunkers scheme (substituted)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908529" y="1900948"/>
              <a:ext cx="4260396" cy="39043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908529" y="5805339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908529" y="4848876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908529" y="3892412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908529" y="2935948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908529" y="1979484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008903" y="4223863"/>
              <a:ext cx="164247" cy="158147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91400" y="4043355"/>
              <a:ext cx="164247" cy="176198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73897" y="3855672"/>
              <a:ext cx="164247" cy="194966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556394" y="3660600"/>
              <a:ext cx="164247" cy="214473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738892" y="3457861"/>
              <a:ext cx="164247" cy="234747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921389" y="3247159"/>
              <a:ext cx="164247" cy="255817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103886" y="3028237"/>
              <a:ext cx="164247" cy="277710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86383" y="2800766"/>
              <a:ext cx="164247" cy="300457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468880" y="2564455"/>
              <a:ext cx="164247" cy="324088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651377" y="2318938"/>
              <a:ext cx="164247" cy="348640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833875" y="2246880"/>
              <a:ext cx="164247" cy="355845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016372" y="2174822"/>
              <a:ext cx="164247" cy="363051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198869" y="2102764"/>
              <a:ext cx="164247" cy="370257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381366" y="2030706"/>
              <a:ext cx="164247" cy="377463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563863" y="1958648"/>
              <a:ext cx="164247" cy="384669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746361" y="4068966"/>
              <a:ext cx="164247" cy="173637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928858" y="4036986"/>
              <a:ext cx="164247" cy="176835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111355" y="4005005"/>
              <a:ext cx="164247" cy="180033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293852" y="3973025"/>
              <a:ext cx="164247" cy="183231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476349" y="3941044"/>
              <a:ext cx="164247" cy="186429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658846" y="3909064"/>
              <a:ext cx="164247" cy="189627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841344" y="3877083"/>
              <a:ext cx="164247" cy="192825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280623" y="1900948"/>
              <a:ext cx="4260396" cy="39043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7280623" y="5805339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7280623" y="5005518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7280623" y="4205697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7280623" y="3405875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7280623" y="2606054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  <a:lnTo>
                    <a:pt x="42603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380996" y="4726244"/>
              <a:ext cx="164247" cy="10790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7563493" y="4579633"/>
              <a:ext cx="164247" cy="12257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745991" y="4422341"/>
              <a:ext cx="164247" cy="13829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928488" y="4253668"/>
              <a:ext cx="164247" cy="15516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8110985" y="4072836"/>
              <a:ext cx="164247" cy="17325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8293482" y="3879016"/>
              <a:ext cx="164247" cy="19263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8475979" y="3671352"/>
              <a:ext cx="164247" cy="21339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8658476" y="3448900"/>
              <a:ext cx="164247" cy="235643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8840974" y="3210687"/>
              <a:ext cx="164247" cy="259465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9023471" y="2955641"/>
              <a:ext cx="164247" cy="28496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9205968" y="2779425"/>
              <a:ext cx="164247" cy="302591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388465" y="2592313"/>
              <a:ext cx="164247" cy="32130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9570962" y="2393631"/>
              <a:ext cx="164247" cy="34117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9753460" y="2182662"/>
              <a:ext cx="164247" cy="362267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9935957" y="1958648"/>
              <a:ext cx="164247" cy="384669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0118454" y="3592930"/>
              <a:ext cx="164247" cy="22124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0300951" y="3456123"/>
              <a:ext cx="164247" cy="234921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0483448" y="3310855"/>
              <a:ext cx="164247" cy="24944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665946" y="3156605"/>
              <a:ext cx="164247" cy="264873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0848443" y="2968195"/>
              <a:ext cx="164247" cy="28371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11030940" y="2804249"/>
              <a:ext cx="164247" cy="30010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11213437" y="2630876"/>
              <a:ext cx="164247" cy="317446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1908529" y="1504215"/>
              <a:ext cx="42603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2"/>
            <p:cNvSpPr/>
            <p:nvPr/>
          </p:nvSpPr>
          <p:spPr>
            <a:xfrm>
              <a:off x="3162111" y="1615461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65" name="rc63"/>
            <p:cNvSpPr/>
            <p:nvPr/>
          </p:nvSpPr>
          <p:spPr>
            <a:xfrm>
              <a:off x="7280623" y="1504215"/>
              <a:ext cx="42603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8813760" y="1569474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67" name="pl65"/>
            <p:cNvSpPr/>
            <p:nvPr/>
          </p:nvSpPr>
          <p:spPr>
            <a:xfrm>
              <a:off x="1908529" y="5805339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908529" y="580533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3733501" y="580533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5558473" y="580533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9"/>
            <p:cNvSpPr/>
            <p:nvPr/>
          </p:nvSpPr>
          <p:spPr>
            <a:xfrm>
              <a:off x="1654257" y="5906932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3479228" y="5907267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304200" y="590704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74" name="pl72"/>
            <p:cNvSpPr/>
            <p:nvPr/>
          </p:nvSpPr>
          <p:spPr>
            <a:xfrm>
              <a:off x="7280623" y="5805339"/>
              <a:ext cx="4260396" cy="0"/>
            </a:xfrm>
            <a:custGeom>
              <a:avLst/>
              <a:pathLst>
                <a:path w="4260396" h="0">
                  <a:moveTo>
                    <a:pt x="0" y="0"/>
                  </a:moveTo>
                  <a:lnTo>
                    <a:pt x="42603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7280623" y="580533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9105595" y="580533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10930566" y="580533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>
              <a:off x="7026350" y="5906932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8851322" y="5907267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10676294" y="590704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923864" y="5683617"/>
              <a:ext cx="254272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351806" y="4876317"/>
              <a:ext cx="826330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$10,000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351806" y="4076495"/>
              <a:ext cx="826330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$20,000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6351806" y="3276674"/>
              <a:ext cx="826330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$30,000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6351806" y="2476853"/>
              <a:ext cx="826330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$40,000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551771" y="5683617"/>
              <a:ext cx="254272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979713" y="4719674"/>
              <a:ext cx="826330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979713" y="3763210"/>
              <a:ext cx="826330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$80,000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52576" y="2806747"/>
              <a:ext cx="953467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$120,000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52576" y="1850283"/>
              <a:ext cx="953467" cy="211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$160,000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5727273" y="6172377"/>
              <a:ext cx="1995003" cy="170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vehicle sale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52576" y="6554071"/>
              <a:ext cx="9760424" cy="120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 discount rate of 7% is applied. Does not include health damage from re-entrained road dust. Assumes that any vehicle sold prior to 2003 (pre-Euro III standards) is replaced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852576" y="6717918"/>
              <a:ext cx="1121103" cy="93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with a Euro III truck.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2022-01-20T02:27:08Z</dcterms:created>
  <dcterms:modified xsi:type="dcterms:W3CDTF">2022-01-20T13:27:09Z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