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78" autoAdjust="0"/>
    <p:restoredTop sz="91992" autoAdjust="0"/>
  </p:normalViewPr>
  <p:slideViewPr>
    <p:cSldViewPr snapToGrid="0">
      <p:cViewPr varScale="1">
        <p:scale>
          <a:sx n="154" d="100"/>
          <a:sy n="154" d="100"/>
        </p:scale>
        <p:origin x="672" y="192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Title: Newer vehicles travel significantly further than older vehicles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Subtitle: Estimated km travelled per year by vehicle type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Note: Age 0 vehicles have been excluded from this chart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R script location: Dropbox (Grattan Institute)/Transport Program/Project - Trucks/Analysis/truck-modelling/R/03-vkts.R Powerpoint file location: atlas/vkt-vs-age/vkt-vs-age_fullslide/vkt-vs-age_fullslide_fullslide.pptx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Title: Euro 1 and earlier vehicles contribute to a disproportionate share of all pollution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Subtitle: Tonnes of pollutant emissions, by Euro class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Powerpoint file location: Dropbox (Grattan Institute)/Transport Program/Project - Trucks/Analysis/truck-modelling/atlas/euro-emissions-breakdown/euro-emissions-breakdown_fullslide..pptx/euro-emissions-breakdown_fullslide..pptx_fullslide.pptx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Title: The health damage from trucks is huge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Subtitle: Estimated health cost of vehicles over their remaining lifetime, by sales date (non-substituted)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A discount rate of 7% is applied. Does not include health damage from re-entrained road dust.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R script location: Dropbox (Grattan Institute)/Transport Program/Project - Trucks/Analysis/truck-modelling/R/12-marginal-costs.R Powerpoint file location: atlas/non-subbed-cost/non-subbed-cost_fullslide..pptx/non-subbed-cost_fullslide..pptx_fullslide.pptx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Title: Cash for clunkers could significantly reduce health costs from trucks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Subtitle: Estimated avoided health cost per vehicle if bought in a cash for clunkers scheme (substituted)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A discount rate of 7% is applied. Does not include health damage from re-entrained road dust. Assumes that any vehicle sold prior to 2003 (pre-Euro III standards) is replaced with a Euro III truck.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R script location: Dropbox (Grattan Institute)/Transport Program/Project - Trucks/Analysis/truck-modelling/R/12-marginal-costs.R Powerpoint file location: atlas/subbed-cost/subbed-cost_fullslide..pptx/subbed-cost_fullslide..pptx_fullslide.pptx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1/20/22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t>Newer vehicles travel significantly further than older vehicles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t>Estimated km travelled per year by vehicle type</a:t>
            </a:r>
          </a:p>
        </p:txBody>
      </p:sp>
      <p:grpSp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11650748" y="1412776"/>
              <a:ext cx="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1488946" y="1900948"/>
              <a:ext cx="4679980" cy="17309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488946" y="3269798"/>
              <a:ext cx="4679980" cy="0"/>
            </a:xfrm>
            <a:custGeom>
              <a:avLst/>
              <a:gdLst/>
              <a:ahLst/>
              <a:cxnLst/>
              <a:rect l="0" t="0" r="0" b="0"/>
              <a:pathLst>
                <a:path w="4679980">
                  <a:moveTo>
                    <a:pt x="0" y="0"/>
                  </a:moveTo>
                  <a:lnTo>
                    <a:pt x="4679980" y="0"/>
                  </a:lnTo>
                  <a:lnTo>
                    <a:pt x="467998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488946" y="2739709"/>
              <a:ext cx="4679980" cy="0"/>
            </a:xfrm>
            <a:custGeom>
              <a:avLst/>
              <a:gdLst/>
              <a:ahLst/>
              <a:cxnLst/>
              <a:rect l="0" t="0" r="0" b="0"/>
              <a:pathLst>
                <a:path w="4679980">
                  <a:moveTo>
                    <a:pt x="0" y="0"/>
                  </a:moveTo>
                  <a:lnTo>
                    <a:pt x="4679980" y="0"/>
                  </a:lnTo>
                  <a:lnTo>
                    <a:pt x="467998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488946" y="2209620"/>
              <a:ext cx="4679980" cy="0"/>
            </a:xfrm>
            <a:custGeom>
              <a:avLst/>
              <a:gdLst/>
              <a:ahLst/>
              <a:cxnLst/>
              <a:rect l="0" t="0" r="0" b="0"/>
              <a:pathLst>
                <a:path w="4679980">
                  <a:moveTo>
                    <a:pt x="0" y="0"/>
                  </a:moveTo>
                  <a:lnTo>
                    <a:pt x="4679980" y="0"/>
                  </a:lnTo>
                  <a:lnTo>
                    <a:pt x="467998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642640" y="1926528"/>
              <a:ext cx="4457124" cy="1620506"/>
            </a:xfrm>
            <a:custGeom>
              <a:avLst/>
              <a:gdLst/>
              <a:ahLst/>
              <a:cxnLst/>
              <a:rect l="0" t="0" r="0" b="0"/>
              <a:pathLst>
                <a:path w="4457124" h="1620506">
                  <a:moveTo>
                    <a:pt x="0" y="0"/>
                  </a:moveTo>
                  <a:lnTo>
                    <a:pt x="153693" y="150137"/>
                  </a:lnTo>
                  <a:lnTo>
                    <a:pt x="307387" y="368776"/>
                  </a:lnTo>
                  <a:lnTo>
                    <a:pt x="461081" y="498947"/>
                  </a:lnTo>
                  <a:lnTo>
                    <a:pt x="614775" y="622710"/>
                  </a:lnTo>
                  <a:lnTo>
                    <a:pt x="768469" y="740065"/>
                  </a:lnTo>
                  <a:lnTo>
                    <a:pt x="922163" y="851011"/>
                  </a:lnTo>
                  <a:lnTo>
                    <a:pt x="1075857" y="955549"/>
                  </a:lnTo>
                  <a:lnTo>
                    <a:pt x="1229551" y="1053678"/>
                  </a:lnTo>
                  <a:lnTo>
                    <a:pt x="1383245" y="1145399"/>
                  </a:lnTo>
                  <a:lnTo>
                    <a:pt x="1536939" y="1230712"/>
                  </a:lnTo>
                  <a:lnTo>
                    <a:pt x="1690633" y="1309616"/>
                  </a:lnTo>
                  <a:lnTo>
                    <a:pt x="1844327" y="1382111"/>
                  </a:lnTo>
                  <a:lnTo>
                    <a:pt x="1998021" y="1448198"/>
                  </a:lnTo>
                  <a:lnTo>
                    <a:pt x="2151715" y="1507877"/>
                  </a:lnTo>
                  <a:lnTo>
                    <a:pt x="2305409" y="1561136"/>
                  </a:lnTo>
                  <a:lnTo>
                    <a:pt x="2459103" y="1565377"/>
                  </a:lnTo>
                  <a:lnTo>
                    <a:pt x="2612796" y="1569618"/>
                  </a:lnTo>
                  <a:lnTo>
                    <a:pt x="2766490" y="1573858"/>
                  </a:lnTo>
                  <a:lnTo>
                    <a:pt x="2920184" y="1578099"/>
                  </a:lnTo>
                  <a:lnTo>
                    <a:pt x="3073878" y="1582340"/>
                  </a:lnTo>
                  <a:lnTo>
                    <a:pt x="3227572" y="1586581"/>
                  </a:lnTo>
                  <a:lnTo>
                    <a:pt x="3381266" y="1590821"/>
                  </a:lnTo>
                  <a:lnTo>
                    <a:pt x="3534960" y="1595062"/>
                  </a:lnTo>
                  <a:lnTo>
                    <a:pt x="3688654" y="1599303"/>
                  </a:lnTo>
                  <a:lnTo>
                    <a:pt x="3842348" y="1603543"/>
                  </a:lnTo>
                  <a:lnTo>
                    <a:pt x="3996042" y="1607784"/>
                  </a:lnTo>
                  <a:lnTo>
                    <a:pt x="4149736" y="1612025"/>
                  </a:lnTo>
                  <a:lnTo>
                    <a:pt x="4303430" y="1616266"/>
                  </a:lnTo>
                  <a:lnTo>
                    <a:pt x="4457124" y="1620506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0"/>
            <p:cNvSpPr/>
            <p:nvPr/>
          </p:nvSpPr>
          <p:spPr>
            <a:xfrm>
              <a:off x="1488946" y="4211461"/>
              <a:ext cx="4679980" cy="17309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1488946" y="5448602"/>
              <a:ext cx="4679980" cy="0"/>
            </a:xfrm>
            <a:custGeom>
              <a:avLst/>
              <a:gdLst/>
              <a:ahLst/>
              <a:cxnLst/>
              <a:rect l="0" t="0" r="0" b="0"/>
              <a:pathLst>
                <a:path w="4679980">
                  <a:moveTo>
                    <a:pt x="0" y="0"/>
                  </a:moveTo>
                  <a:lnTo>
                    <a:pt x="4679980" y="0"/>
                  </a:lnTo>
                  <a:lnTo>
                    <a:pt x="467998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1488946" y="4941400"/>
              <a:ext cx="4679980" cy="0"/>
            </a:xfrm>
            <a:custGeom>
              <a:avLst/>
              <a:gdLst/>
              <a:ahLst/>
              <a:cxnLst/>
              <a:rect l="0" t="0" r="0" b="0"/>
              <a:pathLst>
                <a:path w="4679980">
                  <a:moveTo>
                    <a:pt x="0" y="0"/>
                  </a:moveTo>
                  <a:lnTo>
                    <a:pt x="4679980" y="0"/>
                  </a:lnTo>
                  <a:lnTo>
                    <a:pt x="467998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1488946" y="4434198"/>
              <a:ext cx="4679980" cy="0"/>
            </a:xfrm>
            <a:custGeom>
              <a:avLst/>
              <a:gdLst/>
              <a:ahLst/>
              <a:cxnLst/>
              <a:rect l="0" t="0" r="0" b="0"/>
              <a:pathLst>
                <a:path w="4679980">
                  <a:moveTo>
                    <a:pt x="0" y="0"/>
                  </a:moveTo>
                  <a:lnTo>
                    <a:pt x="4679980" y="0"/>
                  </a:lnTo>
                  <a:lnTo>
                    <a:pt x="467998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1642640" y="4237041"/>
              <a:ext cx="4457124" cy="1621408"/>
            </a:xfrm>
            <a:custGeom>
              <a:avLst/>
              <a:gdLst/>
              <a:ahLst/>
              <a:cxnLst/>
              <a:rect l="0" t="0" r="0" b="0"/>
              <a:pathLst>
                <a:path w="4457124" h="1621408">
                  <a:moveTo>
                    <a:pt x="0" y="0"/>
                  </a:moveTo>
                  <a:lnTo>
                    <a:pt x="153693" y="162005"/>
                  </a:lnTo>
                  <a:lnTo>
                    <a:pt x="307387" y="308741"/>
                  </a:lnTo>
                  <a:lnTo>
                    <a:pt x="461081" y="441646"/>
                  </a:lnTo>
                  <a:lnTo>
                    <a:pt x="614775" y="562023"/>
                  </a:lnTo>
                  <a:lnTo>
                    <a:pt x="768469" y="671054"/>
                  </a:lnTo>
                  <a:lnTo>
                    <a:pt x="922163" y="769809"/>
                  </a:lnTo>
                  <a:lnTo>
                    <a:pt x="1075857" y="859254"/>
                  </a:lnTo>
                  <a:lnTo>
                    <a:pt x="1229551" y="940269"/>
                  </a:lnTo>
                  <a:lnTo>
                    <a:pt x="1383245" y="1013648"/>
                  </a:lnTo>
                  <a:lnTo>
                    <a:pt x="1536939" y="1080110"/>
                  </a:lnTo>
                  <a:lnTo>
                    <a:pt x="1690633" y="1140308"/>
                  </a:lnTo>
                  <a:lnTo>
                    <a:pt x="1844327" y="1194831"/>
                  </a:lnTo>
                  <a:lnTo>
                    <a:pt x="1998021" y="1244216"/>
                  </a:lnTo>
                  <a:lnTo>
                    <a:pt x="2151715" y="1288945"/>
                  </a:lnTo>
                  <a:lnTo>
                    <a:pt x="2305409" y="1329458"/>
                  </a:lnTo>
                  <a:lnTo>
                    <a:pt x="2459103" y="1366153"/>
                  </a:lnTo>
                  <a:lnTo>
                    <a:pt x="2612796" y="1399389"/>
                  </a:lnTo>
                  <a:lnTo>
                    <a:pt x="2766490" y="1429492"/>
                  </a:lnTo>
                  <a:lnTo>
                    <a:pt x="2920184" y="1456758"/>
                  </a:lnTo>
                  <a:lnTo>
                    <a:pt x="3073878" y="1481454"/>
                  </a:lnTo>
                  <a:lnTo>
                    <a:pt x="3227572" y="1503822"/>
                  </a:lnTo>
                  <a:lnTo>
                    <a:pt x="3381266" y="1524082"/>
                  </a:lnTo>
                  <a:lnTo>
                    <a:pt x="3534960" y="1542432"/>
                  </a:lnTo>
                  <a:lnTo>
                    <a:pt x="3688654" y="1559052"/>
                  </a:lnTo>
                  <a:lnTo>
                    <a:pt x="3842348" y="1574106"/>
                  </a:lnTo>
                  <a:lnTo>
                    <a:pt x="3996042" y="1587741"/>
                  </a:lnTo>
                  <a:lnTo>
                    <a:pt x="4149736" y="1600091"/>
                  </a:lnTo>
                  <a:lnTo>
                    <a:pt x="4303430" y="1611276"/>
                  </a:lnTo>
                  <a:lnTo>
                    <a:pt x="4457124" y="1621408"/>
                  </a:lnTo>
                </a:path>
              </a:pathLst>
            </a:custGeom>
            <a:ln w="28575" cap="flat">
              <a:solidFill>
                <a:srgbClr val="D45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5"/>
            <p:cNvSpPr/>
            <p:nvPr/>
          </p:nvSpPr>
          <p:spPr>
            <a:xfrm>
              <a:off x="6861039" y="1900948"/>
              <a:ext cx="4679980" cy="17309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6861039" y="3631849"/>
              <a:ext cx="4679980" cy="0"/>
            </a:xfrm>
            <a:custGeom>
              <a:avLst/>
              <a:gdLst/>
              <a:ahLst/>
              <a:cxnLst/>
              <a:rect l="0" t="0" r="0" b="0"/>
              <a:pathLst>
                <a:path w="4679980">
                  <a:moveTo>
                    <a:pt x="0" y="0"/>
                  </a:moveTo>
                  <a:lnTo>
                    <a:pt x="4679980" y="0"/>
                  </a:lnTo>
                  <a:lnTo>
                    <a:pt x="467998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6861039" y="3098936"/>
              <a:ext cx="4679980" cy="0"/>
            </a:xfrm>
            <a:custGeom>
              <a:avLst/>
              <a:gdLst/>
              <a:ahLst/>
              <a:cxnLst/>
              <a:rect l="0" t="0" r="0" b="0"/>
              <a:pathLst>
                <a:path w="4679980">
                  <a:moveTo>
                    <a:pt x="0" y="0"/>
                  </a:moveTo>
                  <a:lnTo>
                    <a:pt x="4679980" y="0"/>
                  </a:lnTo>
                  <a:lnTo>
                    <a:pt x="467998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6861039" y="2566023"/>
              <a:ext cx="4679980" cy="0"/>
            </a:xfrm>
            <a:custGeom>
              <a:avLst/>
              <a:gdLst/>
              <a:ahLst/>
              <a:cxnLst/>
              <a:rect l="0" t="0" r="0" b="0"/>
              <a:pathLst>
                <a:path w="4679980">
                  <a:moveTo>
                    <a:pt x="0" y="0"/>
                  </a:moveTo>
                  <a:lnTo>
                    <a:pt x="4679980" y="0"/>
                  </a:lnTo>
                  <a:lnTo>
                    <a:pt x="467998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6861039" y="2033110"/>
              <a:ext cx="4679980" cy="0"/>
            </a:xfrm>
            <a:custGeom>
              <a:avLst/>
              <a:gdLst/>
              <a:ahLst/>
              <a:cxnLst/>
              <a:rect l="0" t="0" r="0" b="0"/>
              <a:pathLst>
                <a:path w="4679980">
                  <a:moveTo>
                    <a:pt x="0" y="0"/>
                  </a:moveTo>
                  <a:lnTo>
                    <a:pt x="4679980" y="0"/>
                  </a:lnTo>
                  <a:lnTo>
                    <a:pt x="467998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7014733" y="1926528"/>
              <a:ext cx="4457124" cy="1705321"/>
            </a:xfrm>
            <a:custGeom>
              <a:avLst/>
              <a:gdLst/>
              <a:ahLst/>
              <a:cxnLst/>
              <a:rect l="0" t="0" r="0" b="0"/>
              <a:pathLst>
                <a:path w="4457124" h="1705321">
                  <a:moveTo>
                    <a:pt x="0" y="0"/>
                  </a:moveTo>
                  <a:lnTo>
                    <a:pt x="153693" y="0"/>
                  </a:lnTo>
                  <a:lnTo>
                    <a:pt x="307387" y="0"/>
                  </a:lnTo>
                  <a:lnTo>
                    <a:pt x="461081" y="0"/>
                  </a:lnTo>
                  <a:lnTo>
                    <a:pt x="614775" y="0"/>
                  </a:lnTo>
                  <a:lnTo>
                    <a:pt x="768469" y="0"/>
                  </a:lnTo>
                  <a:lnTo>
                    <a:pt x="922163" y="0"/>
                  </a:lnTo>
                  <a:lnTo>
                    <a:pt x="1075857" y="0"/>
                  </a:lnTo>
                  <a:lnTo>
                    <a:pt x="1229551" y="0"/>
                  </a:lnTo>
                  <a:lnTo>
                    <a:pt x="1383245" y="0"/>
                  </a:lnTo>
                  <a:lnTo>
                    <a:pt x="1536939" y="82601"/>
                  </a:lnTo>
                  <a:lnTo>
                    <a:pt x="1690633" y="165202"/>
                  </a:lnTo>
                  <a:lnTo>
                    <a:pt x="1844327" y="247804"/>
                  </a:lnTo>
                  <a:lnTo>
                    <a:pt x="1998021" y="330405"/>
                  </a:lnTo>
                  <a:lnTo>
                    <a:pt x="2151715" y="413007"/>
                  </a:lnTo>
                  <a:lnTo>
                    <a:pt x="2305409" y="495608"/>
                  </a:lnTo>
                  <a:lnTo>
                    <a:pt x="2459103" y="578210"/>
                  </a:lnTo>
                  <a:lnTo>
                    <a:pt x="2612796" y="660811"/>
                  </a:lnTo>
                  <a:lnTo>
                    <a:pt x="2766490" y="743413"/>
                  </a:lnTo>
                  <a:lnTo>
                    <a:pt x="2920184" y="826014"/>
                  </a:lnTo>
                  <a:lnTo>
                    <a:pt x="3073878" y="908616"/>
                  </a:lnTo>
                  <a:lnTo>
                    <a:pt x="3227572" y="991217"/>
                  </a:lnTo>
                  <a:lnTo>
                    <a:pt x="3381266" y="1073819"/>
                  </a:lnTo>
                  <a:lnTo>
                    <a:pt x="3534960" y="1156420"/>
                  </a:lnTo>
                  <a:lnTo>
                    <a:pt x="3688654" y="1239022"/>
                  </a:lnTo>
                  <a:lnTo>
                    <a:pt x="3842348" y="1321623"/>
                  </a:lnTo>
                  <a:lnTo>
                    <a:pt x="3996042" y="1404225"/>
                  </a:lnTo>
                  <a:lnTo>
                    <a:pt x="4149736" y="1486826"/>
                  </a:lnTo>
                  <a:lnTo>
                    <a:pt x="4303430" y="1569428"/>
                  </a:lnTo>
                  <a:lnTo>
                    <a:pt x="4457124" y="1705321"/>
                  </a:lnTo>
                  <a:lnTo>
                    <a:pt x="4457124" y="1705321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1"/>
            <p:cNvSpPr/>
            <p:nvPr/>
          </p:nvSpPr>
          <p:spPr>
            <a:xfrm>
              <a:off x="6861039" y="4211461"/>
              <a:ext cx="4679980" cy="17309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6861039" y="5524103"/>
              <a:ext cx="4679980" cy="0"/>
            </a:xfrm>
            <a:custGeom>
              <a:avLst/>
              <a:gdLst/>
              <a:ahLst/>
              <a:cxnLst/>
              <a:rect l="0" t="0" r="0" b="0"/>
              <a:pathLst>
                <a:path w="4679980">
                  <a:moveTo>
                    <a:pt x="0" y="0"/>
                  </a:moveTo>
                  <a:lnTo>
                    <a:pt x="4679980" y="0"/>
                  </a:lnTo>
                  <a:lnTo>
                    <a:pt x="467998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6861039" y="4993356"/>
              <a:ext cx="4679980" cy="0"/>
            </a:xfrm>
            <a:custGeom>
              <a:avLst/>
              <a:gdLst/>
              <a:ahLst/>
              <a:cxnLst/>
              <a:rect l="0" t="0" r="0" b="0"/>
              <a:pathLst>
                <a:path w="4679980">
                  <a:moveTo>
                    <a:pt x="0" y="0"/>
                  </a:moveTo>
                  <a:lnTo>
                    <a:pt x="4679980" y="0"/>
                  </a:lnTo>
                  <a:lnTo>
                    <a:pt x="467998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4"/>
            <p:cNvSpPr/>
            <p:nvPr/>
          </p:nvSpPr>
          <p:spPr>
            <a:xfrm>
              <a:off x="6861039" y="4462609"/>
              <a:ext cx="4679980" cy="0"/>
            </a:xfrm>
            <a:custGeom>
              <a:avLst/>
              <a:gdLst/>
              <a:ahLst/>
              <a:cxnLst/>
              <a:rect l="0" t="0" r="0" b="0"/>
              <a:pathLst>
                <a:path w="4679980">
                  <a:moveTo>
                    <a:pt x="0" y="0"/>
                  </a:moveTo>
                  <a:lnTo>
                    <a:pt x="4679980" y="0"/>
                  </a:lnTo>
                  <a:lnTo>
                    <a:pt x="467998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5"/>
            <p:cNvSpPr/>
            <p:nvPr/>
          </p:nvSpPr>
          <p:spPr>
            <a:xfrm>
              <a:off x="7014733" y="4237041"/>
              <a:ext cx="4457124" cy="1444336"/>
            </a:xfrm>
            <a:custGeom>
              <a:avLst/>
              <a:gdLst/>
              <a:ahLst/>
              <a:cxnLst/>
              <a:rect l="0" t="0" r="0" b="0"/>
              <a:pathLst>
                <a:path w="4457124" h="1444336">
                  <a:moveTo>
                    <a:pt x="0" y="0"/>
                  </a:moveTo>
                  <a:lnTo>
                    <a:pt x="153693" y="13268"/>
                  </a:lnTo>
                  <a:lnTo>
                    <a:pt x="307387" y="26537"/>
                  </a:lnTo>
                  <a:lnTo>
                    <a:pt x="461081" y="66343"/>
                  </a:lnTo>
                  <a:lnTo>
                    <a:pt x="614775" y="144020"/>
                  </a:lnTo>
                  <a:lnTo>
                    <a:pt x="768469" y="241494"/>
                  </a:lnTo>
                  <a:lnTo>
                    <a:pt x="922163" y="333291"/>
                  </a:lnTo>
                  <a:lnTo>
                    <a:pt x="1075857" y="419743"/>
                  </a:lnTo>
                  <a:lnTo>
                    <a:pt x="1229551" y="501160"/>
                  </a:lnTo>
                  <a:lnTo>
                    <a:pt x="1383245" y="577836"/>
                  </a:lnTo>
                  <a:lnTo>
                    <a:pt x="1536939" y="650046"/>
                  </a:lnTo>
                  <a:lnTo>
                    <a:pt x="1690633" y="718051"/>
                  </a:lnTo>
                  <a:lnTo>
                    <a:pt x="1844327" y="782096"/>
                  </a:lnTo>
                  <a:lnTo>
                    <a:pt x="1998021" y="842411"/>
                  </a:lnTo>
                  <a:lnTo>
                    <a:pt x="2151715" y="899214"/>
                  </a:lnTo>
                  <a:lnTo>
                    <a:pt x="2305409" y="952709"/>
                  </a:lnTo>
                  <a:lnTo>
                    <a:pt x="2459103" y="1003088"/>
                  </a:lnTo>
                  <a:lnTo>
                    <a:pt x="2612796" y="1050534"/>
                  </a:lnTo>
                  <a:lnTo>
                    <a:pt x="2766490" y="1095216"/>
                  </a:lnTo>
                  <a:lnTo>
                    <a:pt x="2920184" y="1137297"/>
                  </a:lnTo>
                  <a:lnTo>
                    <a:pt x="3073878" y="1176927"/>
                  </a:lnTo>
                  <a:lnTo>
                    <a:pt x="3227572" y="1214249"/>
                  </a:lnTo>
                  <a:lnTo>
                    <a:pt x="3381266" y="1249397"/>
                  </a:lnTo>
                  <a:lnTo>
                    <a:pt x="3534960" y="1282499"/>
                  </a:lnTo>
                  <a:lnTo>
                    <a:pt x="3688654" y="1313673"/>
                  </a:lnTo>
                  <a:lnTo>
                    <a:pt x="3842348" y="1343032"/>
                  </a:lnTo>
                  <a:lnTo>
                    <a:pt x="3996042" y="1370680"/>
                  </a:lnTo>
                  <a:lnTo>
                    <a:pt x="4149736" y="1396719"/>
                  </a:lnTo>
                  <a:lnTo>
                    <a:pt x="4303430" y="1421241"/>
                  </a:lnTo>
                  <a:lnTo>
                    <a:pt x="4457124" y="1444336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6"/>
            <p:cNvSpPr/>
            <p:nvPr/>
          </p:nvSpPr>
          <p:spPr>
            <a:xfrm>
              <a:off x="1488946" y="3814729"/>
              <a:ext cx="4679980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tx27"/>
            <p:cNvSpPr/>
            <p:nvPr/>
          </p:nvSpPr>
          <p:spPr>
            <a:xfrm>
              <a:off x="2488646" y="3878201"/>
              <a:ext cx="2680580" cy="2168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Non-freight carrying trucks</a:t>
              </a:r>
            </a:p>
          </p:txBody>
        </p:sp>
        <p:sp>
          <p:nvSpPr>
            <p:cNvPr id="30" name="rc28"/>
            <p:cNvSpPr/>
            <p:nvPr/>
          </p:nvSpPr>
          <p:spPr>
            <a:xfrm>
              <a:off x="6861039" y="3814729"/>
              <a:ext cx="4679980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tx29"/>
            <p:cNvSpPr/>
            <p:nvPr/>
          </p:nvSpPr>
          <p:spPr>
            <a:xfrm>
              <a:off x="8603968" y="3879987"/>
              <a:ext cx="1194122" cy="2150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32" name="rc30"/>
            <p:cNvSpPr/>
            <p:nvPr/>
          </p:nvSpPr>
          <p:spPr>
            <a:xfrm>
              <a:off x="1488946" y="1504215"/>
              <a:ext cx="4679980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tx31"/>
            <p:cNvSpPr/>
            <p:nvPr/>
          </p:nvSpPr>
          <p:spPr>
            <a:xfrm>
              <a:off x="2952320" y="1615461"/>
              <a:ext cx="1753232" cy="169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34" name="rc32"/>
            <p:cNvSpPr/>
            <p:nvPr/>
          </p:nvSpPr>
          <p:spPr>
            <a:xfrm>
              <a:off x="6861039" y="1504215"/>
              <a:ext cx="4679980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tx33"/>
            <p:cNvSpPr/>
            <p:nvPr/>
          </p:nvSpPr>
          <p:spPr>
            <a:xfrm>
              <a:off x="8883356" y="1616020"/>
              <a:ext cx="635347" cy="1685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Buses</a:t>
              </a:r>
            </a:p>
          </p:txBody>
        </p:sp>
        <p:sp>
          <p:nvSpPr>
            <p:cNvPr id="36" name="pl34"/>
            <p:cNvSpPr/>
            <p:nvPr/>
          </p:nvSpPr>
          <p:spPr>
            <a:xfrm>
              <a:off x="1488946" y="5942362"/>
              <a:ext cx="4679980" cy="0"/>
            </a:xfrm>
            <a:custGeom>
              <a:avLst/>
              <a:gdLst/>
              <a:ahLst/>
              <a:cxnLst/>
              <a:rect l="0" t="0" r="0" b="0"/>
              <a:pathLst>
                <a:path w="4679980">
                  <a:moveTo>
                    <a:pt x="0" y="0"/>
                  </a:moveTo>
                  <a:lnTo>
                    <a:pt x="4679980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5"/>
            <p:cNvSpPr/>
            <p:nvPr/>
          </p:nvSpPr>
          <p:spPr>
            <a:xfrm>
              <a:off x="1488946" y="5942362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6"/>
            <p:cNvSpPr/>
            <p:nvPr/>
          </p:nvSpPr>
          <p:spPr>
            <a:xfrm>
              <a:off x="3025885" y="5942362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7"/>
            <p:cNvSpPr/>
            <p:nvPr/>
          </p:nvSpPr>
          <p:spPr>
            <a:xfrm>
              <a:off x="4562824" y="5942362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38"/>
            <p:cNvSpPr/>
            <p:nvPr/>
          </p:nvSpPr>
          <p:spPr>
            <a:xfrm>
              <a:off x="6099764" y="5942362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tx39"/>
            <p:cNvSpPr/>
            <p:nvPr/>
          </p:nvSpPr>
          <p:spPr>
            <a:xfrm>
              <a:off x="1425377" y="6044625"/>
              <a:ext cx="127136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2898749" y="6044625"/>
              <a:ext cx="254272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4435688" y="6044067"/>
              <a:ext cx="254272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5972627" y="6044401"/>
              <a:ext cx="254272" cy="164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45" name="pl43"/>
            <p:cNvSpPr/>
            <p:nvPr/>
          </p:nvSpPr>
          <p:spPr>
            <a:xfrm>
              <a:off x="6861039" y="5942362"/>
              <a:ext cx="4679980" cy="0"/>
            </a:xfrm>
            <a:custGeom>
              <a:avLst/>
              <a:gdLst/>
              <a:ahLst/>
              <a:cxnLst/>
              <a:rect l="0" t="0" r="0" b="0"/>
              <a:pathLst>
                <a:path w="4679980">
                  <a:moveTo>
                    <a:pt x="0" y="0"/>
                  </a:moveTo>
                  <a:lnTo>
                    <a:pt x="4679980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4"/>
            <p:cNvSpPr/>
            <p:nvPr/>
          </p:nvSpPr>
          <p:spPr>
            <a:xfrm>
              <a:off x="6861039" y="5942362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5"/>
            <p:cNvSpPr/>
            <p:nvPr/>
          </p:nvSpPr>
          <p:spPr>
            <a:xfrm>
              <a:off x="8397978" y="5942362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6"/>
            <p:cNvSpPr/>
            <p:nvPr/>
          </p:nvSpPr>
          <p:spPr>
            <a:xfrm>
              <a:off x="9934918" y="5942362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7"/>
            <p:cNvSpPr/>
            <p:nvPr/>
          </p:nvSpPr>
          <p:spPr>
            <a:xfrm>
              <a:off x="11471857" y="5942362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48"/>
            <p:cNvSpPr/>
            <p:nvPr/>
          </p:nvSpPr>
          <p:spPr>
            <a:xfrm>
              <a:off x="6797471" y="6044625"/>
              <a:ext cx="127136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8270842" y="6044625"/>
              <a:ext cx="254272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9807781" y="6044067"/>
              <a:ext cx="254272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11344721" y="6044401"/>
              <a:ext cx="254272" cy="164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6631417" y="3549640"/>
              <a:ext cx="127136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6351806" y="3012597"/>
              <a:ext cx="406747" cy="168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10K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6351806" y="2479684"/>
              <a:ext cx="406747" cy="168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20K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6351806" y="1946771"/>
              <a:ext cx="406747" cy="168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30K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6351806" y="5437764"/>
              <a:ext cx="406747" cy="168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10K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6351806" y="4907017"/>
              <a:ext cx="406747" cy="168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20K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6351806" y="4376270"/>
              <a:ext cx="406747" cy="168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30K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979713" y="3183459"/>
              <a:ext cx="406747" cy="168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50K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852576" y="2653370"/>
              <a:ext cx="533883" cy="168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100K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852576" y="2123281"/>
              <a:ext cx="533883" cy="168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150K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979713" y="5362263"/>
              <a:ext cx="406747" cy="168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10K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979713" y="4855061"/>
              <a:ext cx="406747" cy="168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20K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979713" y="4347859"/>
              <a:ext cx="406747" cy="168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30K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5917642" y="6265198"/>
              <a:ext cx="1194680" cy="2150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Vehicle age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852576" y="6691280"/>
              <a:ext cx="3173621" cy="1203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Note: Age 0 vehicles have been excluded from this chart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t>Euro 1 and earlier vehicles contribute to a disproportionate share of all pollution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t>Tonnes of pollutant emissions, by Euro class</a:t>
            </a:r>
          </a:p>
        </p:txBody>
      </p:sp>
      <p:grpSp>
        <p:nvGrpSpPr>
          <p:cNvPr id="4" name="Content Placeholder 3"/>
          <p:cNvGrpSpPr/>
          <p:nvPr/>
        </p:nvGrpSpPr>
        <p:grpSpPr>
          <a:xfrm>
            <a:off x="850747" y="1317123"/>
            <a:ext cx="10800001" cy="5540877"/>
            <a:chOff x="850747" y="1317123"/>
            <a:chExt cx="10800001" cy="5540877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11650748" y="1412776"/>
              <a:ext cx="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1590744" y="1900948"/>
              <a:ext cx="3062594" cy="22194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590744" y="4120379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590744" y="3687032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590744" y="3253685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590744" y="2820337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1590744" y="2386990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1590744" y="1953643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2"/>
            <p:cNvSpPr/>
            <p:nvPr/>
          </p:nvSpPr>
          <p:spPr>
            <a:xfrm>
              <a:off x="1799557" y="3761181"/>
              <a:ext cx="1252879" cy="359198"/>
            </a:xfrm>
            <a:prstGeom prst="rect">
              <a:avLst/>
            </a:prstGeom>
            <a:solidFill>
              <a:srgbClr val="C67A7D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3"/>
            <p:cNvSpPr/>
            <p:nvPr/>
          </p:nvSpPr>
          <p:spPr>
            <a:xfrm>
              <a:off x="3191646" y="1933747"/>
              <a:ext cx="1252879" cy="218663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4"/>
            <p:cNvSpPr/>
            <p:nvPr/>
          </p:nvSpPr>
          <p:spPr>
            <a:xfrm>
              <a:off x="1542977" y="4299397"/>
              <a:ext cx="3062594" cy="22194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1590744" y="6522690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1590744" y="5971968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1590744" y="5421246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1590744" y="4870525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1590744" y="4319803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0"/>
            <p:cNvSpPr/>
            <p:nvPr/>
          </p:nvSpPr>
          <p:spPr>
            <a:xfrm>
              <a:off x="1799557" y="5635013"/>
              <a:ext cx="1252879" cy="887677"/>
            </a:xfrm>
            <a:prstGeom prst="rect">
              <a:avLst/>
            </a:prstGeom>
            <a:solidFill>
              <a:srgbClr val="C67A7D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1"/>
            <p:cNvSpPr/>
            <p:nvPr/>
          </p:nvSpPr>
          <p:spPr>
            <a:xfrm>
              <a:off x="3191646" y="4476810"/>
              <a:ext cx="1252879" cy="204587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2"/>
            <p:cNvSpPr/>
            <p:nvPr/>
          </p:nvSpPr>
          <p:spPr>
            <a:xfrm>
              <a:off x="4836218" y="1900948"/>
              <a:ext cx="3062594" cy="22194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4836218" y="4120379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4"/>
            <p:cNvSpPr/>
            <p:nvPr/>
          </p:nvSpPr>
          <p:spPr>
            <a:xfrm>
              <a:off x="4836218" y="3687032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5"/>
            <p:cNvSpPr/>
            <p:nvPr/>
          </p:nvSpPr>
          <p:spPr>
            <a:xfrm>
              <a:off x="4836218" y="3253685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6"/>
            <p:cNvSpPr/>
            <p:nvPr/>
          </p:nvSpPr>
          <p:spPr>
            <a:xfrm>
              <a:off x="4836218" y="2820337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7"/>
            <p:cNvSpPr/>
            <p:nvPr/>
          </p:nvSpPr>
          <p:spPr>
            <a:xfrm>
              <a:off x="4836218" y="2386990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8"/>
            <p:cNvSpPr/>
            <p:nvPr/>
          </p:nvSpPr>
          <p:spPr>
            <a:xfrm>
              <a:off x="4836218" y="1953643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29"/>
            <p:cNvSpPr/>
            <p:nvPr/>
          </p:nvSpPr>
          <p:spPr>
            <a:xfrm>
              <a:off x="5045032" y="4016049"/>
              <a:ext cx="1252879" cy="104329"/>
            </a:xfrm>
            <a:prstGeom prst="rect">
              <a:avLst/>
            </a:prstGeom>
            <a:solidFill>
              <a:srgbClr val="FAB985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0"/>
            <p:cNvSpPr/>
            <p:nvPr/>
          </p:nvSpPr>
          <p:spPr>
            <a:xfrm>
              <a:off x="6437120" y="3584992"/>
              <a:ext cx="1252879" cy="53538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1"/>
            <p:cNvSpPr/>
            <p:nvPr/>
          </p:nvSpPr>
          <p:spPr>
            <a:xfrm>
              <a:off x="4836218" y="4303259"/>
              <a:ext cx="3062594" cy="22194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l32"/>
            <p:cNvSpPr/>
            <p:nvPr/>
          </p:nvSpPr>
          <p:spPr>
            <a:xfrm>
              <a:off x="4836218" y="6522690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3"/>
            <p:cNvSpPr/>
            <p:nvPr/>
          </p:nvSpPr>
          <p:spPr>
            <a:xfrm>
              <a:off x="4836218" y="5971968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4"/>
            <p:cNvSpPr/>
            <p:nvPr/>
          </p:nvSpPr>
          <p:spPr>
            <a:xfrm>
              <a:off x="4836218" y="5421246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5"/>
            <p:cNvSpPr/>
            <p:nvPr/>
          </p:nvSpPr>
          <p:spPr>
            <a:xfrm>
              <a:off x="4836218" y="4870525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6"/>
            <p:cNvSpPr/>
            <p:nvPr/>
          </p:nvSpPr>
          <p:spPr>
            <a:xfrm>
              <a:off x="4836218" y="4319803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7"/>
            <p:cNvSpPr/>
            <p:nvPr/>
          </p:nvSpPr>
          <p:spPr>
            <a:xfrm>
              <a:off x="5045032" y="6216457"/>
              <a:ext cx="1252879" cy="306233"/>
            </a:xfrm>
            <a:prstGeom prst="rect">
              <a:avLst/>
            </a:prstGeom>
            <a:solidFill>
              <a:srgbClr val="FAB985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38"/>
            <p:cNvSpPr/>
            <p:nvPr/>
          </p:nvSpPr>
          <p:spPr>
            <a:xfrm>
              <a:off x="6437120" y="6020658"/>
              <a:ext cx="1252879" cy="50203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39"/>
            <p:cNvSpPr/>
            <p:nvPr/>
          </p:nvSpPr>
          <p:spPr>
            <a:xfrm>
              <a:off x="8081693" y="1900948"/>
              <a:ext cx="3062594" cy="22194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pl40"/>
            <p:cNvSpPr/>
            <p:nvPr/>
          </p:nvSpPr>
          <p:spPr>
            <a:xfrm>
              <a:off x="8081693" y="4120379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1"/>
            <p:cNvSpPr/>
            <p:nvPr/>
          </p:nvSpPr>
          <p:spPr>
            <a:xfrm>
              <a:off x="8081693" y="3687032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2"/>
            <p:cNvSpPr/>
            <p:nvPr/>
          </p:nvSpPr>
          <p:spPr>
            <a:xfrm>
              <a:off x="8081693" y="3253685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3"/>
            <p:cNvSpPr/>
            <p:nvPr/>
          </p:nvSpPr>
          <p:spPr>
            <a:xfrm>
              <a:off x="8081693" y="2820337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4"/>
            <p:cNvSpPr/>
            <p:nvPr/>
          </p:nvSpPr>
          <p:spPr>
            <a:xfrm>
              <a:off x="8081693" y="2386990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5"/>
            <p:cNvSpPr/>
            <p:nvPr/>
          </p:nvSpPr>
          <p:spPr>
            <a:xfrm>
              <a:off x="8081693" y="1953643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6"/>
            <p:cNvSpPr/>
            <p:nvPr/>
          </p:nvSpPr>
          <p:spPr>
            <a:xfrm>
              <a:off x="8290506" y="3651737"/>
              <a:ext cx="1252879" cy="468642"/>
            </a:xfrm>
            <a:prstGeom prst="rect">
              <a:avLst/>
            </a:prstGeom>
            <a:solidFill>
              <a:srgbClr val="FFDB9C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47"/>
            <p:cNvSpPr/>
            <p:nvPr/>
          </p:nvSpPr>
          <p:spPr>
            <a:xfrm>
              <a:off x="9682594" y="2407021"/>
              <a:ext cx="1252879" cy="171335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48"/>
            <p:cNvSpPr/>
            <p:nvPr/>
          </p:nvSpPr>
          <p:spPr>
            <a:xfrm>
              <a:off x="8081693" y="4303259"/>
              <a:ext cx="3062594" cy="22194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pl49"/>
            <p:cNvSpPr/>
            <p:nvPr/>
          </p:nvSpPr>
          <p:spPr>
            <a:xfrm>
              <a:off x="8081693" y="6522690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0"/>
            <p:cNvSpPr/>
            <p:nvPr/>
          </p:nvSpPr>
          <p:spPr>
            <a:xfrm>
              <a:off x="8081693" y="5971968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1"/>
            <p:cNvSpPr/>
            <p:nvPr/>
          </p:nvSpPr>
          <p:spPr>
            <a:xfrm>
              <a:off x="8081693" y="5421246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2"/>
            <p:cNvSpPr/>
            <p:nvPr/>
          </p:nvSpPr>
          <p:spPr>
            <a:xfrm>
              <a:off x="8081693" y="4870525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3"/>
            <p:cNvSpPr/>
            <p:nvPr/>
          </p:nvSpPr>
          <p:spPr>
            <a:xfrm>
              <a:off x="8081693" y="4319803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rc54"/>
            <p:cNvSpPr/>
            <p:nvPr/>
          </p:nvSpPr>
          <p:spPr>
            <a:xfrm>
              <a:off x="8290506" y="4455410"/>
              <a:ext cx="1252879" cy="2067280"/>
            </a:xfrm>
            <a:prstGeom prst="rect">
              <a:avLst/>
            </a:prstGeom>
            <a:solidFill>
              <a:srgbClr val="FFDB9C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rc55"/>
            <p:cNvSpPr/>
            <p:nvPr/>
          </p:nvSpPr>
          <p:spPr>
            <a:xfrm>
              <a:off x="9682594" y="4336059"/>
              <a:ext cx="1252879" cy="218663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rc56"/>
            <p:cNvSpPr/>
            <p:nvPr/>
          </p:nvSpPr>
          <p:spPr>
            <a:xfrm>
              <a:off x="1590744" y="1504215"/>
              <a:ext cx="3062594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tx57"/>
            <p:cNvSpPr/>
            <p:nvPr/>
          </p:nvSpPr>
          <p:spPr>
            <a:xfrm>
              <a:off x="2245425" y="1379734"/>
              <a:ext cx="1753232" cy="169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chemeClr val="tx2"/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60" name="rc58"/>
            <p:cNvSpPr/>
            <p:nvPr/>
          </p:nvSpPr>
          <p:spPr>
            <a:xfrm>
              <a:off x="4836218" y="1504215"/>
              <a:ext cx="3062594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tx59"/>
            <p:cNvSpPr/>
            <p:nvPr/>
          </p:nvSpPr>
          <p:spPr>
            <a:xfrm>
              <a:off x="6049842" y="1363669"/>
              <a:ext cx="635347" cy="1685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chemeClr val="accent2"/>
                  </a:solidFill>
                  <a:latin typeface="Helvetica"/>
                  <a:cs typeface="Helvetica"/>
                </a:rPr>
                <a:t>Buses</a:t>
              </a:r>
            </a:p>
          </p:txBody>
        </p:sp>
        <p:sp>
          <p:nvSpPr>
            <p:cNvPr id="62" name="rc60"/>
            <p:cNvSpPr/>
            <p:nvPr/>
          </p:nvSpPr>
          <p:spPr>
            <a:xfrm>
              <a:off x="8081693" y="1504215"/>
              <a:ext cx="3062594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tx61"/>
            <p:cNvSpPr/>
            <p:nvPr/>
          </p:nvSpPr>
          <p:spPr>
            <a:xfrm>
              <a:off x="9015929" y="1317123"/>
              <a:ext cx="1194122" cy="2150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chemeClr val="accent3"/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64" name="rc62"/>
            <p:cNvSpPr/>
            <p:nvPr/>
          </p:nvSpPr>
          <p:spPr>
            <a:xfrm>
              <a:off x="11144287" y="1900948"/>
              <a:ext cx="396732" cy="22194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4"/>
            <p:cNvSpPr/>
            <p:nvPr/>
          </p:nvSpPr>
          <p:spPr>
            <a:xfrm>
              <a:off x="11144287" y="4303259"/>
              <a:ext cx="396732" cy="22194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pl66"/>
            <p:cNvSpPr/>
            <p:nvPr/>
          </p:nvSpPr>
          <p:spPr>
            <a:xfrm>
              <a:off x="1590744" y="6522690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7"/>
            <p:cNvSpPr/>
            <p:nvPr/>
          </p:nvSpPr>
          <p:spPr>
            <a:xfrm>
              <a:off x="2425997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68"/>
            <p:cNvSpPr/>
            <p:nvPr/>
          </p:nvSpPr>
          <p:spPr>
            <a:xfrm>
              <a:off x="3818085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1"/>
            <p:cNvSpPr/>
            <p:nvPr/>
          </p:nvSpPr>
          <p:spPr>
            <a:xfrm>
              <a:off x="4836218" y="6522690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2"/>
            <p:cNvSpPr/>
            <p:nvPr/>
          </p:nvSpPr>
          <p:spPr>
            <a:xfrm>
              <a:off x="5671471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3"/>
            <p:cNvSpPr/>
            <p:nvPr/>
          </p:nvSpPr>
          <p:spPr>
            <a:xfrm>
              <a:off x="7063560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6"/>
            <p:cNvSpPr/>
            <p:nvPr/>
          </p:nvSpPr>
          <p:spPr>
            <a:xfrm>
              <a:off x="8081693" y="6522690"/>
              <a:ext cx="3062594" cy="0"/>
            </a:xfrm>
            <a:custGeom>
              <a:avLst/>
              <a:gdLst/>
              <a:ahLst/>
              <a:cxnLst/>
              <a:rect l="0" t="0" r="0" b="0"/>
              <a:pathLst>
                <a:path w="3062594">
                  <a:moveTo>
                    <a:pt x="0" y="0"/>
                  </a:moveTo>
                  <a:lnTo>
                    <a:pt x="306259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7"/>
            <p:cNvSpPr/>
            <p:nvPr/>
          </p:nvSpPr>
          <p:spPr>
            <a:xfrm>
              <a:off x="8916946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78"/>
            <p:cNvSpPr/>
            <p:nvPr/>
          </p:nvSpPr>
          <p:spPr>
            <a:xfrm>
              <a:off x="10309034" y="65226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tx81"/>
            <p:cNvSpPr/>
            <p:nvPr/>
          </p:nvSpPr>
          <p:spPr>
            <a:xfrm>
              <a:off x="1361122" y="4038170"/>
              <a:ext cx="127136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852576" y="3604823"/>
              <a:ext cx="635682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10000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852576" y="3170917"/>
              <a:ext cx="635682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20000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852576" y="2737905"/>
              <a:ext cx="635682" cy="164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30000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852576" y="2304335"/>
              <a:ext cx="635682" cy="1646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40000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852576" y="1871434"/>
              <a:ext cx="635682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50000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1361122" y="6440481"/>
              <a:ext cx="127136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91" name="tx89"/>
            <p:cNvSpPr/>
            <p:nvPr/>
          </p:nvSpPr>
          <p:spPr>
            <a:xfrm>
              <a:off x="1106849" y="5339038"/>
              <a:ext cx="381409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500</a:t>
              </a:r>
            </a:p>
          </p:txBody>
        </p:sp>
        <p:sp>
          <p:nvSpPr>
            <p:cNvPr id="93" name="tx91"/>
            <p:cNvSpPr/>
            <p:nvPr/>
          </p:nvSpPr>
          <p:spPr>
            <a:xfrm>
              <a:off x="979713" y="4237594"/>
              <a:ext cx="508545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1000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707F645C-8103-5A4B-A926-9F1CCB2DDD11}"/>
              </a:ext>
            </a:extLst>
          </p:cNvPr>
          <p:cNvSpPr txBox="1"/>
          <p:nvPr/>
        </p:nvSpPr>
        <p:spPr>
          <a:xfrm>
            <a:off x="203426" y="2711036"/>
            <a:ext cx="635681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/>
              <a:t>NOx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B746EEC-CEB4-EF41-B9B6-B8041CCB0C98}"/>
              </a:ext>
            </a:extLst>
          </p:cNvPr>
          <p:cNvSpPr txBox="1"/>
          <p:nvPr/>
        </p:nvSpPr>
        <p:spPr>
          <a:xfrm>
            <a:off x="199174" y="5159813"/>
            <a:ext cx="72479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/>
              <a:t>PM2.5</a:t>
            </a:r>
          </a:p>
        </p:txBody>
      </p:sp>
      <p:sp>
        <p:nvSpPr>
          <p:cNvPr id="96" name="tx59">
            <a:extLst>
              <a:ext uri="{FF2B5EF4-FFF2-40B4-BE49-F238E27FC236}">
                <a16:creationId xmlns:a16="http://schemas.microsoft.com/office/drawing/2014/main" id="{1D92F92D-05C4-8F4B-B761-9D54B401CEBC}"/>
              </a:ext>
            </a:extLst>
          </p:cNvPr>
          <p:cNvSpPr/>
          <p:nvPr/>
        </p:nvSpPr>
        <p:spPr>
          <a:xfrm>
            <a:off x="4981626" y="3274546"/>
            <a:ext cx="1413957" cy="53538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Euro 1 and </a:t>
            </a:r>
          </a:p>
          <a:p>
            <a:pPr marL="0" marR="0" indent="0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earlier</a:t>
            </a:r>
            <a:endParaRPr sz="18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7" name="tx59">
            <a:extLst>
              <a:ext uri="{FF2B5EF4-FFF2-40B4-BE49-F238E27FC236}">
                <a16:creationId xmlns:a16="http://schemas.microsoft.com/office/drawing/2014/main" id="{1AC42F79-A65E-6D4B-B2D4-FE1D45AA7885}"/>
              </a:ext>
            </a:extLst>
          </p:cNvPr>
          <p:cNvSpPr/>
          <p:nvPr/>
        </p:nvSpPr>
        <p:spPr>
          <a:xfrm>
            <a:off x="6491674" y="2941611"/>
            <a:ext cx="1413957" cy="53538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b="1" dirty="0">
                <a:latin typeface="Helvetica"/>
                <a:cs typeface="Helvetica"/>
              </a:rPr>
              <a:t>Euro 2 and</a:t>
            </a:r>
          </a:p>
          <a:p>
            <a:pPr marL="0" marR="0" indent="0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b="1" dirty="0">
                <a:latin typeface="Helvetica"/>
                <a:cs typeface="Helvetica"/>
              </a:rPr>
              <a:t>later</a:t>
            </a:r>
            <a:endParaRPr sz="1800" b="1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 dirty="0"/>
              <a:t>The health damage from trucks is huge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t>Estimated health cost of vehicles over their remaining lifetime, by sales date (non-substituted)</a:t>
            </a:r>
          </a:p>
        </p:txBody>
      </p:sp>
      <p:grpSp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1908529" y="1900948"/>
              <a:ext cx="4724805" cy="4041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908529" y="5942362"/>
              <a:ext cx="4724805" cy="0"/>
            </a:xfrm>
            <a:custGeom>
              <a:avLst/>
              <a:gdLst/>
              <a:ahLst/>
              <a:cxnLst/>
              <a:rect l="0" t="0" r="0" b="0"/>
              <a:pathLst>
                <a:path w="4724805">
                  <a:moveTo>
                    <a:pt x="0" y="0"/>
                  </a:moveTo>
                  <a:lnTo>
                    <a:pt x="4724805" y="0"/>
                  </a:lnTo>
                  <a:lnTo>
                    <a:pt x="472480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908529" y="5077308"/>
              <a:ext cx="4724805" cy="0"/>
            </a:xfrm>
            <a:custGeom>
              <a:avLst/>
              <a:gdLst/>
              <a:ahLst/>
              <a:cxnLst/>
              <a:rect l="0" t="0" r="0" b="0"/>
              <a:pathLst>
                <a:path w="4724805">
                  <a:moveTo>
                    <a:pt x="0" y="0"/>
                  </a:moveTo>
                  <a:lnTo>
                    <a:pt x="4724805" y="0"/>
                  </a:lnTo>
                  <a:lnTo>
                    <a:pt x="472480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908529" y="4212253"/>
              <a:ext cx="4724805" cy="0"/>
            </a:xfrm>
            <a:custGeom>
              <a:avLst/>
              <a:gdLst/>
              <a:ahLst/>
              <a:cxnLst/>
              <a:rect l="0" t="0" r="0" b="0"/>
              <a:pathLst>
                <a:path w="4724805">
                  <a:moveTo>
                    <a:pt x="0" y="0"/>
                  </a:moveTo>
                  <a:lnTo>
                    <a:pt x="4724805" y="0"/>
                  </a:lnTo>
                  <a:lnTo>
                    <a:pt x="472480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908529" y="3347199"/>
              <a:ext cx="4724805" cy="0"/>
            </a:xfrm>
            <a:custGeom>
              <a:avLst/>
              <a:gdLst/>
              <a:ahLst/>
              <a:cxnLst/>
              <a:rect l="0" t="0" r="0" b="0"/>
              <a:pathLst>
                <a:path w="4724805">
                  <a:moveTo>
                    <a:pt x="0" y="0"/>
                  </a:moveTo>
                  <a:lnTo>
                    <a:pt x="4724805" y="0"/>
                  </a:lnTo>
                  <a:lnTo>
                    <a:pt x="472480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1908529" y="2482144"/>
              <a:ext cx="4724805" cy="0"/>
            </a:xfrm>
            <a:custGeom>
              <a:avLst/>
              <a:gdLst/>
              <a:ahLst/>
              <a:cxnLst/>
              <a:rect l="0" t="0" r="0" b="0"/>
              <a:pathLst>
                <a:path w="4724805">
                  <a:moveTo>
                    <a:pt x="0" y="0"/>
                  </a:moveTo>
                  <a:lnTo>
                    <a:pt x="4724805" y="0"/>
                  </a:lnTo>
                  <a:lnTo>
                    <a:pt x="472480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1"/>
            <p:cNvSpPr/>
            <p:nvPr/>
          </p:nvSpPr>
          <p:spPr>
            <a:xfrm>
              <a:off x="1972535" y="4322553"/>
              <a:ext cx="104737" cy="161980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2"/>
            <p:cNvSpPr/>
            <p:nvPr/>
          </p:nvSpPr>
          <p:spPr>
            <a:xfrm>
              <a:off x="2088910" y="4135676"/>
              <a:ext cx="104737" cy="180668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3"/>
            <p:cNvSpPr/>
            <p:nvPr/>
          </p:nvSpPr>
          <p:spPr>
            <a:xfrm>
              <a:off x="2205284" y="3940807"/>
              <a:ext cx="104737" cy="2001555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4"/>
            <p:cNvSpPr/>
            <p:nvPr/>
          </p:nvSpPr>
          <p:spPr>
            <a:xfrm>
              <a:off x="2321659" y="3738510"/>
              <a:ext cx="104737" cy="220385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5"/>
            <p:cNvSpPr/>
            <p:nvPr/>
          </p:nvSpPr>
          <p:spPr>
            <a:xfrm>
              <a:off x="2438033" y="3527562"/>
              <a:ext cx="104737" cy="241479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6"/>
            <p:cNvSpPr/>
            <p:nvPr/>
          </p:nvSpPr>
          <p:spPr>
            <a:xfrm>
              <a:off x="2554408" y="3307662"/>
              <a:ext cx="104737" cy="263470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7"/>
            <p:cNvSpPr/>
            <p:nvPr/>
          </p:nvSpPr>
          <p:spPr>
            <a:xfrm>
              <a:off x="2670782" y="3078699"/>
              <a:ext cx="104737" cy="286366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18"/>
            <p:cNvSpPr/>
            <p:nvPr/>
          </p:nvSpPr>
          <p:spPr>
            <a:xfrm>
              <a:off x="2787157" y="2840542"/>
              <a:ext cx="104737" cy="310182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19"/>
            <p:cNvSpPr/>
            <p:nvPr/>
          </p:nvSpPr>
          <p:spPr>
            <a:xfrm>
              <a:off x="2903531" y="2592366"/>
              <a:ext cx="104737" cy="334999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0"/>
            <p:cNvSpPr/>
            <p:nvPr/>
          </p:nvSpPr>
          <p:spPr>
            <a:xfrm>
              <a:off x="3019906" y="2333872"/>
              <a:ext cx="104737" cy="360849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1"/>
            <p:cNvSpPr/>
            <p:nvPr/>
          </p:nvSpPr>
          <p:spPr>
            <a:xfrm>
              <a:off x="3136280" y="2258552"/>
              <a:ext cx="104737" cy="368380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2"/>
            <p:cNvSpPr/>
            <p:nvPr/>
          </p:nvSpPr>
          <p:spPr>
            <a:xfrm>
              <a:off x="3252655" y="2184222"/>
              <a:ext cx="104737" cy="375814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3"/>
            <p:cNvSpPr/>
            <p:nvPr/>
          </p:nvSpPr>
          <p:spPr>
            <a:xfrm>
              <a:off x="3369029" y="2109904"/>
              <a:ext cx="104737" cy="383245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4"/>
            <p:cNvSpPr/>
            <p:nvPr/>
          </p:nvSpPr>
          <p:spPr>
            <a:xfrm>
              <a:off x="3485404" y="2035372"/>
              <a:ext cx="104737" cy="390699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5"/>
            <p:cNvSpPr/>
            <p:nvPr/>
          </p:nvSpPr>
          <p:spPr>
            <a:xfrm>
              <a:off x="3601778" y="1960673"/>
              <a:ext cx="104737" cy="398168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6"/>
            <p:cNvSpPr/>
            <p:nvPr/>
          </p:nvSpPr>
          <p:spPr>
            <a:xfrm>
              <a:off x="3718153" y="3465008"/>
              <a:ext cx="104737" cy="247735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7"/>
            <p:cNvSpPr/>
            <p:nvPr/>
          </p:nvSpPr>
          <p:spPr>
            <a:xfrm>
              <a:off x="3834527" y="3419380"/>
              <a:ext cx="104737" cy="252298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28"/>
            <p:cNvSpPr/>
            <p:nvPr/>
          </p:nvSpPr>
          <p:spPr>
            <a:xfrm>
              <a:off x="3950902" y="3373738"/>
              <a:ext cx="104737" cy="256862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29"/>
            <p:cNvSpPr/>
            <p:nvPr/>
          </p:nvSpPr>
          <p:spPr>
            <a:xfrm>
              <a:off x="4067277" y="3328029"/>
              <a:ext cx="104737" cy="261433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0"/>
            <p:cNvSpPr/>
            <p:nvPr/>
          </p:nvSpPr>
          <p:spPr>
            <a:xfrm>
              <a:off x="4183651" y="3282334"/>
              <a:ext cx="104737" cy="266002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1"/>
            <p:cNvSpPr/>
            <p:nvPr/>
          </p:nvSpPr>
          <p:spPr>
            <a:xfrm>
              <a:off x="4300026" y="3236644"/>
              <a:ext cx="104737" cy="2705717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2"/>
            <p:cNvSpPr/>
            <p:nvPr/>
          </p:nvSpPr>
          <p:spPr>
            <a:xfrm>
              <a:off x="4416400" y="3191014"/>
              <a:ext cx="104737" cy="275134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3"/>
            <p:cNvSpPr/>
            <p:nvPr/>
          </p:nvSpPr>
          <p:spPr>
            <a:xfrm>
              <a:off x="4532775" y="4563677"/>
              <a:ext cx="104737" cy="1378684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4"/>
            <p:cNvSpPr/>
            <p:nvPr/>
          </p:nvSpPr>
          <p:spPr>
            <a:xfrm>
              <a:off x="4649149" y="4541146"/>
              <a:ext cx="104737" cy="140121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5"/>
            <p:cNvSpPr/>
            <p:nvPr/>
          </p:nvSpPr>
          <p:spPr>
            <a:xfrm>
              <a:off x="4765524" y="4518600"/>
              <a:ext cx="104737" cy="142376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6"/>
            <p:cNvSpPr/>
            <p:nvPr/>
          </p:nvSpPr>
          <p:spPr>
            <a:xfrm>
              <a:off x="4881898" y="4481723"/>
              <a:ext cx="104737" cy="146063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7"/>
            <p:cNvSpPr/>
            <p:nvPr/>
          </p:nvSpPr>
          <p:spPr>
            <a:xfrm>
              <a:off x="4998273" y="4432557"/>
              <a:ext cx="104737" cy="1509805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38"/>
            <p:cNvSpPr/>
            <p:nvPr/>
          </p:nvSpPr>
          <p:spPr>
            <a:xfrm>
              <a:off x="5114647" y="4369358"/>
              <a:ext cx="104737" cy="157300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39"/>
            <p:cNvSpPr/>
            <p:nvPr/>
          </p:nvSpPr>
          <p:spPr>
            <a:xfrm>
              <a:off x="5231022" y="5022443"/>
              <a:ext cx="104737" cy="91991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0"/>
            <p:cNvSpPr/>
            <p:nvPr/>
          </p:nvSpPr>
          <p:spPr>
            <a:xfrm>
              <a:off x="5347396" y="4971080"/>
              <a:ext cx="104737" cy="97128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1"/>
            <p:cNvSpPr/>
            <p:nvPr/>
          </p:nvSpPr>
          <p:spPr>
            <a:xfrm>
              <a:off x="5463771" y="4909371"/>
              <a:ext cx="104737" cy="103299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2"/>
            <p:cNvSpPr/>
            <p:nvPr/>
          </p:nvSpPr>
          <p:spPr>
            <a:xfrm>
              <a:off x="5580145" y="4836428"/>
              <a:ext cx="104737" cy="1105934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3"/>
            <p:cNvSpPr/>
            <p:nvPr/>
          </p:nvSpPr>
          <p:spPr>
            <a:xfrm>
              <a:off x="5696520" y="4751035"/>
              <a:ext cx="104737" cy="1191327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4"/>
            <p:cNvSpPr/>
            <p:nvPr/>
          </p:nvSpPr>
          <p:spPr>
            <a:xfrm>
              <a:off x="5812894" y="4652070"/>
              <a:ext cx="104737" cy="129029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5"/>
            <p:cNvSpPr/>
            <p:nvPr/>
          </p:nvSpPr>
          <p:spPr>
            <a:xfrm>
              <a:off x="5929269" y="4538340"/>
              <a:ext cx="104737" cy="140402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6"/>
            <p:cNvSpPr/>
            <p:nvPr/>
          </p:nvSpPr>
          <p:spPr>
            <a:xfrm>
              <a:off x="6045643" y="4597728"/>
              <a:ext cx="104737" cy="1344634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47"/>
            <p:cNvSpPr/>
            <p:nvPr/>
          </p:nvSpPr>
          <p:spPr>
            <a:xfrm>
              <a:off x="6162018" y="4470203"/>
              <a:ext cx="104737" cy="147215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48"/>
            <p:cNvSpPr/>
            <p:nvPr/>
          </p:nvSpPr>
          <p:spPr>
            <a:xfrm>
              <a:off x="6278392" y="4326420"/>
              <a:ext cx="104737" cy="161594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49"/>
            <p:cNvSpPr/>
            <p:nvPr/>
          </p:nvSpPr>
          <p:spPr>
            <a:xfrm>
              <a:off x="6394767" y="4157232"/>
              <a:ext cx="104737" cy="178513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50"/>
            <p:cNvSpPr/>
            <p:nvPr/>
          </p:nvSpPr>
          <p:spPr>
            <a:xfrm>
              <a:off x="6816214" y="1900948"/>
              <a:ext cx="4724805" cy="4041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pl51"/>
            <p:cNvSpPr/>
            <p:nvPr/>
          </p:nvSpPr>
          <p:spPr>
            <a:xfrm>
              <a:off x="6816214" y="5942362"/>
              <a:ext cx="4724805" cy="0"/>
            </a:xfrm>
            <a:custGeom>
              <a:avLst/>
              <a:gdLst/>
              <a:ahLst/>
              <a:cxnLst/>
              <a:rect l="0" t="0" r="0" b="0"/>
              <a:pathLst>
                <a:path w="4724805">
                  <a:moveTo>
                    <a:pt x="0" y="0"/>
                  </a:moveTo>
                  <a:lnTo>
                    <a:pt x="4724805" y="0"/>
                  </a:lnTo>
                  <a:lnTo>
                    <a:pt x="472480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2"/>
            <p:cNvSpPr/>
            <p:nvPr/>
          </p:nvSpPr>
          <p:spPr>
            <a:xfrm>
              <a:off x="6816214" y="5077308"/>
              <a:ext cx="4724805" cy="0"/>
            </a:xfrm>
            <a:custGeom>
              <a:avLst/>
              <a:gdLst/>
              <a:ahLst/>
              <a:cxnLst/>
              <a:rect l="0" t="0" r="0" b="0"/>
              <a:pathLst>
                <a:path w="4724805">
                  <a:moveTo>
                    <a:pt x="0" y="0"/>
                  </a:moveTo>
                  <a:lnTo>
                    <a:pt x="4724805" y="0"/>
                  </a:lnTo>
                  <a:lnTo>
                    <a:pt x="472480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3"/>
            <p:cNvSpPr/>
            <p:nvPr/>
          </p:nvSpPr>
          <p:spPr>
            <a:xfrm>
              <a:off x="6816214" y="4212253"/>
              <a:ext cx="4724805" cy="0"/>
            </a:xfrm>
            <a:custGeom>
              <a:avLst/>
              <a:gdLst/>
              <a:ahLst/>
              <a:cxnLst/>
              <a:rect l="0" t="0" r="0" b="0"/>
              <a:pathLst>
                <a:path w="4724805">
                  <a:moveTo>
                    <a:pt x="0" y="0"/>
                  </a:moveTo>
                  <a:lnTo>
                    <a:pt x="4724805" y="0"/>
                  </a:lnTo>
                  <a:lnTo>
                    <a:pt x="472480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4"/>
            <p:cNvSpPr/>
            <p:nvPr/>
          </p:nvSpPr>
          <p:spPr>
            <a:xfrm>
              <a:off x="6816214" y="3347199"/>
              <a:ext cx="4724805" cy="0"/>
            </a:xfrm>
            <a:custGeom>
              <a:avLst/>
              <a:gdLst/>
              <a:ahLst/>
              <a:cxnLst/>
              <a:rect l="0" t="0" r="0" b="0"/>
              <a:pathLst>
                <a:path w="4724805">
                  <a:moveTo>
                    <a:pt x="0" y="0"/>
                  </a:moveTo>
                  <a:lnTo>
                    <a:pt x="4724805" y="0"/>
                  </a:lnTo>
                  <a:lnTo>
                    <a:pt x="472480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5"/>
            <p:cNvSpPr/>
            <p:nvPr/>
          </p:nvSpPr>
          <p:spPr>
            <a:xfrm>
              <a:off x="6816214" y="2482144"/>
              <a:ext cx="4724805" cy="0"/>
            </a:xfrm>
            <a:custGeom>
              <a:avLst/>
              <a:gdLst/>
              <a:ahLst/>
              <a:cxnLst/>
              <a:rect l="0" t="0" r="0" b="0"/>
              <a:pathLst>
                <a:path w="4724805">
                  <a:moveTo>
                    <a:pt x="0" y="0"/>
                  </a:moveTo>
                  <a:lnTo>
                    <a:pt x="4724805" y="0"/>
                  </a:lnTo>
                  <a:lnTo>
                    <a:pt x="472480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rc56"/>
            <p:cNvSpPr/>
            <p:nvPr/>
          </p:nvSpPr>
          <p:spPr>
            <a:xfrm>
              <a:off x="6880220" y="5626008"/>
              <a:ext cx="104737" cy="31635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rc57"/>
            <p:cNvSpPr/>
            <p:nvPr/>
          </p:nvSpPr>
          <p:spPr>
            <a:xfrm>
              <a:off x="6996595" y="5582482"/>
              <a:ext cx="104737" cy="35987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rc58"/>
            <p:cNvSpPr/>
            <p:nvPr/>
          </p:nvSpPr>
          <p:spPr>
            <a:xfrm>
              <a:off x="7112969" y="5535677"/>
              <a:ext cx="104737" cy="40668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rc59"/>
            <p:cNvSpPr/>
            <p:nvPr/>
          </p:nvSpPr>
          <p:spPr>
            <a:xfrm>
              <a:off x="7229344" y="5485377"/>
              <a:ext cx="104737" cy="45698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c60"/>
            <p:cNvSpPr/>
            <p:nvPr/>
          </p:nvSpPr>
          <p:spPr>
            <a:xfrm>
              <a:off x="7345718" y="5431325"/>
              <a:ext cx="104737" cy="51103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1"/>
            <p:cNvSpPr/>
            <p:nvPr/>
          </p:nvSpPr>
          <p:spPr>
            <a:xfrm>
              <a:off x="7462093" y="5373253"/>
              <a:ext cx="104737" cy="56910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2"/>
            <p:cNvSpPr/>
            <p:nvPr/>
          </p:nvSpPr>
          <p:spPr>
            <a:xfrm>
              <a:off x="7578467" y="5310894"/>
              <a:ext cx="104737" cy="63146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3"/>
            <p:cNvSpPr/>
            <p:nvPr/>
          </p:nvSpPr>
          <p:spPr>
            <a:xfrm>
              <a:off x="7694842" y="5243950"/>
              <a:ext cx="104737" cy="69841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4"/>
            <p:cNvSpPr/>
            <p:nvPr/>
          </p:nvSpPr>
          <p:spPr>
            <a:xfrm>
              <a:off x="7811216" y="5172098"/>
              <a:ext cx="104737" cy="77026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5"/>
            <p:cNvSpPr/>
            <p:nvPr/>
          </p:nvSpPr>
          <p:spPr>
            <a:xfrm>
              <a:off x="7927591" y="5094995"/>
              <a:ext cx="104737" cy="84736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6"/>
            <p:cNvSpPr/>
            <p:nvPr/>
          </p:nvSpPr>
          <p:spPr>
            <a:xfrm>
              <a:off x="8043966" y="5042590"/>
              <a:ext cx="104737" cy="89977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7"/>
            <p:cNvSpPr/>
            <p:nvPr/>
          </p:nvSpPr>
          <p:spPr>
            <a:xfrm>
              <a:off x="8160340" y="4986956"/>
              <a:ext cx="104737" cy="95540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68"/>
            <p:cNvSpPr/>
            <p:nvPr/>
          </p:nvSpPr>
          <p:spPr>
            <a:xfrm>
              <a:off x="8276715" y="4927878"/>
              <a:ext cx="104737" cy="101448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69"/>
            <p:cNvSpPr/>
            <p:nvPr/>
          </p:nvSpPr>
          <p:spPr>
            <a:xfrm>
              <a:off x="8393089" y="4865150"/>
              <a:ext cx="104737" cy="107721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0"/>
            <p:cNvSpPr/>
            <p:nvPr/>
          </p:nvSpPr>
          <p:spPr>
            <a:xfrm>
              <a:off x="8509464" y="4798539"/>
              <a:ext cx="104737" cy="114382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1"/>
            <p:cNvSpPr/>
            <p:nvPr/>
          </p:nvSpPr>
          <p:spPr>
            <a:xfrm>
              <a:off x="8625838" y="5132777"/>
              <a:ext cx="104737" cy="80958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rc72"/>
            <p:cNvSpPr/>
            <p:nvPr/>
          </p:nvSpPr>
          <p:spPr>
            <a:xfrm>
              <a:off x="8742213" y="5082717"/>
              <a:ext cx="104737" cy="85964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rc73"/>
            <p:cNvSpPr/>
            <p:nvPr/>
          </p:nvSpPr>
          <p:spPr>
            <a:xfrm>
              <a:off x="8858587" y="5029564"/>
              <a:ext cx="104737" cy="91279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rc74"/>
            <p:cNvSpPr/>
            <p:nvPr/>
          </p:nvSpPr>
          <p:spPr>
            <a:xfrm>
              <a:off x="8974962" y="4973120"/>
              <a:ext cx="104737" cy="96924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rc75"/>
            <p:cNvSpPr/>
            <p:nvPr/>
          </p:nvSpPr>
          <p:spPr>
            <a:xfrm>
              <a:off x="9091336" y="4904217"/>
              <a:ext cx="104737" cy="103814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rc76"/>
            <p:cNvSpPr/>
            <p:nvPr/>
          </p:nvSpPr>
          <p:spPr>
            <a:xfrm>
              <a:off x="9207711" y="4844210"/>
              <a:ext cx="104737" cy="109815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rc77"/>
            <p:cNvSpPr/>
            <p:nvPr/>
          </p:nvSpPr>
          <p:spPr>
            <a:xfrm>
              <a:off x="9324085" y="4780753"/>
              <a:ext cx="104737" cy="116160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rc78"/>
            <p:cNvSpPr/>
            <p:nvPr/>
          </p:nvSpPr>
          <p:spPr>
            <a:xfrm>
              <a:off x="9440460" y="5439976"/>
              <a:ext cx="104737" cy="50238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rc79"/>
            <p:cNvSpPr/>
            <p:nvPr/>
          </p:nvSpPr>
          <p:spPr>
            <a:xfrm>
              <a:off x="9556834" y="5410948"/>
              <a:ext cx="104737" cy="53141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rc80"/>
            <p:cNvSpPr/>
            <p:nvPr/>
          </p:nvSpPr>
          <p:spPr>
            <a:xfrm>
              <a:off x="9673209" y="5380250"/>
              <a:ext cx="104737" cy="56211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rc81"/>
            <p:cNvSpPr/>
            <p:nvPr/>
          </p:nvSpPr>
          <p:spPr>
            <a:xfrm>
              <a:off x="9789583" y="5347787"/>
              <a:ext cx="104737" cy="59457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rc82"/>
            <p:cNvSpPr/>
            <p:nvPr/>
          </p:nvSpPr>
          <p:spPr>
            <a:xfrm>
              <a:off x="9905958" y="5313459"/>
              <a:ext cx="104737" cy="62890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rc83"/>
            <p:cNvSpPr/>
            <p:nvPr/>
          </p:nvSpPr>
          <p:spPr>
            <a:xfrm>
              <a:off x="10022332" y="5277157"/>
              <a:ext cx="104737" cy="66520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rc84"/>
            <p:cNvSpPr/>
            <p:nvPr/>
          </p:nvSpPr>
          <p:spPr>
            <a:xfrm>
              <a:off x="10138707" y="5514519"/>
              <a:ext cx="104737" cy="42784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rc85"/>
            <p:cNvSpPr/>
            <p:nvPr/>
          </p:nvSpPr>
          <p:spPr>
            <a:xfrm>
              <a:off x="10255081" y="5489826"/>
              <a:ext cx="104737" cy="45253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rc86"/>
            <p:cNvSpPr/>
            <p:nvPr/>
          </p:nvSpPr>
          <p:spPr>
            <a:xfrm>
              <a:off x="10371456" y="5463709"/>
              <a:ext cx="104737" cy="47865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rc87"/>
            <p:cNvSpPr/>
            <p:nvPr/>
          </p:nvSpPr>
          <p:spPr>
            <a:xfrm>
              <a:off x="10487830" y="5436099"/>
              <a:ext cx="104737" cy="50626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rc88"/>
            <p:cNvSpPr/>
            <p:nvPr/>
          </p:nvSpPr>
          <p:spPr>
            <a:xfrm>
              <a:off x="10604205" y="5406902"/>
              <a:ext cx="104737" cy="53546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rc89"/>
            <p:cNvSpPr/>
            <p:nvPr/>
          </p:nvSpPr>
          <p:spPr>
            <a:xfrm>
              <a:off x="10720579" y="5376030"/>
              <a:ext cx="104737" cy="56633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rc90"/>
            <p:cNvSpPr/>
            <p:nvPr/>
          </p:nvSpPr>
          <p:spPr>
            <a:xfrm>
              <a:off x="10836954" y="5343388"/>
              <a:ext cx="104737" cy="59897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rc91"/>
            <p:cNvSpPr/>
            <p:nvPr/>
          </p:nvSpPr>
          <p:spPr>
            <a:xfrm>
              <a:off x="10953328" y="5423788"/>
              <a:ext cx="104737" cy="51857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rc92"/>
            <p:cNvSpPr/>
            <p:nvPr/>
          </p:nvSpPr>
          <p:spPr>
            <a:xfrm>
              <a:off x="11069703" y="5394398"/>
              <a:ext cx="104737" cy="54796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rc93"/>
            <p:cNvSpPr/>
            <p:nvPr/>
          </p:nvSpPr>
          <p:spPr>
            <a:xfrm>
              <a:off x="11186077" y="5364638"/>
              <a:ext cx="104737" cy="57772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rc94"/>
            <p:cNvSpPr/>
            <p:nvPr/>
          </p:nvSpPr>
          <p:spPr>
            <a:xfrm>
              <a:off x="11302452" y="5335066"/>
              <a:ext cx="104737" cy="60729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rc95"/>
            <p:cNvSpPr/>
            <p:nvPr/>
          </p:nvSpPr>
          <p:spPr>
            <a:xfrm>
              <a:off x="1908529" y="1504215"/>
              <a:ext cx="4724805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tx96"/>
            <p:cNvSpPr/>
            <p:nvPr/>
          </p:nvSpPr>
          <p:spPr>
            <a:xfrm>
              <a:off x="3394316" y="1615461"/>
              <a:ext cx="1753232" cy="169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99" name="rc97"/>
            <p:cNvSpPr/>
            <p:nvPr/>
          </p:nvSpPr>
          <p:spPr>
            <a:xfrm>
              <a:off x="6816214" y="1504215"/>
              <a:ext cx="4724805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tx98"/>
            <p:cNvSpPr/>
            <p:nvPr/>
          </p:nvSpPr>
          <p:spPr>
            <a:xfrm>
              <a:off x="8581556" y="1569474"/>
              <a:ext cx="1194122" cy="2150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101" name="pl99"/>
            <p:cNvSpPr/>
            <p:nvPr/>
          </p:nvSpPr>
          <p:spPr>
            <a:xfrm>
              <a:off x="1908529" y="5942362"/>
              <a:ext cx="4724805" cy="0"/>
            </a:xfrm>
            <a:custGeom>
              <a:avLst/>
              <a:gdLst/>
              <a:ahLst/>
              <a:cxnLst/>
              <a:rect l="0" t="0" r="0" b="0"/>
              <a:pathLst>
                <a:path w="4724805">
                  <a:moveTo>
                    <a:pt x="0" y="0"/>
                  </a:moveTo>
                  <a:lnTo>
                    <a:pt x="4724805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0"/>
            <p:cNvSpPr/>
            <p:nvPr/>
          </p:nvSpPr>
          <p:spPr>
            <a:xfrm>
              <a:off x="1908529" y="5942362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1"/>
            <p:cNvSpPr/>
            <p:nvPr/>
          </p:nvSpPr>
          <p:spPr>
            <a:xfrm>
              <a:off x="4236020" y="5942362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2"/>
            <p:cNvSpPr/>
            <p:nvPr/>
          </p:nvSpPr>
          <p:spPr>
            <a:xfrm>
              <a:off x="6563510" y="5942362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tx103"/>
            <p:cNvSpPr/>
            <p:nvPr/>
          </p:nvSpPr>
          <p:spPr>
            <a:xfrm>
              <a:off x="1654257" y="6043955"/>
              <a:ext cx="508545" cy="1648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1980</a:t>
              </a:r>
            </a:p>
          </p:txBody>
        </p:sp>
        <p:sp>
          <p:nvSpPr>
            <p:cNvPr id="106" name="tx104"/>
            <p:cNvSpPr/>
            <p:nvPr/>
          </p:nvSpPr>
          <p:spPr>
            <a:xfrm>
              <a:off x="3981747" y="6044067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107" name="tx105"/>
            <p:cNvSpPr/>
            <p:nvPr/>
          </p:nvSpPr>
          <p:spPr>
            <a:xfrm>
              <a:off x="6309237" y="6044067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108" name="pl106"/>
            <p:cNvSpPr/>
            <p:nvPr/>
          </p:nvSpPr>
          <p:spPr>
            <a:xfrm>
              <a:off x="6816214" y="5942362"/>
              <a:ext cx="4724805" cy="0"/>
            </a:xfrm>
            <a:custGeom>
              <a:avLst/>
              <a:gdLst/>
              <a:ahLst/>
              <a:cxnLst/>
              <a:rect l="0" t="0" r="0" b="0"/>
              <a:pathLst>
                <a:path w="4724805">
                  <a:moveTo>
                    <a:pt x="0" y="0"/>
                  </a:moveTo>
                  <a:lnTo>
                    <a:pt x="4724805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7"/>
            <p:cNvSpPr/>
            <p:nvPr/>
          </p:nvSpPr>
          <p:spPr>
            <a:xfrm>
              <a:off x="6816214" y="5942362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08"/>
            <p:cNvSpPr/>
            <p:nvPr/>
          </p:nvSpPr>
          <p:spPr>
            <a:xfrm>
              <a:off x="9143705" y="5942362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09"/>
            <p:cNvSpPr/>
            <p:nvPr/>
          </p:nvSpPr>
          <p:spPr>
            <a:xfrm>
              <a:off x="11471195" y="5942362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tx110"/>
            <p:cNvSpPr/>
            <p:nvPr/>
          </p:nvSpPr>
          <p:spPr>
            <a:xfrm>
              <a:off x="6561942" y="6043955"/>
              <a:ext cx="508545" cy="1648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1980</a:t>
              </a:r>
            </a:p>
          </p:txBody>
        </p:sp>
        <p:sp>
          <p:nvSpPr>
            <p:cNvPr id="113" name="tx111"/>
            <p:cNvSpPr/>
            <p:nvPr/>
          </p:nvSpPr>
          <p:spPr>
            <a:xfrm>
              <a:off x="8889432" y="6044067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114" name="tx112"/>
            <p:cNvSpPr/>
            <p:nvPr/>
          </p:nvSpPr>
          <p:spPr>
            <a:xfrm>
              <a:off x="11216922" y="6044067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115" name="tx113"/>
            <p:cNvSpPr/>
            <p:nvPr/>
          </p:nvSpPr>
          <p:spPr>
            <a:xfrm>
              <a:off x="1551771" y="5820639"/>
              <a:ext cx="254272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</a:t>
              </a:r>
            </a:p>
          </p:txBody>
        </p:sp>
        <p:sp>
          <p:nvSpPr>
            <p:cNvPr id="116" name="tx114"/>
            <p:cNvSpPr/>
            <p:nvPr/>
          </p:nvSpPr>
          <p:spPr>
            <a:xfrm>
              <a:off x="979713" y="4948106"/>
              <a:ext cx="826330" cy="2111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$50,000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852576" y="4083052"/>
              <a:ext cx="953467" cy="2111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$100,000</a:t>
              </a:r>
            </a:p>
          </p:txBody>
        </p:sp>
        <p:sp>
          <p:nvSpPr>
            <p:cNvPr id="118" name="tx116"/>
            <p:cNvSpPr/>
            <p:nvPr/>
          </p:nvSpPr>
          <p:spPr>
            <a:xfrm>
              <a:off x="852576" y="3217997"/>
              <a:ext cx="953467" cy="2111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$150,000</a:t>
              </a:r>
            </a:p>
          </p:txBody>
        </p:sp>
        <p:sp>
          <p:nvSpPr>
            <p:cNvPr id="119" name="tx117"/>
            <p:cNvSpPr/>
            <p:nvPr/>
          </p:nvSpPr>
          <p:spPr>
            <a:xfrm>
              <a:off x="852576" y="2352943"/>
              <a:ext cx="953467" cy="2111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$200,000</a:t>
              </a:r>
            </a:p>
          </p:txBody>
        </p:sp>
        <p:sp>
          <p:nvSpPr>
            <p:cNvPr id="120" name="tx118"/>
            <p:cNvSpPr/>
            <p:nvPr/>
          </p:nvSpPr>
          <p:spPr>
            <a:xfrm>
              <a:off x="5727273" y="6309400"/>
              <a:ext cx="1995003" cy="1708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Year of vehicle sale</a:t>
              </a:r>
            </a:p>
          </p:txBody>
        </p:sp>
        <p:sp>
          <p:nvSpPr>
            <p:cNvPr id="121" name="tx119"/>
            <p:cNvSpPr/>
            <p:nvPr/>
          </p:nvSpPr>
          <p:spPr>
            <a:xfrm>
              <a:off x="852576" y="6691280"/>
              <a:ext cx="5275389" cy="1203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 discount rate of 7% is applied. Does not include health damage from re-entrained road dust.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t>Cash for clunkers could significantly reduce health costs from trucks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498598"/>
          </a:xfrm>
        </p:spPr>
        <p:txBody>
          <a:bodyPr/>
          <a:lstStyle/>
          <a:p>
            <a:r>
              <a:rPr dirty="0"/>
              <a:t>Estimated avoided health cost per vehicle if bought in a cash for clunkers scheme (substituted)</a:t>
            </a:r>
            <a:r>
              <a:rPr lang="en-AU" dirty="0"/>
              <a:t>, and replaced with a Euro 3 vehicle</a:t>
            </a:r>
            <a:endParaRPr dirty="0"/>
          </a:p>
        </p:txBody>
      </p:sp>
      <p:grpSp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1908529" y="1900948"/>
              <a:ext cx="4260396" cy="39043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908529" y="5805339"/>
              <a:ext cx="4260396" cy="0"/>
            </a:xfrm>
            <a:custGeom>
              <a:avLst/>
              <a:gdLst/>
              <a:ahLst/>
              <a:cxnLst/>
              <a:rect l="0" t="0" r="0" b="0"/>
              <a:pathLst>
                <a:path w="4260396">
                  <a:moveTo>
                    <a:pt x="0" y="0"/>
                  </a:moveTo>
                  <a:lnTo>
                    <a:pt x="4260396" y="0"/>
                  </a:lnTo>
                  <a:lnTo>
                    <a:pt x="42603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908529" y="4848876"/>
              <a:ext cx="4260396" cy="0"/>
            </a:xfrm>
            <a:custGeom>
              <a:avLst/>
              <a:gdLst/>
              <a:ahLst/>
              <a:cxnLst/>
              <a:rect l="0" t="0" r="0" b="0"/>
              <a:pathLst>
                <a:path w="4260396">
                  <a:moveTo>
                    <a:pt x="0" y="0"/>
                  </a:moveTo>
                  <a:lnTo>
                    <a:pt x="4260396" y="0"/>
                  </a:lnTo>
                  <a:lnTo>
                    <a:pt x="42603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908529" y="3892412"/>
              <a:ext cx="4260396" cy="0"/>
            </a:xfrm>
            <a:custGeom>
              <a:avLst/>
              <a:gdLst/>
              <a:ahLst/>
              <a:cxnLst/>
              <a:rect l="0" t="0" r="0" b="0"/>
              <a:pathLst>
                <a:path w="4260396">
                  <a:moveTo>
                    <a:pt x="0" y="0"/>
                  </a:moveTo>
                  <a:lnTo>
                    <a:pt x="4260396" y="0"/>
                  </a:lnTo>
                  <a:lnTo>
                    <a:pt x="42603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1908529" y="2935948"/>
              <a:ext cx="4260396" cy="0"/>
            </a:xfrm>
            <a:custGeom>
              <a:avLst/>
              <a:gdLst/>
              <a:ahLst/>
              <a:cxnLst/>
              <a:rect l="0" t="0" r="0" b="0"/>
              <a:pathLst>
                <a:path w="4260396">
                  <a:moveTo>
                    <a:pt x="0" y="0"/>
                  </a:moveTo>
                  <a:lnTo>
                    <a:pt x="4260396" y="0"/>
                  </a:lnTo>
                  <a:lnTo>
                    <a:pt x="42603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1908529" y="1979484"/>
              <a:ext cx="4260396" cy="0"/>
            </a:xfrm>
            <a:custGeom>
              <a:avLst/>
              <a:gdLst/>
              <a:ahLst/>
              <a:cxnLst/>
              <a:rect l="0" t="0" r="0" b="0"/>
              <a:pathLst>
                <a:path w="4260396">
                  <a:moveTo>
                    <a:pt x="0" y="0"/>
                  </a:moveTo>
                  <a:lnTo>
                    <a:pt x="4260396" y="0"/>
                  </a:lnTo>
                  <a:lnTo>
                    <a:pt x="42603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1"/>
            <p:cNvSpPr/>
            <p:nvPr/>
          </p:nvSpPr>
          <p:spPr>
            <a:xfrm>
              <a:off x="2008903" y="4223863"/>
              <a:ext cx="164247" cy="158147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2"/>
            <p:cNvSpPr/>
            <p:nvPr/>
          </p:nvSpPr>
          <p:spPr>
            <a:xfrm>
              <a:off x="2191400" y="4043355"/>
              <a:ext cx="164247" cy="1761984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3"/>
            <p:cNvSpPr/>
            <p:nvPr/>
          </p:nvSpPr>
          <p:spPr>
            <a:xfrm>
              <a:off x="2373897" y="3855672"/>
              <a:ext cx="164247" cy="1949667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4"/>
            <p:cNvSpPr/>
            <p:nvPr/>
          </p:nvSpPr>
          <p:spPr>
            <a:xfrm>
              <a:off x="2556394" y="3660600"/>
              <a:ext cx="164247" cy="214473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5"/>
            <p:cNvSpPr/>
            <p:nvPr/>
          </p:nvSpPr>
          <p:spPr>
            <a:xfrm>
              <a:off x="2738892" y="3457861"/>
              <a:ext cx="164247" cy="2347477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6"/>
            <p:cNvSpPr/>
            <p:nvPr/>
          </p:nvSpPr>
          <p:spPr>
            <a:xfrm>
              <a:off x="2921389" y="3247159"/>
              <a:ext cx="164247" cy="255817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7"/>
            <p:cNvSpPr/>
            <p:nvPr/>
          </p:nvSpPr>
          <p:spPr>
            <a:xfrm>
              <a:off x="3103886" y="3028237"/>
              <a:ext cx="164247" cy="277710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18"/>
            <p:cNvSpPr/>
            <p:nvPr/>
          </p:nvSpPr>
          <p:spPr>
            <a:xfrm>
              <a:off x="3286383" y="2800766"/>
              <a:ext cx="164247" cy="300457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19"/>
            <p:cNvSpPr/>
            <p:nvPr/>
          </p:nvSpPr>
          <p:spPr>
            <a:xfrm>
              <a:off x="3468880" y="2564455"/>
              <a:ext cx="164247" cy="3240884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0"/>
            <p:cNvSpPr/>
            <p:nvPr/>
          </p:nvSpPr>
          <p:spPr>
            <a:xfrm>
              <a:off x="3651377" y="2318938"/>
              <a:ext cx="164247" cy="348640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1"/>
            <p:cNvSpPr/>
            <p:nvPr/>
          </p:nvSpPr>
          <p:spPr>
            <a:xfrm>
              <a:off x="3833875" y="2246880"/>
              <a:ext cx="164247" cy="355845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2"/>
            <p:cNvSpPr/>
            <p:nvPr/>
          </p:nvSpPr>
          <p:spPr>
            <a:xfrm>
              <a:off x="4016372" y="2174822"/>
              <a:ext cx="164247" cy="3630517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3"/>
            <p:cNvSpPr/>
            <p:nvPr/>
          </p:nvSpPr>
          <p:spPr>
            <a:xfrm>
              <a:off x="4198869" y="2102764"/>
              <a:ext cx="164247" cy="3702575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4"/>
            <p:cNvSpPr/>
            <p:nvPr/>
          </p:nvSpPr>
          <p:spPr>
            <a:xfrm>
              <a:off x="4381366" y="2030706"/>
              <a:ext cx="164247" cy="377463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5"/>
            <p:cNvSpPr/>
            <p:nvPr/>
          </p:nvSpPr>
          <p:spPr>
            <a:xfrm>
              <a:off x="4563863" y="1958648"/>
              <a:ext cx="164247" cy="384669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6"/>
            <p:cNvSpPr/>
            <p:nvPr/>
          </p:nvSpPr>
          <p:spPr>
            <a:xfrm>
              <a:off x="4746361" y="4068966"/>
              <a:ext cx="164247" cy="173637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7"/>
            <p:cNvSpPr/>
            <p:nvPr/>
          </p:nvSpPr>
          <p:spPr>
            <a:xfrm>
              <a:off x="4928858" y="4036986"/>
              <a:ext cx="164247" cy="176835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28"/>
            <p:cNvSpPr/>
            <p:nvPr/>
          </p:nvSpPr>
          <p:spPr>
            <a:xfrm>
              <a:off x="5111355" y="4005005"/>
              <a:ext cx="164247" cy="1800334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29"/>
            <p:cNvSpPr/>
            <p:nvPr/>
          </p:nvSpPr>
          <p:spPr>
            <a:xfrm>
              <a:off x="5293852" y="3973025"/>
              <a:ext cx="164247" cy="1832314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0"/>
            <p:cNvSpPr/>
            <p:nvPr/>
          </p:nvSpPr>
          <p:spPr>
            <a:xfrm>
              <a:off x="5476349" y="3941044"/>
              <a:ext cx="164247" cy="1864295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1"/>
            <p:cNvSpPr/>
            <p:nvPr/>
          </p:nvSpPr>
          <p:spPr>
            <a:xfrm>
              <a:off x="5658846" y="3909064"/>
              <a:ext cx="164247" cy="1896275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2"/>
            <p:cNvSpPr/>
            <p:nvPr/>
          </p:nvSpPr>
          <p:spPr>
            <a:xfrm>
              <a:off x="5841344" y="3877083"/>
              <a:ext cx="164247" cy="192825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3"/>
            <p:cNvSpPr/>
            <p:nvPr/>
          </p:nvSpPr>
          <p:spPr>
            <a:xfrm>
              <a:off x="7280623" y="1900948"/>
              <a:ext cx="4260396" cy="39043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l34"/>
            <p:cNvSpPr/>
            <p:nvPr/>
          </p:nvSpPr>
          <p:spPr>
            <a:xfrm>
              <a:off x="7280623" y="5805339"/>
              <a:ext cx="4260396" cy="0"/>
            </a:xfrm>
            <a:custGeom>
              <a:avLst/>
              <a:gdLst/>
              <a:ahLst/>
              <a:cxnLst/>
              <a:rect l="0" t="0" r="0" b="0"/>
              <a:pathLst>
                <a:path w="4260396">
                  <a:moveTo>
                    <a:pt x="0" y="0"/>
                  </a:moveTo>
                  <a:lnTo>
                    <a:pt x="4260396" y="0"/>
                  </a:lnTo>
                  <a:lnTo>
                    <a:pt x="42603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5"/>
            <p:cNvSpPr/>
            <p:nvPr/>
          </p:nvSpPr>
          <p:spPr>
            <a:xfrm>
              <a:off x="7280623" y="5005518"/>
              <a:ext cx="4260396" cy="0"/>
            </a:xfrm>
            <a:custGeom>
              <a:avLst/>
              <a:gdLst/>
              <a:ahLst/>
              <a:cxnLst/>
              <a:rect l="0" t="0" r="0" b="0"/>
              <a:pathLst>
                <a:path w="4260396">
                  <a:moveTo>
                    <a:pt x="0" y="0"/>
                  </a:moveTo>
                  <a:lnTo>
                    <a:pt x="4260396" y="0"/>
                  </a:lnTo>
                  <a:lnTo>
                    <a:pt x="42603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6"/>
            <p:cNvSpPr/>
            <p:nvPr/>
          </p:nvSpPr>
          <p:spPr>
            <a:xfrm>
              <a:off x="7280623" y="4205697"/>
              <a:ext cx="4260396" cy="0"/>
            </a:xfrm>
            <a:custGeom>
              <a:avLst/>
              <a:gdLst/>
              <a:ahLst/>
              <a:cxnLst/>
              <a:rect l="0" t="0" r="0" b="0"/>
              <a:pathLst>
                <a:path w="4260396">
                  <a:moveTo>
                    <a:pt x="0" y="0"/>
                  </a:moveTo>
                  <a:lnTo>
                    <a:pt x="4260396" y="0"/>
                  </a:lnTo>
                  <a:lnTo>
                    <a:pt x="42603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7"/>
            <p:cNvSpPr/>
            <p:nvPr/>
          </p:nvSpPr>
          <p:spPr>
            <a:xfrm>
              <a:off x="7280623" y="3405875"/>
              <a:ext cx="4260396" cy="0"/>
            </a:xfrm>
            <a:custGeom>
              <a:avLst/>
              <a:gdLst/>
              <a:ahLst/>
              <a:cxnLst/>
              <a:rect l="0" t="0" r="0" b="0"/>
              <a:pathLst>
                <a:path w="4260396">
                  <a:moveTo>
                    <a:pt x="0" y="0"/>
                  </a:moveTo>
                  <a:lnTo>
                    <a:pt x="4260396" y="0"/>
                  </a:lnTo>
                  <a:lnTo>
                    <a:pt x="42603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38"/>
            <p:cNvSpPr/>
            <p:nvPr/>
          </p:nvSpPr>
          <p:spPr>
            <a:xfrm>
              <a:off x="7280623" y="2606054"/>
              <a:ext cx="4260396" cy="0"/>
            </a:xfrm>
            <a:custGeom>
              <a:avLst/>
              <a:gdLst/>
              <a:ahLst/>
              <a:cxnLst/>
              <a:rect l="0" t="0" r="0" b="0"/>
              <a:pathLst>
                <a:path w="4260396">
                  <a:moveTo>
                    <a:pt x="0" y="0"/>
                  </a:moveTo>
                  <a:lnTo>
                    <a:pt x="4260396" y="0"/>
                  </a:lnTo>
                  <a:lnTo>
                    <a:pt x="42603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39"/>
            <p:cNvSpPr/>
            <p:nvPr/>
          </p:nvSpPr>
          <p:spPr>
            <a:xfrm>
              <a:off x="7380996" y="4726244"/>
              <a:ext cx="164247" cy="107909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0"/>
            <p:cNvSpPr/>
            <p:nvPr/>
          </p:nvSpPr>
          <p:spPr>
            <a:xfrm>
              <a:off x="7563493" y="4579633"/>
              <a:ext cx="164247" cy="122570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1"/>
            <p:cNvSpPr/>
            <p:nvPr/>
          </p:nvSpPr>
          <p:spPr>
            <a:xfrm>
              <a:off x="7745991" y="4422341"/>
              <a:ext cx="164247" cy="138299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2"/>
            <p:cNvSpPr/>
            <p:nvPr/>
          </p:nvSpPr>
          <p:spPr>
            <a:xfrm>
              <a:off x="7928488" y="4253668"/>
              <a:ext cx="164247" cy="155167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3"/>
            <p:cNvSpPr/>
            <p:nvPr/>
          </p:nvSpPr>
          <p:spPr>
            <a:xfrm>
              <a:off x="8110985" y="4072836"/>
              <a:ext cx="164247" cy="173250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4"/>
            <p:cNvSpPr/>
            <p:nvPr/>
          </p:nvSpPr>
          <p:spPr>
            <a:xfrm>
              <a:off x="8293482" y="3879016"/>
              <a:ext cx="164247" cy="192632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5"/>
            <p:cNvSpPr/>
            <p:nvPr/>
          </p:nvSpPr>
          <p:spPr>
            <a:xfrm>
              <a:off x="8475979" y="3671352"/>
              <a:ext cx="164247" cy="213398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6"/>
            <p:cNvSpPr/>
            <p:nvPr/>
          </p:nvSpPr>
          <p:spPr>
            <a:xfrm>
              <a:off x="8658476" y="3448900"/>
              <a:ext cx="164247" cy="235643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47"/>
            <p:cNvSpPr/>
            <p:nvPr/>
          </p:nvSpPr>
          <p:spPr>
            <a:xfrm>
              <a:off x="8840974" y="3210687"/>
              <a:ext cx="164247" cy="259465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48"/>
            <p:cNvSpPr/>
            <p:nvPr/>
          </p:nvSpPr>
          <p:spPr>
            <a:xfrm>
              <a:off x="9023471" y="2955641"/>
              <a:ext cx="164247" cy="284969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49"/>
            <p:cNvSpPr/>
            <p:nvPr/>
          </p:nvSpPr>
          <p:spPr>
            <a:xfrm>
              <a:off x="9205968" y="2779425"/>
              <a:ext cx="164247" cy="302591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50"/>
            <p:cNvSpPr/>
            <p:nvPr/>
          </p:nvSpPr>
          <p:spPr>
            <a:xfrm>
              <a:off x="9388465" y="2592313"/>
              <a:ext cx="164247" cy="321302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rc51"/>
            <p:cNvSpPr/>
            <p:nvPr/>
          </p:nvSpPr>
          <p:spPr>
            <a:xfrm>
              <a:off x="9570962" y="2393631"/>
              <a:ext cx="164247" cy="341170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rc52"/>
            <p:cNvSpPr/>
            <p:nvPr/>
          </p:nvSpPr>
          <p:spPr>
            <a:xfrm>
              <a:off x="9753460" y="2182662"/>
              <a:ext cx="164247" cy="362267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3"/>
            <p:cNvSpPr/>
            <p:nvPr/>
          </p:nvSpPr>
          <p:spPr>
            <a:xfrm>
              <a:off x="9935957" y="1958648"/>
              <a:ext cx="164247" cy="384669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rc54"/>
            <p:cNvSpPr/>
            <p:nvPr/>
          </p:nvSpPr>
          <p:spPr>
            <a:xfrm>
              <a:off x="10118454" y="3592930"/>
              <a:ext cx="164247" cy="221240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rc55"/>
            <p:cNvSpPr/>
            <p:nvPr/>
          </p:nvSpPr>
          <p:spPr>
            <a:xfrm>
              <a:off x="10300951" y="3456123"/>
              <a:ext cx="164247" cy="234921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rc56"/>
            <p:cNvSpPr/>
            <p:nvPr/>
          </p:nvSpPr>
          <p:spPr>
            <a:xfrm>
              <a:off x="10483448" y="3310855"/>
              <a:ext cx="164247" cy="249448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rc57"/>
            <p:cNvSpPr/>
            <p:nvPr/>
          </p:nvSpPr>
          <p:spPr>
            <a:xfrm>
              <a:off x="10665946" y="3156605"/>
              <a:ext cx="164247" cy="264873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rc58"/>
            <p:cNvSpPr/>
            <p:nvPr/>
          </p:nvSpPr>
          <p:spPr>
            <a:xfrm>
              <a:off x="10848443" y="2968195"/>
              <a:ext cx="164247" cy="283714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rc59"/>
            <p:cNvSpPr/>
            <p:nvPr/>
          </p:nvSpPr>
          <p:spPr>
            <a:xfrm>
              <a:off x="11030940" y="2804249"/>
              <a:ext cx="164247" cy="300109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c60"/>
            <p:cNvSpPr/>
            <p:nvPr/>
          </p:nvSpPr>
          <p:spPr>
            <a:xfrm>
              <a:off x="11213437" y="2630876"/>
              <a:ext cx="164247" cy="317446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1"/>
            <p:cNvSpPr/>
            <p:nvPr/>
          </p:nvSpPr>
          <p:spPr>
            <a:xfrm>
              <a:off x="1908529" y="1504215"/>
              <a:ext cx="4260396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tx62"/>
            <p:cNvSpPr/>
            <p:nvPr/>
          </p:nvSpPr>
          <p:spPr>
            <a:xfrm>
              <a:off x="3162111" y="1615461"/>
              <a:ext cx="1753232" cy="169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65" name="rc63"/>
            <p:cNvSpPr/>
            <p:nvPr/>
          </p:nvSpPr>
          <p:spPr>
            <a:xfrm>
              <a:off x="7280623" y="1504215"/>
              <a:ext cx="4260396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tx64"/>
            <p:cNvSpPr/>
            <p:nvPr/>
          </p:nvSpPr>
          <p:spPr>
            <a:xfrm>
              <a:off x="8813760" y="1569474"/>
              <a:ext cx="1194122" cy="2150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67" name="pl65"/>
            <p:cNvSpPr/>
            <p:nvPr/>
          </p:nvSpPr>
          <p:spPr>
            <a:xfrm>
              <a:off x="1908529" y="5805339"/>
              <a:ext cx="4260396" cy="0"/>
            </a:xfrm>
            <a:custGeom>
              <a:avLst/>
              <a:gdLst/>
              <a:ahLst/>
              <a:cxnLst/>
              <a:rect l="0" t="0" r="0" b="0"/>
              <a:pathLst>
                <a:path w="4260396">
                  <a:moveTo>
                    <a:pt x="0" y="0"/>
                  </a:moveTo>
                  <a:lnTo>
                    <a:pt x="426039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6"/>
            <p:cNvSpPr/>
            <p:nvPr/>
          </p:nvSpPr>
          <p:spPr>
            <a:xfrm>
              <a:off x="1908529" y="5805339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7"/>
            <p:cNvSpPr/>
            <p:nvPr/>
          </p:nvSpPr>
          <p:spPr>
            <a:xfrm>
              <a:off x="3733501" y="5805339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68"/>
            <p:cNvSpPr/>
            <p:nvPr/>
          </p:nvSpPr>
          <p:spPr>
            <a:xfrm>
              <a:off x="5558473" y="5805339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tx69"/>
            <p:cNvSpPr/>
            <p:nvPr/>
          </p:nvSpPr>
          <p:spPr>
            <a:xfrm>
              <a:off x="1654257" y="5906932"/>
              <a:ext cx="508545" cy="1648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1980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3479228" y="5907267"/>
              <a:ext cx="508545" cy="1645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1990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5304200" y="590704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74" name="pl72"/>
            <p:cNvSpPr/>
            <p:nvPr/>
          </p:nvSpPr>
          <p:spPr>
            <a:xfrm>
              <a:off x="7280623" y="5805339"/>
              <a:ext cx="4260396" cy="0"/>
            </a:xfrm>
            <a:custGeom>
              <a:avLst/>
              <a:gdLst/>
              <a:ahLst/>
              <a:cxnLst/>
              <a:rect l="0" t="0" r="0" b="0"/>
              <a:pathLst>
                <a:path w="4260396">
                  <a:moveTo>
                    <a:pt x="0" y="0"/>
                  </a:moveTo>
                  <a:lnTo>
                    <a:pt x="426039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3"/>
            <p:cNvSpPr/>
            <p:nvPr/>
          </p:nvSpPr>
          <p:spPr>
            <a:xfrm>
              <a:off x="7280623" y="5805339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4"/>
            <p:cNvSpPr/>
            <p:nvPr/>
          </p:nvSpPr>
          <p:spPr>
            <a:xfrm>
              <a:off x="9105595" y="5805339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5"/>
            <p:cNvSpPr/>
            <p:nvPr/>
          </p:nvSpPr>
          <p:spPr>
            <a:xfrm>
              <a:off x="10930566" y="5805339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tx76"/>
            <p:cNvSpPr/>
            <p:nvPr/>
          </p:nvSpPr>
          <p:spPr>
            <a:xfrm>
              <a:off x="7026350" y="5906932"/>
              <a:ext cx="508545" cy="1648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1980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8851322" y="5907267"/>
              <a:ext cx="508545" cy="1645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1990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10676294" y="590704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6923864" y="5683617"/>
              <a:ext cx="254272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6351806" y="4876317"/>
              <a:ext cx="826330" cy="2111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$10,000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6351806" y="4076495"/>
              <a:ext cx="826330" cy="2111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$20,000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6351806" y="3276674"/>
              <a:ext cx="826330" cy="2111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$30,000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6351806" y="2476853"/>
              <a:ext cx="826330" cy="2111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$40,000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1551771" y="5683617"/>
              <a:ext cx="254272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979713" y="4719674"/>
              <a:ext cx="826330" cy="2111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$40,000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979713" y="3763210"/>
              <a:ext cx="826330" cy="2111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$80,000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852576" y="2806747"/>
              <a:ext cx="953467" cy="2111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$120,000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852576" y="1850283"/>
              <a:ext cx="953467" cy="2111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$160,000</a:t>
              </a:r>
            </a:p>
          </p:txBody>
        </p:sp>
        <p:sp>
          <p:nvSpPr>
            <p:cNvPr id="91" name="tx89"/>
            <p:cNvSpPr/>
            <p:nvPr/>
          </p:nvSpPr>
          <p:spPr>
            <a:xfrm>
              <a:off x="5727273" y="6172377"/>
              <a:ext cx="1995003" cy="1708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Year of vehicle sale</a:t>
              </a:r>
            </a:p>
          </p:txBody>
        </p:sp>
        <p:sp>
          <p:nvSpPr>
            <p:cNvPr id="92" name="tx90"/>
            <p:cNvSpPr/>
            <p:nvPr/>
          </p:nvSpPr>
          <p:spPr>
            <a:xfrm>
              <a:off x="852576" y="6554071"/>
              <a:ext cx="9760424" cy="1205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 discount rate of 7% is applied. Does not include health damage from re-entrained road dust. Assumes that any vehicle sold prior to 2003 (pre-Euro III standards) is replaced</a:t>
              </a:r>
            </a:p>
          </p:txBody>
        </p:sp>
        <p:sp>
          <p:nvSpPr>
            <p:cNvPr id="93" name="tx91"/>
            <p:cNvSpPr/>
            <p:nvPr/>
          </p:nvSpPr>
          <p:spPr>
            <a:xfrm>
              <a:off x="852576" y="6717918"/>
              <a:ext cx="1121103" cy="937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with a Euro III truck.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634</Words>
  <Application>Microsoft Macintosh PowerPoint</Application>
  <PresentationFormat>Widescreen</PresentationFormat>
  <Paragraphs>119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Helvetica</vt:lpstr>
      <vt:lpstr>Charts for overheads</vt:lpstr>
      <vt:lpstr>Newer vehicles travel significantly further than older vehicles</vt:lpstr>
      <vt:lpstr>Euro 1 and earlier vehicles contribute to a disproportionate share of all pollution</vt:lpstr>
      <vt:lpstr>The health damage from trucks is huge</vt:lpstr>
      <vt:lpstr>Cash for clunkers could significantly reduce health costs from trucks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Newer vehicles travel significantly further than older vehicles</dc:title>
  <dc:creator/>
  <cp:keywords/>
  <cp:lastModifiedBy>Lachie Fox</cp:lastModifiedBy>
  <cp:revision>4</cp:revision>
  <dcterms:created xsi:type="dcterms:W3CDTF">2022-01-20T01:35:04Z</dcterms:created>
  <dcterms:modified xsi:type="dcterms:W3CDTF">2022-01-20T02:28:06Z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