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3"/>
  </p:notesMasterIdLst>
  <p:sldIdLst>
    <p:sldId id="256" r:id="rId2"/>
  </p:sldIdLst>
  <p:sldSz cx="15955963" cy="797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9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 xmlns="http://schemas.openxmlformats.org/package/2006/relationships"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Title:</a:t>
            </a:r>
            <a:r>
              <a:rPr/>
              <a:t> </a:t>
            </a:r>
            <a:r>
              <a:rPr/>
              <a:t>Superannuation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  <a:r>
              <a:rPr/>
              <a:t> </a:t>
            </a:r>
            <a:r>
              <a:rPr/>
              <a:t>primarily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high-income</a:t>
            </a:r>
            <a:r>
              <a:rPr/>
              <a:t> </a:t>
            </a:r>
            <a:r>
              <a:rPr/>
              <a:t>earners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Subtitle: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tax</a:t>
            </a:r>
            <a:r>
              <a:rPr/>
              <a:t> </a:t>
            </a:r>
            <a:r>
              <a:rPr/>
              <a:t>breaks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~/housefin-super-20200629/charts.R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4496" y="1305527"/>
            <a:ext cx="11966972" cy="2777243"/>
          </a:xfrm>
        </p:spPr>
        <p:txBody>
          <a:bodyPr anchor="b"/>
          <a:lstStyle>
            <a:lvl1pPr algn="ctr"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94496" y="4189871"/>
            <a:ext cx="11966972" cy="1925973"/>
          </a:xfrm>
        </p:spPr>
        <p:txBody>
          <a:bodyPr/>
          <a:lstStyle>
            <a:lvl1pPr marL="0" indent="0" algn="ctr">
              <a:buNone/>
              <a:defRPr sz="2792"/>
            </a:lvl1pPr>
            <a:lvl2pPr marL="531815" indent="0" algn="ctr">
              <a:buNone/>
              <a:defRPr sz="2326"/>
            </a:lvl2pPr>
            <a:lvl3pPr marL="1063630" indent="0" algn="ctr">
              <a:buNone/>
              <a:defRPr sz="2094"/>
            </a:lvl3pPr>
            <a:lvl4pPr marL="1595445" indent="0" algn="ctr">
              <a:buNone/>
              <a:defRPr sz="1861"/>
            </a:lvl4pPr>
            <a:lvl5pPr marL="2127260" indent="0" algn="ctr">
              <a:buNone/>
              <a:defRPr sz="1861"/>
            </a:lvl5pPr>
            <a:lvl6pPr marL="2659075" indent="0" algn="ctr">
              <a:buNone/>
              <a:defRPr sz="1861"/>
            </a:lvl6pPr>
            <a:lvl7pPr marL="3190890" indent="0" algn="ctr">
              <a:buNone/>
              <a:defRPr sz="1861"/>
            </a:lvl7pPr>
            <a:lvl8pPr marL="3722705" indent="0" algn="ctr">
              <a:buNone/>
              <a:defRPr sz="1861"/>
            </a:lvl8pPr>
            <a:lvl9pPr marL="4254520" indent="0" algn="ctr">
              <a:buNone/>
              <a:defRPr sz="186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62" y="1988758"/>
            <a:ext cx="13762018" cy="3318288"/>
          </a:xfrm>
        </p:spPr>
        <p:txBody>
          <a:bodyPr anchor="b"/>
          <a:lstStyle>
            <a:lvl1pPr>
              <a:defRPr sz="69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62" y="5338439"/>
            <a:ext cx="13762018" cy="1745009"/>
          </a:xfrm>
        </p:spPr>
        <p:txBody>
          <a:bodyPr/>
          <a:lstStyle>
            <a:lvl1pPr marL="0" indent="0">
              <a:buNone/>
              <a:defRPr sz="2792">
                <a:solidFill>
                  <a:schemeClr val="tx1">
                    <a:tint val="75000"/>
                  </a:schemeClr>
                </a:solidFill>
              </a:defRPr>
            </a:lvl1pPr>
            <a:lvl2pPr marL="531815" indent="0">
              <a:buNone/>
              <a:defRPr sz="2326">
                <a:solidFill>
                  <a:schemeClr val="tx1">
                    <a:tint val="75000"/>
                  </a:schemeClr>
                </a:solidFill>
              </a:defRPr>
            </a:lvl2pPr>
            <a:lvl3pPr marL="1063630" indent="0">
              <a:buNone/>
              <a:defRPr sz="2094">
                <a:solidFill>
                  <a:schemeClr val="tx1">
                    <a:tint val="75000"/>
                  </a:schemeClr>
                </a:solidFill>
              </a:defRPr>
            </a:lvl3pPr>
            <a:lvl4pPr marL="159544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4pPr>
            <a:lvl5pPr marL="212726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5pPr>
            <a:lvl6pPr marL="265907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6pPr>
            <a:lvl7pPr marL="319089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7pPr>
            <a:lvl8pPr marL="3722705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8pPr>
            <a:lvl9pPr marL="4254520" indent="0">
              <a:buNone/>
              <a:defRPr sz="18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5/22/20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 noChangeAspect="1"/>
          </p:cNvSpPr>
          <p:nvPr>
            <p:ph sz="half" idx="2"/>
          </p:nvPr>
        </p:nvSpPr>
        <p:spPr>
          <a:xfrm>
            <a:off x="0" y="0"/>
            <a:ext cx="15955200" cy="79776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73" y="424712"/>
            <a:ext cx="13762018" cy="1541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73" y="2123557"/>
            <a:ext cx="13762018" cy="506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72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5413" y="7393672"/>
            <a:ext cx="5385138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68899" y="7393672"/>
            <a:ext cx="3590092" cy="4247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xStyles>
    <p:titleStyle>
      <a:lvl1pPr algn="l" defTabSz="106363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65908" indent="-265908" algn="l" defTabSz="1063630" rtl="0" eaLnBrk="1" latinLnBrk="0" hangingPunct="1">
        <a:lnSpc>
          <a:spcPct val="90000"/>
        </a:lnSpc>
        <a:spcBef>
          <a:spcPts val="116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772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2953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6135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39316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92498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45679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988613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520428" indent="-265908" algn="l" defTabSz="1063630" rtl="0" eaLnBrk="1" latinLnBrk="0" hangingPunct="1">
        <a:lnSpc>
          <a:spcPct val="90000"/>
        </a:lnSpc>
        <a:spcBef>
          <a:spcPts val="582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3181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2pPr>
      <a:lvl3pPr marL="106363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44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4pPr>
      <a:lvl5pPr marL="212726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5pPr>
      <a:lvl6pPr marL="265907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6pPr>
      <a:lvl7pPr marL="319089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7pPr>
      <a:lvl8pPr marL="3722705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8pPr>
      <a:lvl9pPr marL="4254520" algn="l" defTabSz="1063630" rtl="0" eaLnBrk="1" latinLnBrk="0" hangingPunct="1">
        <a:defRPr sz="2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-2595190"/>
            <a:ext cx="15955963" cy="1087666"/>
          </a:xfrm>
        </p:spPr>
        <p:txBody>
          <a:bodyPr/>
          <a:lstStyle/>
          <a:p>
            <a:r>
              <a:rPr/>
              <a:t>Superannuation tax breaks primarily benefit high-income earners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-1" y="-1212767"/>
            <a:ext cx="15955963" cy="1015060"/>
          </a:xfrm>
        </p:spPr>
        <p:txBody>
          <a:bodyPr/>
          <a:lstStyle/>
          <a:p>
            <a:r>
              <a:rPr/>
              <a:t>Percentage of total tax breaks</a:t>
            </a:r>
          </a:p>
        </p:txBody>
      </p:sp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4" name="Content Placeholder 3"/>
          <p:cNvGrpSpPr/>
          <p:nvPr/>
        </p:nvGrpSpPr>
        <p:grpSpPr>
          <a:xfrm>
            <a:off x="0" y="0"/>
            <a:ext cx="15955200" cy="7977600"/>
            <a:chOff x="0" y="0"/>
            <a:chExt cx="15955200" cy="7977600"/>
          </a:xfrm>
        </p:grpSpPr>
        <p:sp>
          <p:nvSpPr>
            <p:cNvPr id="5" name="rc3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4"/>
            <p:cNvSpPr/>
            <p:nvPr/>
          </p:nvSpPr>
          <p:spPr>
            <a:xfrm>
              <a:off x="0" y="0"/>
              <a:ext cx="15955200" cy="797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5"/>
            <p:cNvSpPr/>
            <p:nvPr/>
          </p:nvSpPr>
          <p:spPr>
            <a:xfrm>
              <a:off x="358587" y="91440"/>
              <a:ext cx="15486884" cy="728495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l6"/>
            <p:cNvSpPr/>
            <p:nvPr/>
          </p:nvSpPr>
          <p:spPr>
            <a:xfrm>
              <a:off x="358587" y="7117533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7"/>
            <p:cNvSpPr/>
            <p:nvPr/>
          </p:nvSpPr>
          <p:spPr>
            <a:xfrm>
              <a:off x="358587" y="4705867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8"/>
            <p:cNvSpPr/>
            <p:nvPr/>
          </p:nvSpPr>
          <p:spPr>
            <a:xfrm>
              <a:off x="358587" y="2294201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  <a:lnTo>
                    <a:pt x="15486884" y="0"/>
                  </a:lnTo>
                </a:path>
              </a:pathLst>
            </a:custGeom>
            <a:ln w="7143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9"/>
            <p:cNvSpPr/>
            <p:nvPr/>
          </p:nvSpPr>
          <p:spPr>
            <a:xfrm>
              <a:off x="586335" y="7117533"/>
              <a:ext cx="1366489" cy="258865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0"/>
            <p:cNvSpPr/>
            <p:nvPr/>
          </p:nvSpPr>
          <p:spPr>
            <a:xfrm>
              <a:off x="2104657" y="6787121"/>
              <a:ext cx="1366489" cy="33041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1"/>
            <p:cNvSpPr/>
            <p:nvPr/>
          </p:nvSpPr>
          <p:spPr>
            <a:xfrm>
              <a:off x="3622979" y="6371676"/>
              <a:ext cx="1366489" cy="745856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2"/>
            <p:cNvSpPr/>
            <p:nvPr/>
          </p:nvSpPr>
          <p:spPr>
            <a:xfrm>
              <a:off x="5141301" y="5508172"/>
              <a:ext cx="1366489" cy="1609360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3"/>
            <p:cNvSpPr/>
            <p:nvPr/>
          </p:nvSpPr>
          <p:spPr>
            <a:xfrm>
              <a:off x="6659623" y="5259811"/>
              <a:ext cx="1366489" cy="185772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4"/>
            <p:cNvSpPr/>
            <p:nvPr/>
          </p:nvSpPr>
          <p:spPr>
            <a:xfrm>
              <a:off x="8177945" y="4953741"/>
              <a:ext cx="1366489" cy="216379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5"/>
            <p:cNvSpPr/>
            <p:nvPr/>
          </p:nvSpPr>
          <p:spPr>
            <a:xfrm>
              <a:off x="9696267" y="4601011"/>
              <a:ext cx="1366489" cy="251652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rc16"/>
            <p:cNvSpPr/>
            <p:nvPr/>
          </p:nvSpPr>
          <p:spPr>
            <a:xfrm>
              <a:off x="11214589" y="3556970"/>
              <a:ext cx="1366489" cy="3560562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rc17"/>
            <p:cNvSpPr/>
            <p:nvPr/>
          </p:nvSpPr>
          <p:spPr>
            <a:xfrm>
              <a:off x="12732911" y="2444671"/>
              <a:ext cx="1366489" cy="4672861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rc18"/>
            <p:cNvSpPr/>
            <p:nvPr/>
          </p:nvSpPr>
          <p:spPr>
            <a:xfrm>
              <a:off x="14251233" y="199099"/>
              <a:ext cx="1366489" cy="6918433"/>
            </a:xfrm>
            <a:prstGeom prst="rect">
              <a:avLst/>
            </a:prstGeom>
            <a:solidFill>
              <a:srgbClr val="F68B33">
                <a:alpha val="100000"/>
              </a:srgbClr>
            </a:solidFill>
            <a:ln w="7143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tx19"/>
            <p:cNvSpPr/>
            <p:nvPr/>
          </p:nvSpPr>
          <p:spPr>
            <a:xfrm>
              <a:off x="128965" y="703225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0"/>
            <p:cNvSpPr/>
            <p:nvPr/>
          </p:nvSpPr>
          <p:spPr>
            <a:xfrm>
              <a:off x="1828" y="4620589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3" name="tx21"/>
            <p:cNvSpPr/>
            <p:nvPr/>
          </p:nvSpPr>
          <p:spPr>
            <a:xfrm>
              <a:off x="1828" y="2208923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4" name="pl22"/>
            <p:cNvSpPr/>
            <p:nvPr/>
          </p:nvSpPr>
          <p:spPr>
            <a:xfrm>
              <a:off x="358587" y="7376399"/>
              <a:ext cx="15486884" cy="0"/>
            </a:xfrm>
            <a:custGeom>
              <a:avLst/>
              <a:pathLst>
                <a:path w="15486884" h="0">
                  <a:moveTo>
                    <a:pt x="0" y="0"/>
                  </a:moveTo>
                  <a:lnTo>
                    <a:pt x="15486884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3"/>
            <p:cNvSpPr/>
            <p:nvPr/>
          </p:nvSpPr>
          <p:spPr>
            <a:xfrm>
              <a:off x="126958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4"/>
            <p:cNvSpPr/>
            <p:nvPr/>
          </p:nvSpPr>
          <p:spPr>
            <a:xfrm>
              <a:off x="278790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5"/>
            <p:cNvSpPr/>
            <p:nvPr/>
          </p:nvSpPr>
          <p:spPr>
            <a:xfrm>
              <a:off x="430622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6"/>
            <p:cNvSpPr/>
            <p:nvPr/>
          </p:nvSpPr>
          <p:spPr>
            <a:xfrm>
              <a:off x="582454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7"/>
            <p:cNvSpPr/>
            <p:nvPr/>
          </p:nvSpPr>
          <p:spPr>
            <a:xfrm>
              <a:off x="734286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8"/>
            <p:cNvSpPr/>
            <p:nvPr/>
          </p:nvSpPr>
          <p:spPr>
            <a:xfrm>
              <a:off x="8861190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29"/>
            <p:cNvSpPr/>
            <p:nvPr/>
          </p:nvSpPr>
          <p:spPr>
            <a:xfrm>
              <a:off x="10379512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0"/>
            <p:cNvSpPr/>
            <p:nvPr/>
          </p:nvSpPr>
          <p:spPr>
            <a:xfrm>
              <a:off x="11897834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1"/>
            <p:cNvSpPr/>
            <p:nvPr/>
          </p:nvSpPr>
          <p:spPr>
            <a:xfrm>
              <a:off x="13416156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2"/>
            <p:cNvSpPr/>
            <p:nvPr/>
          </p:nvSpPr>
          <p:spPr>
            <a:xfrm>
              <a:off x="14934478" y="7376399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3"/>
            <p:cNvSpPr/>
            <p:nvPr/>
          </p:nvSpPr>
          <p:spPr>
            <a:xfrm>
              <a:off x="1206012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6" name="tx34"/>
            <p:cNvSpPr/>
            <p:nvPr/>
          </p:nvSpPr>
          <p:spPr>
            <a:xfrm>
              <a:off x="2724334" y="7478215"/>
              <a:ext cx="127136" cy="16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tx35"/>
            <p:cNvSpPr/>
            <p:nvPr/>
          </p:nvSpPr>
          <p:spPr>
            <a:xfrm>
              <a:off x="4242656" y="7475313"/>
              <a:ext cx="127136" cy="1672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8" name="tx36"/>
            <p:cNvSpPr/>
            <p:nvPr/>
          </p:nvSpPr>
          <p:spPr>
            <a:xfrm>
              <a:off x="5760978" y="7478885"/>
              <a:ext cx="127136" cy="163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9" name="tx37"/>
            <p:cNvSpPr/>
            <p:nvPr/>
          </p:nvSpPr>
          <p:spPr>
            <a:xfrm>
              <a:off x="7279300" y="7478326"/>
              <a:ext cx="127136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40" name="tx38"/>
            <p:cNvSpPr/>
            <p:nvPr/>
          </p:nvSpPr>
          <p:spPr>
            <a:xfrm>
              <a:off x="8797622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41" name="tx39"/>
            <p:cNvSpPr/>
            <p:nvPr/>
          </p:nvSpPr>
          <p:spPr>
            <a:xfrm>
              <a:off x="10315944" y="7481005"/>
              <a:ext cx="127136" cy="1615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42" name="tx40"/>
            <p:cNvSpPr/>
            <p:nvPr/>
          </p:nvSpPr>
          <p:spPr>
            <a:xfrm>
              <a:off x="11834266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43" name="tx41"/>
            <p:cNvSpPr/>
            <p:nvPr/>
          </p:nvSpPr>
          <p:spPr>
            <a:xfrm>
              <a:off x="13352588" y="7475424"/>
              <a:ext cx="127136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4" name="tx42"/>
            <p:cNvSpPr/>
            <p:nvPr/>
          </p:nvSpPr>
          <p:spPr>
            <a:xfrm>
              <a:off x="14807342" y="7475424"/>
              <a:ext cx="254272" cy="1670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5" name="tx43"/>
            <p:cNvSpPr/>
            <p:nvPr/>
          </p:nvSpPr>
          <p:spPr>
            <a:xfrm>
              <a:off x="7784411" y="7744887"/>
              <a:ext cx="635235" cy="166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Decile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keywords/>
  <dcterms:created xsi:type="dcterms:W3CDTF">2020-07-11T16:38:25Z</dcterms:created>
  <dcterms:modified xsi:type="dcterms:W3CDTF">2020-07-12T02:38:26Z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