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7977188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6" d="100"/>
          <a:sy n="76" d="100"/>
        </p:scale>
        <p:origin x="26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contributions,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1305527"/>
            <a:ext cx="6780610" cy="2777243"/>
          </a:xfrm>
        </p:spPr>
        <p:txBody>
          <a:bodyPr anchor="b"/>
          <a:lstStyle>
            <a:lvl1pPr algn="ctr"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4189871"/>
            <a:ext cx="5982891" cy="1925973"/>
          </a:xfrm>
        </p:spPr>
        <p:txBody>
          <a:bodyPr/>
          <a:lstStyle>
            <a:lvl1pPr marL="0" indent="0" algn="ctr">
              <a:buNone/>
              <a:defRPr sz="2094"/>
            </a:lvl1pPr>
            <a:lvl2pPr marL="398861" indent="0" algn="ctr">
              <a:buNone/>
              <a:defRPr sz="1745"/>
            </a:lvl2pPr>
            <a:lvl3pPr marL="797723" indent="0" algn="ctr">
              <a:buNone/>
              <a:defRPr sz="1570"/>
            </a:lvl3pPr>
            <a:lvl4pPr marL="1196584" indent="0" algn="ctr">
              <a:buNone/>
              <a:defRPr sz="1396"/>
            </a:lvl4pPr>
            <a:lvl5pPr marL="1595445" indent="0" algn="ctr">
              <a:buNone/>
              <a:defRPr sz="1396"/>
            </a:lvl5pPr>
            <a:lvl6pPr marL="1994306" indent="0" algn="ctr">
              <a:buNone/>
              <a:defRPr sz="1396"/>
            </a:lvl6pPr>
            <a:lvl7pPr marL="2393168" indent="0" algn="ctr">
              <a:buNone/>
              <a:defRPr sz="1396"/>
            </a:lvl7pPr>
            <a:lvl8pPr marL="2792029" indent="0" algn="ctr">
              <a:buNone/>
              <a:defRPr sz="1396"/>
            </a:lvl8pPr>
            <a:lvl9pPr marL="3190890" indent="0" algn="ctr">
              <a:buNone/>
              <a:defRPr sz="139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988760"/>
            <a:ext cx="6880325" cy="3318288"/>
          </a:xfrm>
        </p:spPr>
        <p:txBody>
          <a:bodyPr anchor="b"/>
          <a:lstStyle>
            <a:lvl1pPr>
              <a:defRPr sz="52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5338440"/>
            <a:ext cx="6880325" cy="1745009"/>
          </a:xfrm>
        </p:spPr>
        <p:txBody>
          <a:bodyPr/>
          <a:lstStyle>
            <a:lvl1pPr marL="0" indent="0">
              <a:buNone/>
              <a:defRPr sz="2094">
                <a:solidFill>
                  <a:schemeClr val="tx1"/>
                </a:solidFill>
              </a:defRPr>
            </a:lvl1pPr>
            <a:lvl2pPr marL="398861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7723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6584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4pPr>
            <a:lvl5pPr marL="1595445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5pPr>
            <a:lvl6pPr marL="1994306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6pPr>
            <a:lvl7pPr marL="2393168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7pPr>
            <a:lvl8pPr marL="2792029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8pPr>
            <a:lvl9pPr marL="3190890" indent="0">
              <a:buNone/>
              <a:defRPr sz="13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4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7977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2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424713"/>
            <a:ext cx="6880325" cy="15418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2123557"/>
            <a:ext cx="6880325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8432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2444" y="7393673"/>
            <a:ext cx="2692301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33889" y="7393673"/>
            <a:ext cx="1794867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797723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99431" indent="-199431" algn="l" defTabSz="797723" rtl="0" eaLnBrk="1" latinLnBrk="0" hangingPunct="1">
        <a:lnSpc>
          <a:spcPct val="90000"/>
        </a:lnSpc>
        <a:spcBef>
          <a:spcPts val="8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98292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97153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96014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794876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193737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2598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91460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90321" indent="-199431" algn="l" defTabSz="797723" rtl="0" eaLnBrk="1" latinLnBrk="0" hangingPunct="1">
        <a:lnSpc>
          <a:spcPct val="90000"/>
        </a:lnSpc>
        <a:spcBef>
          <a:spcPts val="436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861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7723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6584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5445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4306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3168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92029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90890" algn="l" defTabSz="797723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100688"/>
            <a:ext cx="7977188" cy="746021"/>
          </a:xfrm>
        </p:spPr>
        <p:txBody>
          <a:bodyPr/>
          <a:lstStyle/>
          <a:p>
            <a:r>
              <a:rPr/>
              <a:t>Few people other than high-income earners contribute over $11,000 a year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0" y="-1330843"/>
            <a:ext cx="7977188" cy="772043"/>
          </a:xfrm>
        </p:spPr>
        <p:txBody>
          <a:bodyPr/>
          <a:lstStyle/>
          <a:p>
            <a:r>
              <a:rPr/>
              <a:t>Number of taxfilers with more than $11,000 in concessional contributions,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7977600"/>
            <a:chOff x="0" y="0"/>
            <a:chExt cx="79776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0"/>
            <p:cNvSpPr/>
            <p:nvPr/>
          </p:nvSpPr>
          <p:spPr>
            <a:xfrm>
              <a:off x="930645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980309" y="7328482"/>
              <a:ext cx="297985" cy="2218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980309" y="7350666"/>
              <a:ext cx="297985" cy="2573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311405" y="7313396"/>
              <a:ext cx="297985" cy="115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1311405" y="7324932"/>
              <a:ext cx="297985" cy="514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1642500" y="7274796"/>
              <a:ext cx="297985" cy="1907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642500" y="7293875"/>
              <a:ext cx="297985" cy="8252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973596" y="7201589"/>
              <a:ext cx="297985" cy="3460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973596" y="7236196"/>
              <a:ext cx="297985" cy="1402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2304691" y="7142580"/>
              <a:ext cx="297985" cy="4924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2304691" y="7191828"/>
              <a:ext cx="297985" cy="1845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2635786" y="7109748"/>
              <a:ext cx="297985" cy="6255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635786" y="7172306"/>
              <a:ext cx="297985" cy="20409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966882" y="6876816"/>
              <a:ext cx="297985" cy="1353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2966882" y="7012138"/>
              <a:ext cx="297985" cy="36426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297977" y="6353718"/>
              <a:ext cx="297985" cy="44057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3297977" y="6794292"/>
              <a:ext cx="297985" cy="58210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3629073" y="4653983"/>
              <a:ext cx="297985" cy="20347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3629073" y="6688696"/>
              <a:ext cx="297985" cy="68770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3960168" y="587219"/>
              <a:ext cx="297985" cy="609171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3960168" y="6678935"/>
              <a:ext cx="297985" cy="6974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4490698" y="485381"/>
              <a:ext cx="3377173" cy="68910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3"/>
            <p:cNvSpPr/>
            <p:nvPr/>
          </p:nvSpPr>
          <p:spPr>
            <a:xfrm>
              <a:off x="4490698" y="5662316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4"/>
            <p:cNvSpPr/>
            <p:nvPr/>
          </p:nvSpPr>
          <p:spPr>
            <a:xfrm>
              <a:off x="4490698" y="3948234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4490698" y="2234151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4490698" y="52006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  <a:lnTo>
                    <a:pt x="3377173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4540363" y="7340017"/>
              <a:ext cx="297985" cy="931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4540363" y="7349334"/>
              <a:ext cx="297985" cy="27064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4871458" y="7309403"/>
              <a:ext cx="297985" cy="842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0"/>
            <p:cNvSpPr/>
            <p:nvPr/>
          </p:nvSpPr>
          <p:spPr>
            <a:xfrm>
              <a:off x="4871458" y="7317833"/>
              <a:ext cx="297985" cy="585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rc41"/>
            <p:cNvSpPr/>
            <p:nvPr/>
          </p:nvSpPr>
          <p:spPr>
            <a:xfrm>
              <a:off x="5202553" y="7221999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rc42"/>
            <p:cNvSpPr/>
            <p:nvPr/>
          </p:nvSpPr>
          <p:spPr>
            <a:xfrm>
              <a:off x="5202553" y="7242408"/>
              <a:ext cx="297985" cy="13399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rc43"/>
            <p:cNvSpPr/>
            <p:nvPr/>
          </p:nvSpPr>
          <p:spPr>
            <a:xfrm>
              <a:off x="5533649" y="7173637"/>
              <a:ext cx="297985" cy="204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" name="rc44"/>
            <p:cNvSpPr/>
            <p:nvPr/>
          </p:nvSpPr>
          <p:spPr>
            <a:xfrm>
              <a:off x="5533649" y="7194047"/>
              <a:ext cx="297985" cy="18235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5"/>
            <p:cNvSpPr/>
            <p:nvPr/>
          </p:nvSpPr>
          <p:spPr>
            <a:xfrm>
              <a:off x="5864744" y="7092888"/>
              <a:ext cx="297985" cy="4392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rc46"/>
            <p:cNvSpPr/>
            <p:nvPr/>
          </p:nvSpPr>
          <p:spPr>
            <a:xfrm>
              <a:off x="5864744" y="7136812"/>
              <a:ext cx="297985" cy="2395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rc47"/>
            <p:cNvSpPr/>
            <p:nvPr/>
          </p:nvSpPr>
          <p:spPr>
            <a:xfrm>
              <a:off x="6195840" y="7009476"/>
              <a:ext cx="297985" cy="5013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rc48"/>
            <p:cNvSpPr/>
            <p:nvPr/>
          </p:nvSpPr>
          <p:spPr>
            <a:xfrm>
              <a:off x="6195840" y="7059612"/>
              <a:ext cx="297985" cy="3167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rc49"/>
            <p:cNvSpPr/>
            <p:nvPr/>
          </p:nvSpPr>
          <p:spPr>
            <a:xfrm>
              <a:off x="6526935" y="6825349"/>
              <a:ext cx="297985" cy="12023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rc50"/>
            <p:cNvSpPr/>
            <p:nvPr/>
          </p:nvSpPr>
          <p:spPr>
            <a:xfrm>
              <a:off x="6526935" y="6945586"/>
              <a:ext cx="297985" cy="43081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rc51"/>
            <p:cNvSpPr/>
            <p:nvPr/>
          </p:nvSpPr>
          <p:spPr>
            <a:xfrm>
              <a:off x="6858030" y="6424263"/>
              <a:ext cx="297985" cy="37978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rc52"/>
            <p:cNvSpPr/>
            <p:nvPr/>
          </p:nvSpPr>
          <p:spPr>
            <a:xfrm>
              <a:off x="6858030" y="6804053"/>
              <a:ext cx="297985" cy="57234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rc53"/>
            <p:cNvSpPr/>
            <p:nvPr/>
          </p:nvSpPr>
          <p:spPr>
            <a:xfrm>
              <a:off x="7189126" y="5604788"/>
              <a:ext cx="297985" cy="129288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rc54"/>
            <p:cNvSpPr/>
            <p:nvPr/>
          </p:nvSpPr>
          <p:spPr>
            <a:xfrm>
              <a:off x="7189126" y="6897669"/>
              <a:ext cx="297985" cy="47872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5"/>
            <p:cNvSpPr/>
            <p:nvPr/>
          </p:nvSpPr>
          <p:spPr>
            <a:xfrm>
              <a:off x="7520221" y="5140256"/>
              <a:ext cx="297985" cy="182751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rc56"/>
            <p:cNvSpPr/>
            <p:nvPr/>
          </p:nvSpPr>
          <p:spPr>
            <a:xfrm>
              <a:off x="7520221" y="6967770"/>
              <a:ext cx="297985" cy="40862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930645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tx58"/>
            <p:cNvSpPr/>
            <p:nvPr/>
          </p:nvSpPr>
          <p:spPr>
            <a:xfrm>
              <a:off x="2371489" y="203913"/>
              <a:ext cx="495486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61" name="rc59"/>
            <p:cNvSpPr/>
            <p:nvPr/>
          </p:nvSpPr>
          <p:spPr>
            <a:xfrm>
              <a:off x="4490698" y="91439"/>
              <a:ext cx="3377173" cy="393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0"/>
            <p:cNvSpPr/>
            <p:nvPr/>
          </p:nvSpPr>
          <p:spPr>
            <a:xfrm>
              <a:off x="5798155" y="203913"/>
              <a:ext cx="762260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63" name="pl61"/>
            <p:cNvSpPr/>
            <p:nvPr/>
          </p:nvSpPr>
          <p:spPr>
            <a:xfrm>
              <a:off x="930645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11293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146039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4"/>
            <p:cNvSpPr/>
            <p:nvPr/>
          </p:nvSpPr>
          <p:spPr>
            <a:xfrm>
              <a:off x="179149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5"/>
            <p:cNvSpPr/>
            <p:nvPr/>
          </p:nvSpPr>
          <p:spPr>
            <a:xfrm>
              <a:off x="212258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6"/>
            <p:cNvSpPr/>
            <p:nvPr/>
          </p:nvSpPr>
          <p:spPr>
            <a:xfrm>
              <a:off x="245368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7"/>
            <p:cNvSpPr/>
            <p:nvPr/>
          </p:nvSpPr>
          <p:spPr>
            <a:xfrm>
              <a:off x="278477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8"/>
            <p:cNvSpPr/>
            <p:nvPr/>
          </p:nvSpPr>
          <p:spPr>
            <a:xfrm>
              <a:off x="311587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69"/>
            <p:cNvSpPr/>
            <p:nvPr/>
          </p:nvSpPr>
          <p:spPr>
            <a:xfrm>
              <a:off x="344697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0"/>
            <p:cNvSpPr/>
            <p:nvPr/>
          </p:nvSpPr>
          <p:spPr>
            <a:xfrm>
              <a:off x="377806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1"/>
            <p:cNvSpPr/>
            <p:nvPr/>
          </p:nvSpPr>
          <p:spPr>
            <a:xfrm>
              <a:off x="410916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2"/>
            <p:cNvSpPr/>
            <p:nvPr/>
          </p:nvSpPr>
          <p:spPr>
            <a:xfrm>
              <a:off x="10657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1396829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1727925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7" name="tx75"/>
            <p:cNvSpPr/>
            <p:nvPr/>
          </p:nvSpPr>
          <p:spPr>
            <a:xfrm>
              <a:off x="2059020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8" name="tx76"/>
            <p:cNvSpPr/>
            <p:nvPr/>
          </p:nvSpPr>
          <p:spPr>
            <a:xfrm>
              <a:off x="2390116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tx77"/>
            <p:cNvSpPr/>
            <p:nvPr/>
          </p:nvSpPr>
          <p:spPr>
            <a:xfrm>
              <a:off x="272121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0" name="tx78"/>
            <p:cNvSpPr/>
            <p:nvPr/>
          </p:nvSpPr>
          <p:spPr>
            <a:xfrm>
              <a:off x="3052306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1" name="tx79"/>
            <p:cNvSpPr/>
            <p:nvPr/>
          </p:nvSpPr>
          <p:spPr>
            <a:xfrm>
              <a:off x="338340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" name="tx80"/>
            <p:cNvSpPr/>
            <p:nvPr/>
          </p:nvSpPr>
          <p:spPr>
            <a:xfrm>
              <a:off x="3714497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3" name="tx81"/>
            <p:cNvSpPr/>
            <p:nvPr/>
          </p:nvSpPr>
          <p:spPr>
            <a:xfrm>
              <a:off x="3982025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pl82"/>
            <p:cNvSpPr/>
            <p:nvPr/>
          </p:nvSpPr>
          <p:spPr>
            <a:xfrm>
              <a:off x="4490698" y="7376399"/>
              <a:ext cx="3377173" cy="0"/>
            </a:xfrm>
            <a:custGeom>
              <a:avLst/>
              <a:pathLst>
                <a:path w="3377173" h="0">
                  <a:moveTo>
                    <a:pt x="0" y="0"/>
                  </a:moveTo>
                  <a:lnTo>
                    <a:pt x="3377173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3"/>
            <p:cNvSpPr/>
            <p:nvPr/>
          </p:nvSpPr>
          <p:spPr>
            <a:xfrm>
              <a:off x="4689355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4"/>
            <p:cNvSpPr/>
            <p:nvPr/>
          </p:nvSpPr>
          <p:spPr>
            <a:xfrm>
              <a:off x="5020451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5"/>
            <p:cNvSpPr/>
            <p:nvPr/>
          </p:nvSpPr>
          <p:spPr>
            <a:xfrm>
              <a:off x="5351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6"/>
            <p:cNvSpPr/>
            <p:nvPr/>
          </p:nvSpPr>
          <p:spPr>
            <a:xfrm>
              <a:off x="568264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7"/>
            <p:cNvSpPr/>
            <p:nvPr/>
          </p:nvSpPr>
          <p:spPr>
            <a:xfrm>
              <a:off x="6013737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8"/>
            <p:cNvSpPr/>
            <p:nvPr/>
          </p:nvSpPr>
          <p:spPr>
            <a:xfrm>
              <a:off x="634483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89"/>
            <p:cNvSpPr/>
            <p:nvPr/>
          </p:nvSpPr>
          <p:spPr>
            <a:xfrm>
              <a:off x="667592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0"/>
            <p:cNvSpPr/>
            <p:nvPr/>
          </p:nvSpPr>
          <p:spPr>
            <a:xfrm>
              <a:off x="7007023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1"/>
            <p:cNvSpPr/>
            <p:nvPr/>
          </p:nvSpPr>
          <p:spPr>
            <a:xfrm>
              <a:off x="7338119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2"/>
            <p:cNvSpPr/>
            <p:nvPr/>
          </p:nvSpPr>
          <p:spPr>
            <a:xfrm>
              <a:off x="766921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3"/>
            <p:cNvSpPr/>
            <p:nvPr/>
          </p:nvSpPr>
          <p:spPr>
            <a:xfrm>
              <a:off x="4625787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4"/>
            <p:cNvSpPr/>
            <p:nvPr/>
          </p:nvSpPr>
          <p:spPr>
            <a:xfrm>
              <a:off x="4956883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7" name="tx95"/>
            <p:cNvSpPr/>
            <p:nvPr/>
          </p:nvSpPr>
          <p:spPr>
            <a:xfrm>
              <a:off x="5287978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98" name="tx96"/>
            <p:cNvSpPr/>
            <p:nvPr/>
          </p:nvSpPr>
          <p:spPr>
            <a:xfrm>
              <a:off x="5619074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99" name="tx97"/>
            <p:cNvSpPr/>
            <p:nvPr/>
          </p:nvSpPr>
          <p:spPr>
            <a:xfrm>
              <a:off x="5950169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00" name="tx98"/>
            <p:cNvSpPr/>
            <p:nvPr/>
          </p:nvSpPr>
          <p:spPr>
            <a:xfrm>
              <a:off x="6281264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1" name="tx99"/>
            <p:cNvSpPr/>
            <p:nvPr/>
          </p:nvSpPr>
          <p:spPr>
            <a:xfrm>
              <a:off x="6612360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02" name="tx100"/>
            <p:cNvSpPr/>
            <p:nvPr/>
          </p:nvSpPr>
          <p:spPr>
            <a:xfrm>
              <a:off x="6943455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3" name="tx101"/>
            <p:cNvSpPr/>
            <p:nvPr/>
          </p:nvSpPr>
          <p:spPr>
            <a:xfrm>
              <a:off x="7274551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4" name="tx102"/>
            <p:cNvSpPr/>
            <p:nvPr/>
          </p:nvSpPr>
          <p:spPr>
            <a:xfrm>
              <a:off x="7542078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5" name="tx103"/>
            <p:cNvSpPr/>
            <p:nvPr/>
          </p:nvSpPr>
          <p:spPr>
            <a:xfrm>
              <a:off x="701023" y="7291120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4"/>
            <p:cNvSpPr/>
            <p:nvPr/>
          </p:nvSpPr>
          <p:spPr>
            <a:xfrm>
              <a:off x="1828" y="5547458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200,000</a:t>
              </a:r>
            </a:p>
          </p:txBody>
        </p:sp>
        <p:sp>
          <p:nvSpPr>
            <p:cNvPr id="107" name="tx105"/>
            <p:cNvSpPr/>
            <p:nvPr/>
          </p:nvSpPr>
          <p:spPr>
            <a:xfrm>
              <a:off x="1828" y="3833376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400,000</a:t>
              </a:r>
            </a:p>
          </p:txBody>
        </p:sp>
        <p:sp>
          <p:nvSpPr>
            <p:cNvPr id="108" name="tx106"/>
            <p:cNvSpPr/>
            <p:nvPr/>
          </p:nvSpPr>
          <p:spPr>
            <a:xfrm>
              <a:off x="1828" y="2119293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600,000</a:t>
              </a:r>
            </a:p>
          </p:txBody>
        </p:sp>
        <p:sp>
          <p:nvSpPr>
            <p:cNvPr id="109" name="tx107"/>
            <p:cNvSpPr/>
            <p:nvPr/>
          </p:nvSpPr>
          <p:spPr>
            <a:xfrm>
              <a:off x="1828" y="405211"/>
              <a:ext cx="826330" cy="1966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800,000</a:t>
              </a:r>
            </a:p>
          </p:txBody>
        </p:sp>
        <p:sp>
          <p:nvSpPr>
            <p:cNvPr id="110" name="tx108"/>
            <p:cNvSpPr/>
            <p:nvPr/>
          </p:nvSpPr>
          <p:spPr>
            <a:xfrm>
              <a:off x="3262007" y="77448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  <p:sp>
          <p:nvSpPr>
            <p:cNvPr id="111" name="rc109"/>
            <p:cNvSpPr/>
            <p:nvPr/>
          </p:nvSpPr>
          <p:spPr>
            <a:xfrm>
              <a:off x="5230078" y="485381"/>
              <a:ext cx="2637793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0"/>
            <p:cNvSpPr/>
            <p:nvPr/>
          </p:nvSpPr>
          <p:spPr>
            <a:xfrm>
              <a:off x="5343951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1"/>
            <p:cNvSpPr/>
            <p:nvPr/>
          </p:nvSpPr>
          <p:spPr>
            <a:xfrm>
              <a:off x="5348696" y="490126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2"/>
            <p:cNvSpPr/>
            <p:nvPr/>
          </p:nvSpPr>
          <p:spPr>
            <a:xfrm>
              <a:off x="6065563" y="485381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3"/>
            <p:cNvSpPr/>
            <p:nvPr/>
          </p:nvSpPr>
          <p:spPr>
            <a:xfrm>
              <a:off x="6070308" y="490126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tx114"/>
            <p:cNvSpPr/>
            <p:nvPr/>
          </p:nvSpPr>
          <p:spPr>
            <a:xfrm>
              <a:off x="5640704" y="509436"/>
              <a:ext cx="254049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All</a:t>
              </a:r>
            </a:p>
          </p:txBody>
        </p:sp>
        <p:sp>
          <p:nvSpPr>
            <p:cNvPr id="117" name="tx115"/>
            <p:cNvSpPr/>
            <p:nvPr/>
          </p:nvSpPr>
          <p:spPr>
            <a:xfrm>
              <a:off x="6362316" y="461327"/>
              <a:ext cx="1448618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Voluntary only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2020-07-11T16:39:09Z</dcterms:created>
  <dcterms:modified xsi:type="dcterms:W3CDTF">2020-07-12T02:39:10Z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