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concessional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(2020-21)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Contributions among over 50s are heavily skewed towards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Average concessional contribution for taxfilers over 50 (2020-21)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345967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073135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800303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959550" y="4574211"/>
              <a:ext cx="520291" cy="4458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537652" y="4528820"/>
              <a:ext cx="520291" cy="8997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115754" y="4404871"/>
              <a:ext cx="520291" cy="21392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693857" y="4224446"/>
              <a:ext cx="520291" cy="394352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271959" y="3954050"/>
              <a:ext cx="520291" cy="66474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850061" y="3662638"/>
              <a:ext cx="520291" cy="956160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4428163" y="3403320"/>
              <a:ext cx="520291" cy="1215478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5006266" y="3109151"/>
              <a:ext cx="520291" cy="1509647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5584368" y="2669677"/>
              <a:ext cx="520291" cy="1949121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6162470" y="1700490"/>
              <a:ext cx="520291" cy="2918309"/>
            </a:xfrm>
            <a:prstGeom prst="rect">
              <a:avLst/>
            </a:prstGeom>
            <a:solidFill>
              <a:srgbClr val="D4582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959550" y="4540991"/>
              <a:ext cx="520291" cy="3322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1537652" y="4479896"/>
              <a:ext cx="520291" cy="4892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2115754" y="4282959"/>
              <a:ext cx="520291" cy="12191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2693857" y="4016107"/>
              <a:ext cx="520291" cy="20833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3271959" y="3635800"/>
              <a:ext cx="520291" cy="31825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3850061" y="3267184"/>
              <a:ext cx="520291" cy="39545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4428163" y="2889551"/>
              <a:ext cx="520291" cy="51376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5006266" y="2366917"/>
              <a:ext cx="520291" cy="742234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5584368" y="1722221"/>
              <a:ext cx="520291" cy="9474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6162470" y="703799"/>
              <a:ext cx="520291" cy="99669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rc30"/>
            <p:cNvSpPr/>
            <p:nvPr/>
          </p:nvSpPr>
          <p:spPr>
            <a:xfrm>
              <a:off x="959550" y="4516555"/>
              <a:ext cx="520291" cy="2443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rc31"/>
            <p:cNvSpPr/>
            <p:nvPr/>
          </p:nvSpPr>
          <p:spPr>
            <a:xfrm>
              <a:off x="1537652" y="4409484"/>
              <a:ext cx="520291" cy="7041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rc32"/>
            <p:cNvSpPr/>
            <p:nvPr/>
          </p:nvSpPr>
          <p:spPr>
            <a:xfrm>
              <a:off x="2115754" y="4158985"/>
              <a:ext cx="520291" cy="12397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rc33"/>
            <p:cNvSpPr/>
            <p:nvPr/>
          </p:nvSpPr>
          <p:spPr>
            <a:xfrm>
              <a:off x="2693857" y="3852218"/>
              <a:ext cx="520291" cy="163889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rc34"/>
            <p:cNvSpPr/>
            <p:nvPr/>
          </p:nvSpPr>
          <p:spPr>
            <a:xfrm>
              <a:off x="3271959" y="3420546"/>
              <a:ext cx="520291" cy="215253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5"/>
            <p:cNvSpPr/>
            <p:nvPr/>
          </p:nvSpPr>
          <p:spPr>
            <a:xfrm>
              <a:off x="3850061" y="3076361"/>
              <a:ext cx="520291" cy="19082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rc36"/>
            <p:cNvSpPr/>
            <p:nvPr/>
          </p:nvSpPr>
          <p:spPr>
            <a:xfrm>
              <a:off x="4428163" y="2672895"/>
              <a:ext cx="520291" cy="216655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7"/>
            <p:cNvSpPr/>
            <p:nvPr/>
          </p:nvSpPr>
          <p:spPr>
            <a:xfrm>
              <a:off x="5006266" y="2128775"/>
              <a:ext cx="520291" cy="238141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rc38"/>
            <p:cNvSpPr/>
            <p:nvPr/>
          </p:nvSpPr>
          <p:spPr>
            <a:xfrm>
              <a:off x="5584368" y="1456351"/>
              <a:ext cx="520291" cy="265870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39"/>
            <p:cNvSpPr/>
            <p:nvPr/>
          </p:nvSpPr>
          <p:spPr>
            <a:xfrm>
              <a:off x="6162470" y="158346"/>
              <a:ext cx="520291" cy="545452"/>
            </a:xfrm>
            <a:prstGeom prst="rect">
              <a:avLst/>
            </a:prstGeom>
            <a:solidFill>
              <a:srgbClr val="FFC35A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tx40"/>
            <p:cNvSpPr/>
            <p:nvPr/>
          </p:nvSpPr>
          <p:spPr>
            <a:xfrm>
              <a:off x="6711667" y="2917199"/>
              <a:ext cx="133364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Compulsory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6711667" y="3184875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D4582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6711667" y="740243"/>
              <a:ext cx="76248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Salary-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6711667" y="1005129"/>
              <a:ext cx="106743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sacrificed</a:t>
              </a:r>
            </a:p>
          </p:txBody>
        </p:sp>
        <p:sp>
          <p:nvSpPr>
            <p:cNvPr id="46" name="tx44"/>
            <p:cNvSpPr/>
            <p:nvPr/>
          </p:nvSpPr>
          <p:spPr>
            <a:xfrm>
              <a:off x="6711667" y="1181945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47" name="tx45"/>
            <p:cNvSpPr/>
            <p:nvPr/>
          </p:nvSpPr>
          <p:spPr>
            <a:xfrm>
              <a:off x="6711667" y="144683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68B33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6711667" y="127119"/>
              <a:ext cx="965634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Personal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6711667" y="301146"/>
              <a:ext cx="1028923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voluntary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6711667" y="566031"/>
              <a:ext cx="1460338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C35A">
                      <a:alpha val="100000"/>
                    </a:srgbClr>
                  </a:solidFill>
                  <a:latin typeface="Arial"/>
                  <a:cs typeface="Arial"/>
                </a:rPr>
                <a:t>contributions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573886" y="4498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128965" y="3216710"/>
              <a:ext cx="699194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$5,000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1828" y="194387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$10,000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1828" y="67104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$15,000</a:t>
              </a:r>
            </a:p>
          </p:txBody>
        </p:sp>
        <p:sp>
          <p:nvSpPr>
            <p:cNvPr id="55" name="pl53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4"/>
            <p:cNvSpPr/>
            <p:nvPr/>
          </p:nvSpPr>
          <p:spPr>
            <a:xfrm>
              <a:off x="121969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5"/>
            <p:cNvSpPr/>
            <p:nvPr/>
          </p:nvSpPr>
          <p:spPr>
            <a:xfrm>
              <a:off x="17977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6"/>
            <p:cNvSpPr/>
            <p:nvPr/>
          </p:nvSpPr>
          <p:spPr>
            <a:xfrm>
              <a:off x="2375900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7"/>
            <p:cNvSpPr/>
            <p:nvPr/>
          </p:nvSpPr>
          <p:spPr>
            <a:xfrm>
              <a:off x="2954003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8"/>
            <p:cNvSpPr/>
            <p:nvPr/>
          </p:nvSpPr>
          <p:spPr>
            <a:xfrm>
              <a:off x="3532105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59"/>
            <p:cNvSpPr/>
            <p:nvPr/>
          </p:nvSpPr>
          <p:spPr>
            <a:xfrm>
              <a:off x="411020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0"/>
            <p:cNvSpPr/>
            <p:nvPr/>
          </p:nvSpPr>
          <p:spPr>
            <a:xfrm>
              <a:off x="468830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1"/>
            <p:cNvSpPr/>
            <p:nvPr/>
          </p:nvSpPr>
          <p:spPr>
            <a:xfrm>
              <a:off x="5266412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2"/>
            <p:cNvSpPr/>
            <p:nvPr/>
          </p:nvSpPr>
          <p:spPr>
            <a:xfrm>
              <a:off x="5844514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3"/>
            <p:cNvSpPr/>
            <p:nvPr/>
          </p:nvSpPr>
          <p:spPr>
            <a:xfrm>
              <a:off x="6422616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4"/>
            <p:cNvSpPr/>
            <p:nvPr/>
          </p:nvSpPr>
          <p:spPr>
            <a:xfrm>
              <a:off x="1156128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1734230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2312332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69" name="tx67"/>
            <p:cNvSpPr/>
            <p:nvPr/>
          </p:nvSpPr>
          <p:spPr>
            <a:xfrm>
              <a:off x="2890434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0" name="tx68"/>
            <p:cNvSpPr/>
            <p:nvPr/>
          </p:nvSpPr>
          <p:spPr>
            <a:xfrm>
              <a:off x="3468537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1" name="tx69"/>
            <p:cNvSpPr/>
            <p:nvPr/>
          </p:nvSpPr>
          <p:spPr>
            <a:xfrm>
              <a:off x="4046639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72" name="tx70"/>
            <p:cNvSpPr/>
            <p:nvPr/>
          </p:nvSpPr>
          <p:spPr>
            <a:xfrm>
              <a:off x="4624741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73" name="tx71"/>
            <p:cNvSpPr/>
            <p:nvPr/>
          </p:nvSpPr>
          <p:spPr>
            <a:xfrm>
              <a:off x="5202843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4" name="tx72"/>
            <p:cNvSpPr/>
            <p:nvPr/>
          </p:nvSpPr>
          <p:spPr>
            <a:xfrm>
              <a:off x="5780946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75" name="tx73"/>
            <p:cNvSpPr/>
            <p:nvPr/>
          </p:nvSpPr>
          <p:spPr>
            <a:xfrm>
              <a:off x="6295480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6" name="tx74"/>
            <p:cNvSpPr/>
            <p:nvPr/>
          </p:nvSpPr>
          <p:spPr>
            <a:xfrm>
              <a:off x="3262007" y="4987287"/>
              <a:ext cx="2274503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Taxable income 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2020-07-10T10:09:58Z</dcterms:created>
  <dcterms:modified xsi:type="dcterms:W3CDTF">2020-07-10T20:09:59Z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