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1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Superannuation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breaks</a:t>
            </a:r>
            <a:r>
              <a:rPr/>
              <a:t> </a:t>
            </a:r>
            <a:r>
              <a:rPr/>
              <a:t>primarily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high-income</a:t>
            </a:r>
            <a:r>
              <a:rPr/>
              <a:t> </a:t>
            </a:r>
            <a:r>
              <a:rPr/>
              <a:t>earners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breaks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breaks</a:t>
            </a:r>
            <a:r>
              <a:rPr/>
              <a:t> </a:t>
            </a:r>
            <a:r>
              <a:rPr/>
              <a:t>calculated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comprehensive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benchmark.</a:t>
            </a:r>
            <a:r>
              <a:rPr/>
              <a:t> </a:t>
            </a:r>
            <a:r>
              <a:rPr/>
              <a:t>Deciles</a:t>
            </a:r>
            <a:r>
              <a:rPr/>
              <a:t> </a:t>
            </a:r>
            <a:r>
              <a:rPr/>
              <a:t>sorted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income.Superannuation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breaks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concessional</a:t>
            </a:r>
            <a:r>
              <a:rPr/>
              <a:t> </a:t>
            </a:r>
            <a:r>
              <a:rPr/>
              <a:t>taxes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earnings,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LISTO.</a:t>
            </a:r>
            <a:r>
              <a:rPr/>
              <a:t> </a:t>
            </a:r>
            <a:r>
              <a:rPr/>
              <a:t>Assumes</a:t>
            </a:r>
            <a:r>
              <a:rPr/>
              <a:t> </a:t>
            </a:r>
            <a:r>
              <a:rPr/>
              <a:t>5%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retirement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7%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accumulation;</a:t>
            </a:r>
            <a:r>
              <a:rPr/>
              <a:t> </a:t>
            </a:r>
            <a:r>
              <a:rPr/>
              <a:t>assumes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10%</a:t>
            </a:r>
            <a:r>
              <a:rPr/>
              <a:t> </a:t>
            </a:r>
            <a:r>
              <a:rPr/>
              <a:t>assumes,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taxes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abolished,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80%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assets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enjoy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capital</a:t>
            </a:r>
            <a:r>
              <a:rPr/>
              <a:t> </a:t>
            </a:r>
            <a:r>
              <a:rPr/>
              <a:t>gains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discount;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wage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2019-20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taxpayers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pre-tax</a:t>
            </a:r>
            <a:r>
              <a:rPr/>
              <a:t> </a:t>
            </a:r>
            <a:r>
              <a:rPr/>
              <a:t>contribution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year.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590" y="1371748"/>
            <a:ext cx="7992000" cy="5455915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7886700" cy="47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08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/>
          <a:lstStyle/>
          <a:p>
            <a:r>
              <a:rPr/>
              <a:t>Superannuation tax breaks primarily benefit high-income earners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/>
          <a:lstStyle/>
          <a:p>
            <a:r>
              <a:rPr/>
              <a:t>Percentage of total tax breaks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638590" y="1371748"/>
            <a:ext cx="7992000" cy="5455915"/>
            <a:chOff x="638590" y="1371748"/>
            <a:chExt cx="7992000" cy="5455915"/>
          </a:xfrm>
        </p:grpSpPr>
        <p:sp>
          <p:nvSpPr>
            <p:cNvPr id="5" name="rc3"/>
            <p:cNvSpPr/>
            <p:nvPr/>
          </p:nvSpPr>
          <p:spPr>
            <a:xfrm>
              <a:off x="638590" y="1371747"/>
              <a:ext cx="799200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638590" y="1371747"/>
              <a:ext cx="799200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997177" y="1463187"/>
              <a:ext cx="7523684" cy="37708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997177" y="5234041"/>
              <a:ext cx="7523684" cy="0"/>
            </a:xfrm>
            <a:custGeom>
              <a:avLst/>
              <a:pathLst>
                <a:path w="7523684" h="0">
                  <a:moveTo>
                    <a:pt x="0" y="0"/>
                  </a:moveTo>
                  <a:lnTo>
                    <a:pt x="7523684" y="0"/>
                  </a:lnTo>
                  <a:lnTo>
                    <a:pt x="752368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997177" y="4087644"/>
              <a:ext cx="7523684" cy="0"/>
            </a:xfrm>
            <a:custGeom>
              <a:avLst/>
              <a:pathLst>
                <a:path w="7523684" h="0">
                  <a:moveTo>
                    <a:pt x="0" y="0"/>
                  </a:moveTo>
                  <a:lnTo>
                    <a:pt x="7523684" y="0"/>
                  </a:lnTo>
                  <a:lnTo>
                    <a:pt x="752368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997177" y="2941247"/>
              <a:ext cx="7523684" cy="0"/>
            </a:xfrm>
            <a:custGeom>
              <a:avLst/>
              <a:pathLst>
                <a:path w="7523684" h="0">
                  <a:moveTo>
                    <a:pt x="0" y="0"/>
                  </a:moveTo>
                  <a:lnTo>
                    <a:pt x="7523684" y="0"/>
                  </a:lnTo>
                  <a:lnTo>
                    <a:pt x="752368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997177" y="1794851"/>
              <a:ext cx="7523684" cy="0"/>
            </a:xfrm>
            <a:custGeom>
              <a:avLst/>
              <a:pathLst>
                <a:path w="7523684" h="0">
                  <a:moveTo>
                    <a:pt x="0" y="0"/>
                  </a:moveTo>
                  <a:lnTo>
                    <a:pt x="7523684" y="0"/>
                  </a:lnTo>
                  <a:lnTo>
                    <a:pt x="752368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1107819" y="5137162"/>
              <a:ext cx="663854" cy="9687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845435" y="4869108"/>
              <a:ext cx="663854" cy="36493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2583052" y="4737691"/>
              <a:ext cx="663854" cy="49634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3320668" y="4559573"/>
              <a:ext cx="663854" cy="67446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4058284" y="4496186"/>
              <a:ext cx="663854" cy="73785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4795900" y="4365922"/>
              <a:ext cx="663854" cy="86811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5533516" y="4207995"/>
              <a:ext cx="663854" cy="102604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6271132" y="3743427"/>
              <a:ext cx="663854" cy="149061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7008748" y="3240461"/>
              <a:ext cx="663854" cy="199357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7746365" y="1518914"/>
              <a:ext cx="663854" cy="371512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tx20"/>
            <p:cNvSpPr/>
            <p:nvPr/>
          </p:nvSpPr>
          <p:spPr>
            <a:xfrm>
              <a:off x="767555" y="514876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640418" y="4002366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4" name="tx22"/>
            <p:cNvSpPr/>
            <p:nvPr/>
          </p:nvSpPr>
          <p:spPr>
            <a:xfrm>
              <a:off x="640418" y="2855969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5" name="tx23"/>
            <p:cNvSpPr/>
            <p:nvPr/>
          </p:nvSpPr>
          <p:spPr>
            <a:xfrm>
              <a:off x="640418" y="1709461"/>
              <a:ext cx="254272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6" name="pl24"/>
            <p:cNvSpPr/>
            <p:nvPr/>
          </p:nvSpPr>
          <p:spPr>
            <a:xfrm>
              <a:off x="997177" y="5234041"/>
              <a:ext cx="7523684" cy="0"/>
            </a:xfrm>
            <a:custGeom>
              <a:avLst/>
              <a:pathLst>
                <a:path w="7523684" h="0">
                  <a:moveTo>
                    <a:pt x="0" y="0"/>
                  </a:moveTo>
                  <a:lnTo>
                    <a:pt x="7523684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5"/>
            <p:cNvSpPr/>
            <p:nvPr/>
          </p:nvSpPr>
          <p:spPr>
            <a:xfrm>
              <a:off x="1439747" y="523404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6"/>
            <p:cNvSpPr/>
            <p:nvPr/>
          </p:nvSpPr>
          <p:spPr>
            <a:xfrm>
              <a:off x="2177363" y="523404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7"/>
            <p:cNvSpPr/>
            <p:nvPr/>
          </p:nvSpPr>
          <p:spPr>
            <a:xfrm>
              <a:off x="2914979" y="523404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8"/>
            <p:cNvSpPr/>
            <p:nvPr/>
          </p:nvSpPr>
          <p:spPr>
            <a:xfrm>
              <a:off x="3652595" y="523404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9"/>
            <p:cNvSpPr/>
            <p:nvPr/>
          </p:nvSpPr>
          <p:spPr>
            <a:xfrm>
              <a:off x="4390211" y="523404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0"/>
            <p:cNvSpPr/>
            <p:nvPr/>
          </p:nvSpPr>
          <p:spPr>
            <a:xfrm>
              <a:off x="5127827" y="523404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1"/>
            <p:cNvSpPr/>
            <p:nvPr/>
          </p:nvSpPr>
          <p:spPr>
            <a:xfrm>
              <a:off x="5865443" y="523404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2"/>
            <p:cNvSpPr/>
            <p:nvPr/>
          </p:nvSpPr>
          <p:spPr>
            <a:xfrm>
              <a:off x="6603060" y="523404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3"/>
            <p:cNvSpPr/>
            <p:nvPr/>
          </p:nvSpPr>
          <p:spPr>
            <a:xfrm>
              <a:off x="7340676" y="523404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4"/>
            <p:cNvSpPr/>
            <p:nvPr/>
          </p:nvSpPr>
          <p:spPr>
            <a:xfrm>
              <a:off x="8078292" y="523404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5"/>
            <p:cNvSpPr/>
            <p:nvPr/>
          </p:nvSpPr>
          <p:spPr>
            <a:xfrm>
              <a:off x="1376178" y="5335857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2113794" y="5335857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2851411" y="5332955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3589027" y="5336526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4326643" y="5335968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5064259" y="5333066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5801875" y="5338647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6539491" y="5333066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7277107" y="5333066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7951155" y="5333066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4441401" y="5602529"/>
              <a:ext cx="635235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Decile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640418" y="5978493"/>
              <a:ext cx="7919836" cy="119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Notes: Value of tax breaks calculated against a comprehensive income tax benchmark. Deciles sorted by taxable income.Superannuation tax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640418" y="6115887"/>
              <a:ext cx="7764590" cy="1186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breaks includes concessional taxes for contributions and earnings, taking into account LISTO. Assumes 5% earnings in retirement and 7%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640418" y="6252910"/>
              <a:ext cx="7778653" cy="1186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earnings in accumulation; assumes that the effective tax on earnings is 10% assumes, if earnings taxes were abolished, taxfilers would put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640418" y="6389561"/>
              <a:ext cx="7877834" cy="119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80% of earnings income into assets that would enjoy the capital gains tax discount; Projections to 2020-21 assume 2% wage growth and 0%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640418" y="6526584"/>
              <a:ext cx="7143978" cy="119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growth in the number of taxfilers from 2019-20 to 2020-21 Only includes taxpayers that made a pre-tax contribution in that year.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640418" y="6665094"/>
              <a:ext cx="2094457" cy="117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Source: ATO 2017-18 2% sample file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2020-07-29T05:11:37Z</dcterms:created>
  <dcterms:modified xsi:type="dcterms:W3CDTF">2020-07-29T15:11:37Z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