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salary-sacrifice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personal-deductible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non-concessional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nonnegative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Those on high incomes make larger voluntary contributions, increasing the value of contributions tax breaks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Average superannuation contributions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9845" y="1322639"/>
              <a:ext cx="7930826" cy="37418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9845" y="5064513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9845" y="4293492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9845" y="3522471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09845" y="2751451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009845" y="1980430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238619" y="5002308"/>
              <a:ext cx="1372643" cy="6220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238619" y="4990405"/>
              <a:ext cx="1372643" cy="1190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238619" y="4977042"/>
              <a:ext cx="1372643" cy="1336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238619" y="4752745"/>
              <a:ext cx="1372643" cy="22429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763778" y="4808622"/>
              <a:ext cx="1372643" cy="25589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763778" y="4763340"/>
              <a:ext cx="1372643" cy="4528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763778" y="4725084"/>
              <a:ext cx="1372643" cy="38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763778" y="4491156"/>
              <a:ext cx="1372643" cy="23392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288937" y="4323890"/>
              <a:ext cx="1372643" cy="74062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288937" y="4199094"/>
              <a:ext cx="1372643" cy="12479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288937" y="4147189"/>
              <a:ext cx="1372643" cy="5190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288937" y="3969305"/>
              <a:ext cx="1372643" cy="17788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814096" y="3634774"/>
              <a:ext cx="1372643" cy="142973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814096" y="3334534"/>
              <a:ext cx="1372643" cy="30023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814096" y="3245403"/>
              <a:ext cx="1372643" cy="8913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814096" y="2960982"/>
              <a:ext cx="1372643" cy="28442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7339255" y="2803022"/>
              <a:ext cx="1372643" cy="226149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7339255" y="2415228"/>
              <a:ext cx="1372643" cy="38779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339255" y="2128193"/>
              <a:ext cx="1372643" cy="2870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7339255" y="1377938"/>
              <a:ext cx="1372643" cy="75025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653086" y="4944073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208165" y="4164235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1028" y="339321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81028" y="262219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81028" y="1851173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1009845" y="5064513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1924940" y="506451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450099" y="506451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975258" y="506451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6500417" y="506451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8025576" y="506451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1429287" y="5164319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511775" y="5366447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522193" y="5119559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4047352" y="5119559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5508943" y="5119559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545661" y="5133958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761825" y="5679889"/>
              <a:ext cx="242686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bracket</a:t>
              </a:r>
            </a:p>
          </p:txBody>
        </p:sp>
        <p:sp>
          <p:nvSpPr>
            <p:cNvPr id="51" name="rc49"/>
            <p:cNvSpPr/>
            <p:nvPr/>
          </p:nvSpPr>
          <p:spPr>
            <a:xfrm>
              <a:off x="1009845" y="1322639"/>
              <a:ext cx="2348916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1009845" y="14365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1014590" y="14412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1009845" y="16482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1014590" y="16530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1009845" y="18600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1014590" y="18647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1009845" y="207174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014590" y="2076493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1306598" y="1457888"/>
              <a:ext cx="177912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non-concessional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1306598" y="1626882"/>
              <a:ext cx="1995227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personal-deductible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1306598" y="1833158"/>
              <a:ext cx="152429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salary-sacrifice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306598" y="2090221"/>
              <a:ext cx="330286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SG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81028" y="6056224"/>
              <a:ext cx="8974344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SG = super guarantee contributions,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81028" y="6192875"/>
              <a:ext cx="8007495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assumed to be employer contributions less reportable employer super contributions; salary-sacrifice = reportable employer super contributions;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81028" y="6329898"/>
              <a:ext cx="8738563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personal-deductible = non-employer superannuation contributions; non-concessional = nonnegative component of personal contributions less non-employer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81028" y="6469957"/>
              <a:ext cx="1107227" cy="1160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contributions.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81028" y="660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2020-07-29T05:11:50Z</dcterms:created>
  <dcterms:modified xsi:type="dcterms:W3CDTF">2020-07-29T15:11:51Z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