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SG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guarantee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reportable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contributions;</a:t>
            </a:r>
            <a:r>
              <a:rPr/>
              <a:t> </a:t>
            </a:r>
            <a:r>
              <a:rPr/>
              <a:t>salary-sacrifice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reportable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contributions;</a:t>
            </a:r>
            <a:r>
              <a:rPr/>
              <a:t> </a:t>
            </a:r>
            <a:r>
              <a:rPr/>
              <a:t>personal-deductible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non-employer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contributions;</a:t>
            </a:r>
            <a:r>
              <a:rPr/>
              <a:t> </a:t>
            </a:r>
            <a:r>
              <a:rPr/>
              <a:t>non-concessional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nonnegative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non-employer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>Those on high incomes make larger voluntary contributions, increasing the value of contributions tax breaks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Average superannuation contributions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91440"/>
              <a:ext cx="14914826" cy="70380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7129511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5679302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4229093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2778884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30645" y="1328675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360880" y="7012510"/>
              <a:ext cx="2581412" cy="11700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360880" y="6990123"/>
              <a:ext cx="2581412" cy="2238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360880" y="6964988"/>
              <a:ext cx="2581412" cy="2513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360880" y="6543108"/>
              <a:ext cx="2581412" cy="42188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4229116" y="6648208"/>
              <a:ext cx="2581412" cy="48130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4229116" y="6563036"/>
              <a:ext cx="2581412" cy="8517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4229116" y="6491081"/>
              <a:ext cx="2581412" cy="7195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4229116" y="6051088"/>
              <a:ext cx="2581412" cy="43999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7097352" y="5736478"/>
              <a:ext cx="2581412" cy="139303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7097352" y="5501748"/>
              <a:ext cx="2581412" cy="23472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7097352" y="5404121"/>
              <a:ext cx="2581412" cy="9762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7097352" y="5069540"/>
              <a:ext cx="2581412" cy="33458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9965588" y="4440323"/>
              <a:ext cx="2581412" cy="268918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9965588" y="3875603"/>
              <a:ext cx="2581412" cy="56471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9965588" y="3707956"/>
              <a:ext cx="2581412" cy="16764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9965588" y="3172991"/>
              <a:ext cx="2581412" cy="53496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12833824" y="2875883"/>
              <a:ext cx="2581412" cy="425362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12833824" y="2146484"/>
              <a:ext cx="2581412" cy="72939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12833824" y="1606600"/>
              <a:ext cx="2581412" cy="53988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12833824" y="195450"/>
              <a:ext cx="2581412" cy="141114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573886" y="7009072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28965" y="5550045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1828" y="409983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1828" y="2649627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1828" y="1199418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$20,000</a:t>
              </a:r>
            </a:p>
          </p:txBody>
        </p:sp>
        <p:sp>
          <p:nvSpPr>
            <p:cNvPr id="38" name="pl36"/>
            <p:cNvSpPr/>
            <p:nvPr/>
          </p:nvSpPr>
          <p:spPr>
            <a:xfrm>
              <a:off x="930645" y="7129511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2651586" y="71295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5519822" y="71295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8388058" y="71295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11256294" y="71295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14124530" y="71295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2"/>
            <p:cNvSpPr/>
            <p:nvPr/>
          </p:nvSpPr>
          <p:spPr>
            <a:xfrm>
              <a:off x="2155933" y="7229318"/>
              <a:ext cx="99130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2238421" y="743144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4591916" y="7184558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$18,200 - $37,000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7460152" y="7184558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$37,000 - $90,000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10264820" y="7184558"/>
              <a:ext cx="198294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$90,000 - $180,000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13644615" y="7198957"/>
              <a:ext cx="959829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180,000+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7174625" y="7744887"/>
              <a:ext cx="242686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bracket</a:t>
              </a:r>
            </a:p>
          </p:txBody>
        </p:sp>
        <p:sp>
          <p:nvSpPr>
            <p:cNvPr id="51" name="rc49"/>
            <p:cNvSpPr/>
            <p:nvPr/>
          </p:nvSpPr>
          <p:spPr>
            <a:xfrm>
              <a:off x="930645" y="91440"/>
              <a:ext cx="2348916" cy="9608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930645" y="205312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935390" y="210057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930645" y="41705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935390" y="421802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930645" y="628803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935390" y="633548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930645" y="84054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935390" y="845293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1227398" y="226688"/>
              <a:ext cx="177912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non-concessional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1227398" y="395682"/>
              <a:ext cx="1995227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personal-deductible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1227398" y="601958"/>
              <a:ext cx="152429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salary-sacrifice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1227398" y="859021"/>
              <a:ext cx="330286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SG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2020-07-29T05:11:47Z</dcterms:created>
  <dcterms:modified xsi:type="dcterms:W3CDTF">2020-07-29T15:11:48Z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