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0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59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21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 xmlns="http://schemas.openxmlformats.org/package/2006/relationships"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7" Type="http://schemas.openxmlformats.org/officeDocument/2006/relationships/tableStyles" Target="tableStyles.xml"/><Relationship Id="rId6" Type="http://schemas.openxmlformats.org/officeDocument/2006/relationships/theme" Target="theme/theme1.xml"/><Relationship Id="rId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Title: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incomes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larger</a:t>
            </a:r>
            <a:r>
              <a:rPr/>
              <a:t> </a:t>
            </a:r>
            <a:r>
              <a:rPr/>
              <a:t>voluntary</a:t>
            </a:r>
            <a:r>
              <a:rPr/>
              <a:t> </a:t>
            </a:r>
            <a:r>
              <a:rPr/>
              <a:t>contributions,</a:t>
            </a:r>
            <a:r>
              <a:rPr/>
              <a:t> </a:t>
            </a:r>
            <a:r>
              <a:rPr/>
              <a:t>increasing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contributions</a:t>
            </a:r>
            <a:r>
              <a:rPr/>
              <a:t> </a:t>
            </a:r>
            <a:r>
              <a:rPr/>
              <a:t>tax</a:t>
            </a:r>
            <a:r>
              <a:rPr/>
              <a:t> </a:t>
            </a:r>
            <a:r>
              <a:rPr/>
              <a:t>breaks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Subtitle: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superannuation</a:t>
            </a:r>
            <a:r>
              <a:rPr/>
              <a:t> </a:t>
            </a:r>
            <a:r>
              <a:rPr/>
              <a:t>contributions</a:t>
            </a:r>
            <a:r>
              <a:rPr/>
              <a:t> </a:t>
            </a:r>
            <a:r>
              <a:rPr/>
              <a:t>(2020-21)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Notes:</a:t>
            </a:r>
            <a:r>
              <a:rPr/>
              <a:t> </a:t>
            </a:r>
            <a:r>
              <a:rPr/>
              <a:t>Projections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2020-21</a:t>
            </a:r>
            <a:r>
              <a:rPr/>
              <a:t> </a:t>
            </a:r>
            <a:r>
              <a:rPr/>
              <a:t>assume</a:t>
            </a:r>
            <a:r>
              <a:rPr/>
              <a:t> </a:t>
            </a:r>
            <a:r>
              <a:rPr/>
              <a:t>2%</a:t>
            </a:r>
            <a:r>
              <a:rPr/>
              <a:t> </a:t>
            </a:r>
            <a:r>
              <a:rPr/>
              <a:t>wage</a:t>
            </a:r>
            <a:r>
              <a:rPr/>
              <a:t> </a:t>
            </a:r>
            <a:r>
              <a:rPr/>
              <a:t>growth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0%</a:t>
            </a:r>
            <a:r>
              <a:rPr/>
              <a:t> </a:t>
            </a:r>
            <a:r>
              <a:rPr/>
              <a:t>growth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taxfilers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2019-20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2020-21.</a:t>
            </a:r>
            <a:r>
              <a:rPr/>
              <a:t> </a:t>
            </a:r>
            <a:r>
              <a:rPr/>
              <a:t>SG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super</a:t>
            </a:r>
            <a:r>
              <a:rPr/>
              <a:t> </a:t>
            </a:r>
            <a:r>
              <a:rPr/>
              <a:t>guarantee</a:t>
            </a:r>
            <a:r>
              <a:rPr/>
              <a:t> </a:t>
            </a:r>
            <a:r>
              <a:rPr/>
              <a:t>contributions,</a:t>
            </a:r>
            <a:r>
              <a:rPr/>
              <a:t> </a:t>
            </a:r>
            <a:r>
              <a:rPr/>
              <a:t>assumed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employer</a:t>
            </a:r>
            <a:r>
              <a:rPr/>
              <a:t> </a:t>
            </a:r>
            <a:r>
              <a:rPr/>
              <a:t>contributions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reportable</a:t>
            </a:r>
            <a:r>
              <a:rPr/>
              <a:t> </a:t>
            </a:r>
            <a:r>
              <a:rPr/>
              <a:t>employer</a:t>
            </a:r>
            <a:r>
              <a:rPr/>
              <a:t> </a:t>
            </a:r>
            <a:r>
              <a:rPr/>
              <a:t>super</a:t>
            </a:r>
            <a:r>
              <a:rPr/>
              <a:t> </a:t>
            </a:r>
            <a:r>
              <a:rPr/>
              <a:t>contributions;</a:t>
            </a:r>
            <a:r>
              <a:rPr/>
              <a:t> </a:t>
            </a:r>
            <a:r>
              <a:rPr/>
              <a:t>salary-sacrifice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reportable</a:t>
            </a:r>
            <a:r>
              <a:rPr/>
              <a:t> </a:t>
            </a:r>
            <a:r>
              <a:rPr/>
              <a:t>employer</a:t>
            </a:r>
            <a:r>
              <a:rPr/>
              <a:t> </a:t>
            </a:r>
            <a:r>
              <a:rPr/>
              <a:t>super</a:t>
            </a:r>
            <a:r>
              <a:rPr/>
              <a:t> </a:t>
            </a:r>
            <a:r>
              <a:rPr/>
              <a:t>contributions;</a:t>
            </a:r>
            <a:r>
              <a:rPr/>
              <a:t> </a:t>
            </a:r>
            <a:r>
              <a:rPr/>
              <a:t>personal-deductible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non-employer</a:t>
            </a:r>
            <a:r>
              <a:rPr/>
              <a:t> </a:t>
            </a:r>
            <a:r>
              <a:rPr/>
              <a:t>superannuation</a:t>
            </a:r>
            <a:r>
              <a:rPr/>
              <a:t> </a:t>
            </a:r>
            <a:r>
              <a:rPr/>
              <a:t>contributions;</a:t>
            </a:r>
            <a:r>
              <a:rPr/>
              <a:t> </a:t>
            </a:r>
            <a:r>
              <a:rPr/>
              <a:t>non-concessional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nonnegative</a:t>
            </a:r>
            <a:r>
              <a:rPr/>
              <a:t> </a:t>
            </a:r>
            <a:r>
              <a:rPr/>
              <a:t>component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personal</a:t>
            </a:r>
            <a:r>
              <a:rPr/>
              <a:t> </a:t>
            </a:r>
            <a:r>
              <a:rPr/>
              <a:t>contributions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non-employer</a:t>
            </a:r>
            <a:r>
              <a:rPr/>
              <a:t> </a:t>
            </a:r>
            <a:r>
              <a:rPr/>
              <a:t>super</a:t>
            </a:r>
            <a:r>
              <a:rPr/>
              <a:t> </a:t>
            </a:r>
            <a:r>
              <a:rPr/>
              <a:t>contributions.</a:t>
            </a:r>
            <a:r>
              <a:rPr/>
              <a:t> </a:t>
            </a:r>
            <a:r>
              <a:rPr/>
              <a:t>Source:</a:t>
            </a:r>
            <a:r>
              <a:rPr/>
              <a:t> </a:t>
            </a:r>
            <a:r>
              <a:rPr/>
              <a:t>ATO</a:t>
            </a:r>
            <a:r>
              <a:rPr/>
              <a:t> </a:t>
            </a:r>
            <a:r>
              <a:rPr/>
              <a:t>2017-18</a:t>
            </a:r>
            <a:r>
              <a:rPr/>
              <a:t> </a:t>
            </a:r>
            <a:r>
              <a:rPr/>
              <a:t>2%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file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~/housefin-super-20200629/charts.R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44D005F0-3FDA-D04B-84DD-1363FABAE9B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845221" y="3391818"/>
            <a:ext cx="6780334" cy="430887"/>
          </a:xfrm>
        </p:spPr>
        <p:txBody>
          <a:bodyPr/>
          <a:lstStyle>
            <a:lvl1pPr algn="r">
              <a:defRPr sz="2800"/>
            </a:lvl1pPr>
          </a:lstStyle>
          <a:p>
            <a:r>
              <a:rPr lang="en-US" dirty="0"/>
              <a:t>Click to edit </a:t>
            </a:r>
            <a:r>
              <a:rPr lang="en-US"/>
              <a:t>Master title style</a:t>
            </a:r>
            <a:endParaRPr lang="en-AU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F96A3B4-E487-2E43-AB4D-AF0B8426171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845221" y="4146129"/>
            <a:ext cx="6780334" cy="338554"/>
          </a:xfrm>
        </p:spPr>
        <p:txBody>
          <a:bodyPr/>
          <a:lstStyle>
            <a:lvl1pPr algn="r">
              <a:defRPr sz="2200"/>
            </a:lvl1pPr>
          </a:lstStyle>
          <a:p>
            <a:r>
              <a:rPr lang="en-US"/>
              <a:t>Click to edit Master subtitle style</a:t>
            </a:r>
            <a:endParaRPr lang="en-AU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82E06D4E-6FDB-CF4F-A1E4-67EA24E8CF4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92"/>
            </a:lvl1pPr>
          </a:lstStyle>
          <a:p>
            <a:endParaRPr lang="en-US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50F3A1FE-D85A-214B-BC70-C1B9CAF6925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292"/>
            </a:lvl1pPr>
          </a:lstStyle>
          <a:p>
            <a:endParaRPr 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BAC7EBFE-F4CA-034D-9C58-E44E2CE12F8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wrap="none" lIns="0" tIns="0" rIns="0" bIns="0"/>
          <a:lstStyle>
            <a:lvl1pPr eaLnBrk="0" hangingPunct="0">
              <a:defRPr sz="1292" i="0"/>
            </a:lvl1pPr>
          </a:lstStyle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8" descr="GrattanLogo">
            <a:extLst>
              <a:ext uri="{FF2B5EF4-FFF2-40B4-BE49-F238E27FC236}">
                <a16:creationId xmlns:a16="http://schemas.microsoft.com/office/drawing/2014/main" id="{360FAE97-D26D-764E-8987-030894C6ECB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02721" y="981075"/>
            <a:ext cx="3922834" cy="10810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26096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19716"/>
            <a:ext cx="6497707" cy="4797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776813A-6BA6-2B48-8868-0EF29F4BF7D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8650" y="890676"/>
            <a:ext cx="7991368" cy="5376559"/>
          </a:xfrm>
        </p:spPr>
        <p:txBody>
          <a:bodyPr/>
          <a:lstStyle>
            <a:lvl1pPr>
              <a:spcAft>
                <a:spcPts val="1800"/>
              </a:spcAft>
              <a:defRPr/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4292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ctr">
            <a:normAutofit/>
          </a:bodyPr>
          <a:lstStyle>
            <a:lvl1pPr algn="ctr">
              <a:defRPr sz="2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084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1652" y="198782"/>
            <a:ext cx="6487202" cy="620562"/>
          </a:xfrm>
        </p:spPr>
        <p:txBody>
          <a:bodyPr lIns="0" tIns="0" rIns="0" bIns="0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41331" y="862664"/>
            <a:ext cx="7992000" cy="643145"/>
          </a:xfrm>
        </p:spPr>
        <p:txBody>
          <a:bodyPr lIns="0" tIns="0" rIns="0" bIns="0"/>
          <a:lstStyle>
            <a:lvl1pPr>
              <a:lnSpc>
                <a:spcPct val="90000"/>
              </a:lnSpc>
              <a:spcAft>
                <a:spcPts val="0"/>
              </a:spcAft>
              <a:defRPr/>
            </a:lvl1pPr>
            <a:lvl2pPr>
              <a:lnSpc>
                <a:spcPct val="90000"/>
              </a:lnSpc>
              <a:spcAft>
                <a:spcPts val="0"/>
              </a:spcAft>
              <a:defRPr/>
            </a:lvl2pPr>
            <a:lvl3pPr>
              <a:lnSpc>
                <a:spcPct val="90000"/>
              </a:lnSpc>
              <a:spcAft>
                <a:spcPts val="0"/>
              </a:spcAft>
              <a:defRPr/>
            </a:lvl3pPr>
            <a:lvl4pPr>
              <a:lnSpc>
                <a:spcPct val="90000"/>
              </a:lnSpc>
              <a:spcAft>
                <a:spcPts val="0"/>
              </a:spcAft>
              <a:defRPr/>
            </a:lvl4pPr>
            <a:lvl5pPr>
              <a:lnSpc>
                <a:spcPct val="90000"/>
              </a:lnSpc>
              <a:spcAft>
                <a:spcPts val="0"/>
              </a:spcAft>
              <a:defRPr/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8590" y="1371748"/>
            <a:ext cx="7992000" cy="5455915"/>
          </a:xfrm>
        </p:spPr>
        <p:txBody>
          <a:bodyPr/>
          <a:lstStyle>
            <a:lvl1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53032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19716"/>
            <a:ext cx="7886700" cy="4797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914087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Heading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  <a:p>
            <a:pPr marL="165593" marR="0" lvl="1" indent="-164127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30000"/>
              <a:buFontTx/>
              <a:buChar char="•"/>
              <a:tabLst/>
              <a:defRPr/>
            </a:pPr>
            <a:r>
              <a:rPr kumimoji="0" 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First bullet</a:t>
            </a:r>
          </a:p>
          <a:p>
            <a:pPr marL="372217" marR="0" lvl="2" indent="-205159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Second level</a:t>
            </a:r>
          </a:p>
          <a:p>
            <a:pPr marL="517294" marR="0" lvl="3" indent="-13188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-"/>
              <a:tabLst/>
              <a:defRPr/>
            </a:pP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Third level</a:t>
            </a:r>
          </a:p>
          <a:p>
            <a:pPr marL="728315" marR="0" lvl="4" indent="-193436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&gt;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Fourth level</a:t>
            </a: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8" descr="GrattanLogo">
            <a:extLst>
              <a:ext uri="{FF2B5EF4-FFF2-40B4-BE49-F238E27FC236}">
                <a16:creationId xmlns:a16="http://schemas.microsoft.com/office/drawing/2014/main" id="{67074FA1-84FC-A749-908E-C0C5F1D3C58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186547" y="333380"/>
            <a:ext cx="1439008" cy="396875"/>
          </a:xfrm>
          <a:prstGeom prst="rect">
            <a:avLst/>
          </a:prstGeom>
          <a:noFill/>
        </p:spPr>
      </p:pic>
      <p:sp>
        <p:nvSpPr>
          <p:cNvPr id="8" name="Line 7">
            <a:extLst>
              <a:ext uri="{FF2B5EF4-FFF2-40B4-BE49-F238E27FC236}">
                <a16:creationId xmlns:a16="http://schemas.microsoft.com/office/drawing/2014/main" id="{5994C232-B4F2-F34D-9731-E1E62AAE633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48001" y="844876"/>
            <a:ext cx="7977554" cy="0"/>
          </a:xfrm>
          <a:prstGeom prst="line">
            <a:avLst/>
          </a:prstGeom>
          <a:noFill/>
          <a:ln w="19050">
            <a:solidFill>
              <a:srgbClr val="F3901D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AU" sz="2215"/>
          </a:p>
        </p:txBody>
      </p:sp>
    </p:spTree>
    <p:extLst>
      <p:ext uri="{BB962C8B-B14F-4D97-AF65-F5344CB8AC3E}">
        <p14:creationId xmlns:p14="http://schemas.microsoft.com/office/powerpoint/2010/main" val="3976130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marR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tabLst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165593" marR="0" indent="-164127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Pct val="130000"/>
        <a:buFontTx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372217" marR="0" indent="-205159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–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17294" marR="0" indent="-131888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-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728315" marR="0" indent="-193436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&gt;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1652" y="198782"/>
            <a:ext cx="6487202" cy="620562"/>
          </a:xfrm>
        </p:spPr>
        <p:txBody>
          <a:bodyPr/>
          <a:lstStyle/>
          <a:p>
            <a:r>
              <a:rPr/>
              <a:t>Those on high incomes make larger voluntary contributions, increasing the value of contributions tax breaks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41331" y="862664"/>
            <a:ext cx="7992000" cy="643145"/>
          </a:xfrm>
        </p:spPr>
        <p:txBody>
          <a:bodyPr/>
          <a:lstStyle/>
          <a:p>
            <a:r>
              <a:rPr/>
              <a:t>Average superannuation contributions (2020-21)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Content Placeholder 3"/>
          <p:cNvGrpSpPr/>
          <p:nvPr/>
        </p:nvGrpSpPr>
        <p:grpSpPr>
          <a:xfrm>
            <a:off x="638590" y="1371748"/>
            <a:ext cx="7992000" cy="5455915"/>
            <a:chOff x="638590" y="1371748"/>
            <a:chExt cx="7992000" cy="5455915"/>
          </a:xfrm>
        </p:grpSpPr>
        <p:sp>
          <p:nvSpPr>
            <p:cNvPr id="5" name="rc3"/>
            <p:cNvSpPr/>
            <p:nvPr/>
          </p:nvSpPr>
          <p:spPr>
            <a:xfrm>
              <a:off x="638590" y="1371747"/>
              <a:ext cx="7992000" cy="54559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638590" y="1371747"/>
              <a:ext cx="7992000" cy="54559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1569235" y="1463187"/>
              <a:ext cx="6951626" cy="366098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l6"/>
            <p:cNvSpPr/>
            <p:nvPr/>
          </p:nvSpPr>
          <p:spPr>
            <a:xfrm>
              <a:off x="1569235" y="5124176"/>
              <a:ext cx="6951626" cy="0"/>
            </a:xfrm>
            <a:custGeom>
              <a:avLst/>
              <a:pathLst>
                <a:path w="6951626" h="0">
                  <a:moveTo>
                    <a:pt x="0" y="0"/>
                  </a:moveTo>
                  <a:lnTo>
                    <a:pt x="6951626" y="0"/>
                  </a:lnTo>
                  <a:lnTo>
                    <a:pt x="695162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7"/>
            <p:cNvSpPr/>
            <p:nvPr/>
          </p:nvSpPr>
          <p:spPr>
            <a:xfrm>
              <a:off x="1569235" y="4369822"/>
              <a:ext cx="6951626" cy="0"/>
            </a:xfrm>
            <a:custGeom>
              <a:avLst/>
              <a:pathLst>
                <a:path w="6951626" h="0">
                  <a:moveTo>
                    <a:pt x="0" y="0"/>
                  </a:moveTo>
                  <a:lnTo>
                    <a:pt x="6951626" y="0"/>
                  </a:lnTo>
                  <a:lnTo>
                    <a:pt x="695162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8"/>
            <p:cNvSpPr/>
            <p:nvPr/>
          </p:nvSpPr>
          <p:spPr>
            <a:xfrm>
              <a:off x="1569235" y="3615468"/>
              <a:ext cx="6951626" cy="0"/>
            </a:xfrm>
            <a:custGeom>
              <a:avLst/>
              <a:pathLst>
                <a:path w="6951626" h="0">
                  <a:moveTo>
                    <a:pt x="0" y="0"/>
                  </a:moveTo>
                  <a:lnTo>
                    <a:pt x="6951626" y="0"/>
                  </a:lnTo>
                  <a:lnTo>
                    <a:pt x="695162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9"/>
            <p:cNvSpPr/>
            <p:nvPr/>
          </p:nvSpPr>
          <p:spPr>
            <a:xfrm>
              <a:off x="1569235" y="2861113"/>
              <a:ext cx="6951626" cy="0"/>
            </a:xfrm>
            <a:custGeom>
              <a:avLst/>
              <a:pathLst>
                <a:path w="6951626" h="0">
                  <a:moveTo>
                    <a:pt x="0" y="0"/>
                  </a:moveTo>
                  <a:lnTo>
                    <a:pt x="6951626" y="0"/>
                  </a:lnTo>
                  <a:lnTo>
                    <a:pt x="695162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0"/>
            <p:cNvSpPr/>
            <p:nvPr/>
          </p:nvSpPr>
          <p:spPr>
            <a:xfrm>
              <a:off x="1569235" y="2106759"/>
              <a:ext cx="6951626" cy="0"/>
            </a:xfrm>
            <a:custGeom>
              <a:avLst/>
              <a:pathLst>
                <a:path w="6951626" h="0">
                  <a:moveTo>
                    <a:pt x="0" y="0"/>
                  </a:moveTo>
                  <a:lnTo>
                    <a:pt x="6951626" y="0"/>
                  </a:lnTo>
                  <a:lnTo>
                    <a:pt x="695162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rc11"/>
            <p:cNvSpPr/>
            <p:nvPr/>
          </p:nvSpPr>
          <p:spPr>
            <a:xfrm>
              <a:off x="1769763" y="5063316"/>
              <a:ext cx="1203166" cy="60860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2"/>
            <p:cNvSpPr/>
            <p:nvPr/>
          </p:nvSpPr>
          <p:spPr>
            <a:xfrm>
              <a:off x="1769763" y="5051670"/>
              <a:ext cx="1203166" cy="11645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3"/>
            <p:cNvSpPr/>
            <p:nvPr/>
          </p:nvSpPr>
          <p:spPr>
            <a:xfrm>
              <a:off x="1769763" y="5038596"/>
              <a:ext cx="1203166" cy="13074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4"/>
            <p:cNvSpPr/>
            <p:nvPr/>
          </p:nvSpPr>
          <p:spPr>
            <a:xfrm>
              <a:off x="1769763" y="4819147"/>
              <a:ext cx="1203166" cy="219449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5"/>
            <p:cNvSpPr/>
            <p:nvPr/>
          </p:nvSpPr>
          <p:spPr>
            <a:xfrm>
              <a:off x="3106614" y="4873816"/>
              <a:ext cx="1203166" cy="250359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6"/>
            <p:cNvSpPr/>
            <p:nvPr/>
          </p:nvSpPr>
          <p:spPr>
            <a:xfrm>
              <a:off x="3106614" y="4829513"/>
              <a:ext cx="1203166" cy="44303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7"/>
            <p:cNvSpPr/>
            <p:nvPr/>
          </p:nvSpPr>
          <p:spPr>
            <a:xfrm>
              <a:off x="3106614" y="4792084"/>
              <a:ext cx="1203166" cy="37428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8"/>
            <p:cNvSpPr/>
            <p:nvPr/>
          </p:nvSpPr>
          <p:spPr>
            <a:xfrm>
              <a:off x="3106614" y="4563213"/>
              <a:ext cx="1203166" cy="228871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19"/>
            <p:cNvSpPr/>
            <p:nvPr/>
          </p:nvSpPr>
          <p:spPr>
            <a:xfrm>
              <a:off x="4443465" y="4399563"/>
              <a:ext cx="1203166" cy="724612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0"/>
            <p:cNvSpPr/>
            <p:nvPr/>
          </p:nvSpPr>
          <p:spPr>
            <a:xfrm>
              <a:off x="4443465" y="4277464"/>
              <a:ext cx="1203166" cy="122099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1"/>
            <p:cNvSpPr/>
            <p:nvPr/>
          </p:nvSpPr>
          <p:spPr>
            <a:xfrm>
              <a:off x="4443465" y="4226681"/>
              <a:ext cx="1203166" cy="50782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2"/>
            <p:cNvSpPr/>
            <p:nvPr/>
          </p:nvSpPr>
          <p:spPr>
            <a:xfrm>
              <a:off x="4443465" y="4052642"/>
              <a:ext cx="1203166" cy="174038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3"/>
            <p:cNvSpPr/>
            <p:nvPr/>
          </p:nvSpPr>
          <p:spPr>
            <a:xfrm>
              <a:off x="5780316" y="3725343"/>
              <a:ext cx="1203166" cy="1398833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4"/>
            <p:cNvSpPr/>
            <p:nvPr/>
          </p:nvSpPr>
          <p:spPr>
            <a:xfrm>
              <a:off x="5780316" y="3431593"/>
              <a:ext cx="1203166" cy="293749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5"/>
            <p:cNvSpPr/>
            <p:nvPr/>
          </p:nvSpPr>
          <p:spPr>
            <a:xfrm>
              <a:off x="5780316" y="3344388"/>
              <a:ext cx="1203166" cy="87205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6"/>
            <p:cNvSpPr/>
            <p:nvPr/>
          </p:nvSpPr>
          <p:spPr>
            <a:xfrm>
              <a:off x="5780316" y="3066116"/>
              <a:ext cx="1203166" cy="278272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7"/>
            <p:cNvSpPr/>
            <p:nvPr/>
          </p:nvSpPr>
          <p:spPr>
            <a:xfrm>
              <a:off x="7117168" y="2911569"/>
              <a:ext cx="1203166" cy="2212606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rc28"/>
            <p:cNvSpPr/>
            <p:nvPr/>
          </p:nvSpPr>
          <p:spPr>
            <a:xfrm>
              <a:off x="7117168" y="2532158"/>
              <a:ext cx="1203166" cy="379411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rc29"/>
            <p:cNvSpPr/>
            <p:nvPr/>
          </p:nvSpPr>
          <p:spPr>
            <a:xfrm>
              <a:off x="7117168" y="2251328"/>
              <a:ext cx="1203166" cy="280830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rc30"/>
            <p:cNvSpPr/>
            <p:nvPr/>
          </p:nvSpPr>
          <p:spPr>
            <a:xfrm>
              <a:off x="7117168" y="1517291"/>
              <a:ext cx="1203166" cy="734036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tx31"/>
            <p:cNvSpPr/>
            <p:nvPr/>
          </p:nvSpPr>
          <p:spPr>
            <a:xfrm>
              <a:off x="1212476" y="5003736"/>
              <a:ext cx="254272" cy="2022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$0</a:t>
              </a:r>
            </a:p>
          </p:txBody>
        </p:sp>
        <p:sp>
          <p:nvSpPr>
            <p:cNvPr id="34" name="tx32"/>
            <p:cNvSpPr/>
            <p:nvPr/>
          </p:nvSpPr>
          <p:spPr>
            <a:xfrm>
              <a:off x="767555" y="4240564"/>
              <a:ext cx="699194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$5,000</a:t>
              </a:r>
            </a:p>
          </p:txBody>
        </p:sp>
        <p:sp>
          <p:nvSpPr>
            <p:cNvPr id="35" name="tx33"/>
            <p:cNvSpPr/>
            <p:nvPr/>
          </p:nvSpPr>
          <p:spPr>
            <a:xfrm>
              <a:off x="640418" y="3486210"/>
              <a:ext cx="826330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$10,000</a:t>
              </a:r>
            </a:p>
          </p:txBody>
        </p:sp>
        <p:sp>
          <p:nvSpPr>
            <p:cNvPr id="36" name="tx34"/>
            <p:cNvSpPr/>
            <p:nvPr/>
          </p:nvSpPr>
          <p:spPr>
            <a:xfrm>
              <a:off x="640418" y="2731856"/>
              <a:ext cx="826330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$15,000</a:t>
              </a:r>
            </a:p>
          </p:txBody>
        </p:sp>
        <p:sp>
          <p:nvSpPr>
            <p:cNvPr id="37" name="tx35"/>
            <p:cNvSpPr/>
            <p:nvPr/>
          </p:nvSpPr>
          <p:spPr>
            <a:xfrm>
              <a:off x="640418" y="1977502"/>
              <a:ext cx="826330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$20,000</a:t>
              </a:r>
            </a:p>
          </p:txBody>
        </p:sp>
        <p:sp>
          <p:nvSpPr>
            <p:cNvPr id="38" name="pl36"/>
            <p:cNvSpPr/>
            <p:nvPr/>
          </p:nvSpPr>
          <p:spPr>
            <a:xfrm>
              <a:off x="1569235" y="5124176"/>
              <a:ext cx="6951626" cy="0"/>
            </a:xfrm>
            <a:custGeom>
              <a:avLst/>
              <a:pathLst>
                <a:path w="6951626" h="0">
                  <a:moveTo>
                    <a:pt x="0" y="0"/>
                  </a:moveTo>
                  <a:lnTo>
                    <a:pt x="6951626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7"/>
            <p:cNvSpPr/>
            <p:nvPr/>
          </p:nvSpPr>
          <p:spPr>
            <a:xfrm>
              <a:off x="2371346" y="5124176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8"/>
            <p:cNvSpPr/>
            <p:nvPr/>
          </p:nvSpPr>
          <p:spPr>
            <a:xfrm>
              <a:off x="3708197" y="5124176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39"/>
            <p:cNvSpPr/>
            <p:nvPr/>
          </p:nvSpPr>
          <p:spPr>
            <a:xfrm>
              <a:off x="5045048" y="5124176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0"/>
            <p:cNvSpPr/>
            <p:nvPr/>
          </p:nvSpPr>
          <p:spPr>
            <a:xfrm>
              <a:off x="6381899" y="5124176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1"/>
            <p:cNvSpPr/>
            <p:nvPr/>
          </p:nvSpPr>
          <p:spPr>
            <a:xfrm>
              <a:off x="7718751" y="5124176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tx42"/>
            <p:cNvSpPr/>
            <p:nvPr/>
          </p:nvSpPr>
          <p:spPr>
            <a:xfrm>
              <a:off x="1875692" y="5223982"/>
              <a:ext cx="991306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Less than</a:t>
              </a:r>
            </a:p>
          </p:txBody>
        </p:sp>
        <p:sp>
          <p:nvSpPr>
            <p:cNvPr id="45" name="tx43"/>
            <p:cNvSpPr/>
            <p:nvPr/>
          </p:nvSpPr>
          <p:spPr>
            <a:xfrm>
              <a:off x="1958180" y="5426110"/>
              <a:ext cx="826330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$18,200</a:t>
              </a:r>
            </a:p>
          </p:txBody>
        </p:sp>
        <p:sp>
          <p:nvSpPr>
            <p:cNvPr id="46" name="tx44"/>
            <p:cNvSpPr/>
            <p:nvPr/>
          </p:nvSpPr>
          <p:spPr>
            <a:xfrm>
              <a:off x="2780291" y="5179222"/>
              <a:ext cx="1855812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$18,200 - $37,000</a:t>
              </a:r>
            </a:p>
          </p:txBody>
        </p:sp>
        <p:sp>
          <p:nvSpPr>
            <p:cNvPr id="47" name="tx45"/>
            <p:cNvSpPr/>
            <p:nvPr/>
          </p:nvSpPr>
          <p:spPr>
            <a:xfrm>
              <a:off x="4117142" y="5179222"/>
              <a:ext cx="1855812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$37,000 - $90,000</a:t>
              </a:r>
            </a:p>
          </p:txBody>
        </p:sp>
        <p:sp>
          <p:nvSpPr>
            <p:cNvPr id="48" name="tx46"/>
            <p:cNvSpPr/>
            <p:nvPr/>
          </p:nvSpPr>
          <p:spPr>
            <a:xfrm>
              <a:off x="5390425" y="5179222"/>
              <a:ext cx="1982948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$90,000 - $180,000</a:t>
              </a:r>
            </a:p>
          </p:txBody>
        </p:sp>
        <p:sp>
          <p:nvSpPr>
            <p:cNvPr id="49" name="tx47"/>
            <p:cNvSpPr/>
            <p:nvPr/>
          </p:nvSpPr>
          <p:spPr>
            <a:xfrm>
              <a:off x="7238836" y="5193621"/>
              <a:ext cx="959829" cy="1966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180,000+</a:t>
              </a:r>
            </a:p>
          </p:txBody>
        </p:sp>
        <p:sp>
          <p:nvSpPr>
            <p:cNvPr id="50" name="tx48"/>
            <p:cNvSpPr/>
            <p:nvPr/>
          </p:nvSpPr>
          <p:spPr>
            <a:xfrm>
              <a:off x="3831615" y="5739552"/>
              <a:ext cx="2426865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Taxable income bracket</a:t>
              </a:r>
            </a:p>
          </p:txBody>
        </p:sp>
        <p:sp>
          <p:nvSpPr>
            <p:cNvPr id="51" name="rc49"/>
            <p:cNvSpPr/>
            <p:nvPr/>
          </p:nvSpPr>
          <p:spPr>
            <a:xfrm>
              <a:off x="1569235" y="1463188"/>
              <a:ext cx="2348916" cy="9608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0"/>
            <p:cNvSpPr/>
            <p:nvPr/>
          </p:nvSpPr>
          <p:spPr>
            <a:xfrm>
              <a:off x="1569235" y="1577060"/>
              <a:ext cx="182880" cy="2117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1"/>
            <p:cNvSpPr/>
            <p:nvPr/>
          </p:nvSpPr>
          <p:spPr>
            <a:xfrm>
              <a:off x="1573980" y="1581805"/>
              <a:ext cx="173390" cy="202255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" name="rc52"/>
            <p:cNvSpPr/>
            <p:nvPr/>
          </p:nvSpPr>
          <p:spPr>
            <a:xfrm>
              <a:off x="1569235" y="1788806"/>
              <a:ext cx="182880" cy="2117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3"/>
            <p:cNvSpPr/>
            <p:nvPr/>
          </p:nvSpPr>
          <p:spPr>
            <a:xfrm>
              <a:off x="1573980" y="1793550"/>
              <a:ext cx="173390" cy="202255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" name="rc54"/>
            <p:cNvSpPr/>
            <p:nvPr/>
          </p:nvSpPr>
          <p:spPr>
            <a:xfrm>
              <a:off x="1569235" y="2000551"/>
              <a:ext cx="182880" cy="2117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5"/>
            <p:cNvSpPr/>
            <p:nvPr/>
          </p:nvSpPr>
          <p:spPr>
            <a:xfrm>
              <a:off x="1573980" y="2005296"/>
              <a:ext cx="173390" cy="202255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" name="rc56"/>
            <p:cNvSpPr/>
            <p:nvPr/>
          </p:nvSpPr>
          <p:spPr>
            <a:xfrm>
              <a:off x="1569235" y="2212296"/>
              <a:ext cx="182880" cy="2117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7"/>
            <p:cNvSpPr/>
            <p:nvPr/>
          </p:nvSpPr>
          <p:spPr>
            <a:xfrm>
              <a:off x="1573980" y="2217041"/>
              <a:ext cx="173390" cy="202255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" name="tx58"/>
            <p:cNvSpPr/>
            <p:nvPr/>
          </p:nvSpPr>
          <p:spPr>
            <a:xfrm>
              <a:off x="1865988" y="1598436"/>
              <a:ext cx="1779128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non-concessional</a:t>
              </a:r>
            </a:p>
          </p:txBody>
        </p:sp>
        <p:sp>
          <p:nvSpPr>
            <p:cNvPr id="61" name="tx59"/>
            <p:cNvSpPr/>
            <p:nvPr/>
          </p:nvSpPr>
          <p:spPr>
            <a:xfrm>
              <a:off x="1865988" y="1767430"/>
              <a:ext cx="1995227" cy="2090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personal-deductible</a:t>
              </a:r>
            </a:p>
          </p:txBody>
        </p:sp>
        <p:sp>
          <p:nvSpPr>
            <p:cNvPr id="62" name="tx60"/>
            <p:cNvSpPr/>
            <p:nvPr/>
          </p:nvSpPr>
          <p:spPr>
            <a:xfrm>
              <a:off x="1865988" y="1973706"/>
              <a:ext cx="1524297" cy="2145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salary-sacrifice</a:t>
              </a:r>
            </a:p>
          </p:txBody>
        </p:sp>
        <p:sp>
          <p:nvSpPr>
            <p:cNvPr id="63" name="tx61"/>
            <p:cNvSpPr/>
            <p:nvPr/>
          </p:nvSpPr>
          <p:spPr>
            <a:xfrm>
              <a:off x="1865988" y="2230769"/>
              <a:ext cx="330286" cy="1692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SG</a:t>
              </a:r>
            </a:p>
          </p:txBody>
        </p:sp>
        <p:sp>
          <p:nvSpPr>
            <p:cNvPr id="64" name="tx62"/>
            <p:cNvSpPr/>
            <p:nvPr/>
          </p:nvSpPr>
          <p:spPr>
            <a:xfrm>
              <a:off x="640418" y="6115887"/>
              <a:ext cx="8184485" cy="1186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9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Notes: Projections to 2020-21 assume 2% wage growth and 0% growth in the number of taxfilers from 2019-20 to 2020-21. SG = super guarantee</a:t>
              </a:r>
            </a:p>
          </p:txBody>
        </p:sp>
        <p:sp>
          <p:nvSpPr>
            <p:cNvPr id="65" name="tx63"/>
            <p:cNvSpPr/>
            <p:nvPr/>
          </p:nvSpPr>
          <p:spPr>
            <a:xfrm>
              <a:off x="640418" y="6252538"/>
              <a:ext cx="7654877" cy="1190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9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contributions, assumed to be employer contributions less reportable employer super contributions; salary-sacrifice = reportable employer</a:t>
              </a:r>
            </a:p>
          </p:txBody>
        </p:sp>
        <p:sp>
          <p:nvSpPr>
            <p:cNvPr id="66" name="tx64"/>
            <p:cNvSpPr/>
            <p:nvPr/>
          </p:nvSpPr>
          <p:spPr>
            <a:xfrm>
              <a:off x="640418" y="6389561"/>
              <a:ext cx="8054577" cy="1190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9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super contributions; personal-deductible = non-employer superannuation contributions; non-concessional = nonnegative component of personal</a:t>
              </a:r>
            </a:p>
          </p:txBody>
        </p:sp>
        <p:sp>
          <p:nvSpPr>
            <p:cNvPr id="67" name="tx65"/>
            <p:cNvSpPr/>
            <p:nvPr/>
          </p:nvSpPr>
          <p:spPr>
            <a:xfrm>
              <a:off x="640418" y="6528133"/>
              <a:ext cx="2933690" cy="1175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9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contributions less non-employer super contributions.</a:t>
              </a:r>
            </a:p>
          </p:txBody>
        </p:sp>
        <p:sp>
          <p:nvSpPr>
            <p:cNvPr id="68" name="tx66"/>
            <p:cNvSpPr/>
            <p:nvPr/>
          </p:nvSpPr>
          <p:spPr>
            <a:xfrm>
              <a:off x="640418" y="6665094"/>
              <a:ext cx="2094457" cy="1175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9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Source: ATO 2017-18 2% sample file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keywords/>
  <dcterms:created xsi:type="dcterms:W3CDTF">2020-07-29T05:11:48Z</dcterms:created>
  <dcterms:modified xsi:type="dcterms:W3CDTF">2020-07-29T15:11:49Z</dcterms:modified>
  <cp:lastModifiedB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