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15955963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50s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(2020-21)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deciles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50+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only.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4496" y="1305527"/>
            <a:ext cx="11966972" cy="2777243"/>
          </a:xfrm>
        </p:spPr>
        <p:txBody>
          <a:bodyPr anchor="b"/>
          <a:lstStyle>
            <a:lvl1pPr algn="ctr"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496" y="4189871"/>
            <a:ext cx="11966972" cy="1925973"/>
          </a:xfrm>
        </p:spPr>
        <p:txBody>
          <a:bodyPr/>
          <a:lstStyle>
            <a:lvl1pPr marL="0" indent="0" algn="ctr">
              <a:buNone/>
              <a:defRPr sz="2792"/>
            </a:lvl1pPr>
            <a:lvl2pPr marL="531815" indent="0" algn="ctr">
              <a:buNone/>
              <a:defRPr sz="2326"/>
            </a:lvl2pPr>
            <a:lvl3pPr marL="1063630" indent="0" algn="ctr">
              <a:buNone/>
              <a:defRPr sz="2094"/>
            </a:lvl3pPr>
            <a:lvl4pPr marL="1595445" indent="0" algn="ctr">
              <a:buNone/>
              <a:defRPr sz="1861"/>
            </a:lvl4pPr>
            <a:lvl5pPr marL="2127260" indent="0" algn="ctr">
              <a:buNone/>
              <a:defRPr sz="1861"/>
            </a:lvl5pPr>
            <a:lvl6pPr marL="2659075" indent="0" algn="ctr">
              <a:buNone/>
              <a:defRPr sz="1861"/>
            </a:lvl6pPr>
            <a:lvl7pPr marL="3190890" indent="0" algn="ctr">
              <a:buNone/>
              <a:defRPr sz="1861"/>
            </a:lvl7pPr>
            <a:lvl8pPr marL="3722705" indent="0" algn="ctr">
              <a:buNone/>
              <a:defRPr sz="1861"/>
            </a:lvl8pPr>
            <a:lvl9pPr marL="4254520" indent="0" algn="ctr">
              <a:buNone/>
              <a:defRPr sz="186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6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62" y="1988758"/>
            <a:ext cx="13762018" cy="3318288"/>
          </a:xfrm>
        </p:spPr>
        <p:txBody>
          <a:bodyPr anchor="b"/>
          <a:lstStyle>
            <a:lvl1pPr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62" y="5338439"/>
            <a:ext cx="13762018" cy="1745009"/>
          </a:xfrm>
        </p:spPr>
        <p:txBody>
          <a:bodyPr/>
          <a:lstStyle>
            <a:lvl1pPr marL="0" indent="0">
              <a:buNone/>
              <a:defRPr sz="2792">
                <a:solidFill>
                  <a:schemeClr val="tx1">
                    <a:tint val="75000"/>
                  </a:schemeClr>
                </a:solidFill>
              </a:defRPr>
            </a:lvl1pPr>
            <a:lvl2pPr marL="531815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063630" indent="0">
              <a:buNone/>
              <a:defRPr sz="2094">
                <a:solidFill>
                  <a:schemeClr val="tx1">
                    <a:tint val="75000"/>
                  </a:schemeClr>
                </a:solidFill>
              </a:defRPr>
            </a:lvl3pPr>
            <a:lvl4pPr marL="159544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4pPr>
            <a:lvl5pPr marL="212726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5pPr>
            <a:lvl6pPr marL="265907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6pPr>
            <a:lvl7pPr marL="319089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7pPr>
            <a:lvl8pPr marL="372270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8pPr>
            <a:lvl9pPr marL="425452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15955200" cy="7977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3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73" y="424712"/>
            <a:ext cx="13762018" cy="1541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73" y="2123557"/>
            <a:ext cx="13762018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72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5413" y="7393672"/>
            <a:ext cx="5385138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8899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8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106363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65908" indent="-265908" algn="l" defTabSz="1063630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9772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2953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6135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39316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92498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45679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98861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52042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1pPr>
      <a:lvl2pPr marL="53181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2pPr>
      <a:lvl3pPr marL="106363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3pPr>
      <a:lvl4pPr marL="159544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4pPr>
      <a:lvl5pPr marL="212726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5pPr>
      <a:lvl6pPr marL="265907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19089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72270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25452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/>
              <a:t>Contributions among over 50s are heavily skewed towards high-income earners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/>
          <a:p>
            <a:r>
              <a:rPr/>
              <a:t>Average concessional contribution for taxfilers over 50 (2020-21)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15955200" cy="7977600"/>
            <a:chOff x="0" y="0"/>
            <a:chExt cx="159552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30645" y="91440"/>
              <a:ext cx="14914826" cy="72849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930645" y="7376399"/>
              <a:ext cx="14914826" cy="0"/>
            </a:xfrm>
            <a:custGeom>
              <a:avLst/>
              <a:pathLst>
                <a:path w="14914826" h="0">
                  <a:moveTo>
                    <a:pt x="0" y="0"/>
                  </a:moveTo>
                  <a:lnTo>
                    <a:pt x="14914826" y="0"/>
                  </a:lnTo>
                  <a:lnTo>
                    <a:pt x="14914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930645" y="5328289"/>
              <a:ext cx="14914826" cy="0"/>
            </a:xfrm>
            <a:custGeom>
              <a:avLst/>
              <a:pathLst>
                <a:path w="14914826" h="0">
                  <a:moveTo>
                    <a:pt x="0" y="0"/>
                  </a:moveTo>
                  <a:lnTo>
                    <a:pt x="14914826" y="0"/>
                  </a:lnTo>
                  <a:lnTo>
                    <a:pt x="14914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30645" y="3280179"/>
              <a:ext cx="14914826" cy="0"/>
            </a:xfrm>
            <a:custGeom>
              <a:avLst/>
              <a:pathLst>
                <a:path w="14914826" h="0">
                  <a:moveTo>
                    <a:pt x="0" y="0"/>
                  </a:moveTo>
                  <a:lnTo>
                    <a:pt x="14914826" y="0"/>
                  </a:lnTo>
                  <a:lnTo>
                    <a:pt x="14914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930645" y="1232070"/>
              <a:ext cx="14914826" cy="0"/>
            </a:xfrm>
            <a:custGeom>
              <a:avLst/>
              <a:pathLst>
                <a:path w="14914826" h="0">
                  <a:moveTo>
                    <a:pt x="0" y="0"/>
                  </a:moveTo>
                  <a:lnTo>
                    <a:pt x="14914826" y="0"/>
                  </a:lnTo>
                  <a:lnTo>
                    <a:pt x="14914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992790" y="7304652"/>
              <a:ext cx="1118611" cy="7174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2235692" y="7231613"/>
              <a:ext cx="1118611" cy="14478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3478594" y="7032169"/>
              <a:ext cx="1118611" cy="34423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4721497" y="6741847"/>
              <a:ext cx="1118611" cy="63455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5964399" y="6306753"/>
              <a:ext cx="1118611" cy="106964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7207301" y="5837844"/>
              <a:ext cx="1118611" cy="153855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8450203" y="5420576"/>
              <a:ext cx="1118611" cy="195582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9693106" y="4947230"/>
              <a:ext cx="1118611" cy="242916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10936008" y="4240074"/>
              <a:ext cx="1118611" cy="313632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12178910" y="2680557"/>
              <a:ext cx="1118611" cy="469584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992790" y="7251198"/>
              <a:ext cx="1118611" cy="5345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2235692" y="7152891"/>
              <a:ext cx="1118611" cy="7872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3478594" y="6836000"/>
              <a:ext cx="1118611" cy="19616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4721497" y="6406610"/>
              <a:ext cx="1118611" cy="33523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5964399" y="5794658"/>
              <a:ext cx="1118611" cy="51209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7207301" y="5201519"/>
              <a:ext cx="1118611" cy="63632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8450203" y="4593872"/>
              <a:ext cx="1118611" cy="82670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9693106" y="3752903"/>
              <a:ext cx="1118611" cy="119432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10936008" y="2715525"/>
              <a:ext cx="1118611" cy="152454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12178910" y="1076785"/>
              <a:ext cx="1118611" cy="160377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992790" y="7211879"/>
              <a:ext cx="1118611" cy="3931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2235692" y="7039590"/>
              <a:ext cx="1118611" cy="11330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3478594" y="6636514"/>
              <a:ext cx="1118611" cy="199486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4721497" y="6142897"/>
              <a:ext cx="1118611" cy="26371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5964399" y="5448295"/>
              <a:ext cx="1118611" cy="34636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7207301" y="4894468"/>
              <a:ext cx="1118611" cy="30705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8450203" y="4245251"/>
              <a:ext cx="1118611" cy="34862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9693106" y="3369710"/>
              <a:ext cx="1118611" cy="38319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10936008" y="2287714"/>
              <a:ext cx="1118611" cy="42781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12178910" y="199099"/>
              <a:ext cx="1118611" cy="87768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0"/>
            <p:cNvSpPr/>
            <p:nvPr/>
          </p:nvSpPr>
          <p:spPr>
            <a:xfrm>
              <a:off x="13359667" y="4786033"/>
              <a:ext cx="1333648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D4582A">
                      <a:alpha val="100000"/>
                    </a:srgbClr>
                  </a:solidFill>
                  <a:latin typeface="Arial"/>
                  <a:cs typeface="Arial"/>
                </a:rPr>
                <a:t>Compulsory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13359667" y="5053709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D4582A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13359667" y="1416770"/>
              <a:ext cx="762483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Salary-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13359667" y="1681655"/>
              <a:ext cx="1067432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sacrificed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13359667" y="1858472"/>
              <a:ext cx="1028923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voluntary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13359667" y="2123358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13359667" y="333989"/>
              <a:ext cx="965634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Personal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13359667" y="508015"/>
              <a:ext cx="1028923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voluntary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13359667" y="772901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573886" y="7255960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128965" y="5199032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1828" y="3150922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1828" y="1102812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$15,000</a:t>
              </a:r>
            </a:p>
          </p:txBody>
        </p:sp>
        <p:sp>
          <p:nvSpPr>
            <p:cNvPr id="55" name="pl53"/>
            <p:cNvSpPr/>
            <p:nvPr/>
          </p:nvSpPr>
          <p:spPr>
            <a:xfrm>
              <a:off x="930645" y="7376399"/>
              <a:ext cx="14914826" cy="0"/>
            </a:xfrm>
            <a:custGeom>
              <a:avLst/>
              <a:pathLst>
                <a:path w="14914826" h="0">
                  <a:moveTo>
                    <a:pt x="0" y="0"/>
                  </a:moveTo>
                  <a:lnTo>
                    <a:pt x="149148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1552096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279499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4037900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5280803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6523705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7766607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900950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10252412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11495314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12738216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4"/>
            <p:cNvSpPr/>
            <p:nvPr/>
          </p:nvSpPr>
          <p:spPr>
            <a:xfrm>
              <a:off x="1488528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2731430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3974332" y="74753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5217234" y="74788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6460137" y="74783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7703039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8945941" y="74810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10188843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11431746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12611080" y="74754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7250807" y="7744887"/>
              <a:ext cx="2274503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decile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2020-07-29T05:11:58Z</dcterms:created>
  <dcterms:modified xsi:type="dcterms:W3CDTF">2020-07-29T15:11:59Z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