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high-balance</a:t>
            </a:r>
            <a:r>
              <a:rPr/>
              <a:t> </a:t>
            </a:r>
            <a:r>
              <a:rPr/>
              <a:t>accounts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taxpayers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balance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non-employer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post-tax contributions are made to high-balance accounts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Share of taxpayers and post-tax contributions, by existing superannuation balance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768185" y="1322639"/>
              <a:ext cx="8172486" cy="45314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768185" y="585412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768185" y="473799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768185" y="362186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768185" y="2505737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768185" y="1389607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  <a:lnTo>
                    <a:pt x="817248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325400" y="3037136"/>
              <a:ext cx="3343289" cy="28169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325400" y="2116168"/>
              <a:ext cx="3343289" cy="920967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25400" y="1717045"/>
              <a:ext cx="3343289" cy="3991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25400" y="1577605"/>
              <a:ext cx="3343289" cy="13943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325400" y="1510181"/>
              <a:ext cx="3343289" cy="674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325400" y="1424471"/>
              <a:ext cx="3343289" cy="85710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325400" y="1389607"/>
              <a:ext cx="3343289" cy="34863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040167" y="5627447"/>
              <a:ext cx="3343289" cy="2266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5040167" y="5066314"/>
              <a:ext cx="3343289" cy="56113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40167" y="3948909"/>
              <a:ext cx="3343289" cy="111740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40167" y="3084225"/>
              <a:ext cx="3343289" cy="86468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040167" y="2515731"/>
              <a:ext cx="3343289" cy="5684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040167" y="1521652"/>
              <a:ext cx="3343289" cy="994078"/>
            </a:xfrm>
            <a:prstGeom prst="rect">
              <a:avLst/>
            </a:prstGeom>
            <a:solidFill>
              <a:srgbClr val="621214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040167" y="1389607"/>
              <a:ext cx="3343289" cy="13204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5"/>
            <p:cNvSpPr/>
            <p:nvPr/>
          </p:nvSpPr>
          <p:spPr>
            <a:xfrm>
              <a:off x="1992902" y="4316375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Less than $100,000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884741" y="244739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$100,000 to $250,000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884741" y="1787349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$250,000 to $500,000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884741" y="1518068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$500,000 to $750,000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1878658" y="1414636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$750,000 to $1 million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1872574" y="1346887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$1 million to $2 million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967843" y="1286600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t>More than $2 million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5707668" y="5611530"/>
              <a:ext cx="2008286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Less than $100,000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599507" y="5217623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$100,000 to $250,000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5599507" y="4378355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$250,000 to $500,000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5599507" y="3387310"/>
              <a:ext cx="2224608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$500,000 to $750,000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593424" y="2670721"/>
              <a:ext cx="2236775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$750,000 to $1 million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587341" y="1898252"/>
              <a:ext cx="2248941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$1 million to $2 million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5682609" y="1335191"/>
              <a:ext cx="2058404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$2 million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335301" y="576349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208165" y="464736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208165" y="353123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208165" y="241510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81028" y="1298971"/>
              <a:ext cx="584671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6" name="pl44"/>
            <p:cNvSpPr/>
            <p:nvPr/>
          </p:nvSpPr>
          <p:spPr>
            <a:xfrm>
              <a:off x="768185" y="5854128"/>
              <a:ext cx="8172486" cy="0"/>
            </a:xfrm>
            <a:custGeom>
              <a:avLst/>
              <a:pathLst>
                <a:path w="8172486" h="0">
                  <a:moveTo>
                    <a:pt x="0" y="0"/>
                  </a:moveTo>
                  <a:lnTo>
                    <a:pt x="817248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5"/>
            <p:cNvSpPr/>
            <p:nvPr/>
          </p:nvSpPr>
          <p:spPr>
            <a:xfrm>
              <a:off x="2997045" y="585412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6"/>
            <p:cNvSpPr/>
            <p:nvPr/>
          </p:nvSpPr>
          <p:spPr>
            <a:xfrm>
              <a:off x="6711812" y="585412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7"/>
            <p:cNvSpPr/>
            <p:nvPr/>
          </p:nvSpPr>
          <p:spPr>
            <a:xfrm>
              <a:off x="2565183" y="5951144"/>
              <a:ext cx="863724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Taxfilers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5612735" y="5953935"/>
              <a:ext cx="21981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Post-tax 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81028" y="6330270"/>
              <a:ext cx="8561635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 Post-tax contributions equals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81028" y="6468470"/>
              <a:ext cx="3455616" cy="117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personal contributions less non-employer super contributions.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2020-07-29T05:13:02Z</dcterms:created>
  <dcterms:modified xsi:type="dcterms:W3CDTF">2020-07-29T15:13:02Z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