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15955963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high-balance</a:t>
            </a:r>
            <a:r>
              <a:rPr/>
              <a:t> </a:t>
            </a:r>
            <a:r>
              <a:rPr/>
              <a:t>accounts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taxpayers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balance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non-employer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4496" y="1305527"/>
            <a:ext cx="11966972" cy="2777243"/>
          </a:xfrm>
        </p:spPr>
        <p:txBody>
          <a:bodyPr anchor="b"/>
          <a:lstStyle>
            <a:lvl1pPr algn="ctr"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496" y="4189871"/>
            <a:ext cx="11966972" cy="1925973"/>
          </a:xfrm>
        </p:spPr>
        <p:txBody>
          <a:bodyPr/>
          <a:lstStyle>
            <a:lvl1pPr marL="0" indent="0" algn="ctr">
              <a:buNone/>
              <a:defRPr sz="2792"/>
            </a:lvl1pPr>
            <a:lvl2pPr marL="531815" indent="0" algn="ctr">
              <a:buNone/>
              <a:defRPr sz="2326"/>
            </a:lvl2pPr>
            <a:lvl3pPr marL="1063630" indent="0" algn="ctr">
              <a:buNone/>
              <a:defRPr sz="2094"/>
            </a:lvl3pPr>
            <a:lvl4pPr marL="1595445" indent="0" algn="ctr">
              <a:buNone/>
              <a:defRPr sz="1861"/>
            </a:lvl4pPr>
            <a:lvl5pPr marL="2127260" indent="0" algn="ctr">
              <a:buNone/>
              <a:defRPr sz="1861"/>
            </a:lvl5pPr>
            <a:lvl6pPr marL="2659075" indent="0" algn="ctr">
              <a:buNone/>
              <a:defRPr sz="1861"/>
            </a:lvl6pPr>
            <a:lvl7pPr marL="3190890" indent="0" algn="ctr">
              <a:buNone/>
              <a:defRPr sz="1861"/>
            </a:lvl7pPr>
            <a:lvl8pPr marL="3722705" indent="0" algn="ctr">
              <a:buNone/>
              <a:defRPr sz="1861"/>
            </a:lvl8pPr>
            <a:lvl9pPr marL="4254520" indent="0" algn="ctr">
              <a:buNone/>
              <a:defRPr sz="186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62" y="1988758"/>
            <a:ext cx="13762018" cy="3318288"/>
          </a:xfrm>
        </p:spPr>
        <p:txBody>
          <a:bodyPr anchor="b"/>
          <a:lstStyle>
            <a:lvl1pPr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62" y="5338439"/>
            <a:ext cx="13762018" cy="1745009"/>
          </a:xfrm>
        </p:spPr>
        <p:txBody>
          <a:bodyPr/>
          <a:lstStyle>
            <a:lvl1pPr marL="0" indent="0">
              <a:buNone/>
              <a:defRPr sz="2792">
                <a:solidFill>
                  <a:schemeClr val="tx1">
                    <a:tint val="75000"/>
                  </a:schemeClr>
                </a:solidFill>
              </a:defRPr>
            </a:lvl1pPr>
            <a:lvl2pPr marL="531815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063630" indent="0">
              <a:buNone/>
              <a:defRPr sz="2094">
                <a:solidFill>
                  <a:schemeClr val="tx1">
                    <a:tint val="75000"/>
                  </a:schemeClr>
                </a:solidFill>
              </a:defRPr>
            </a:lvl3pPr>
            <a:lvl4pPr marL="159544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4pPr>
            <a:lvl5pPr marL="212726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5pPr>
            <a:lvl6pPr marL="265907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6pPr>
            <a:lvl7pPr marL="319089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7pPr>
            <a:lvl8pPr marL="372270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8pPr>
            <a:lvl9pPr marL="425452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15955200" cy="797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73" y="424712"/>
            <a:ext cx="13762018" cy="1541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73" y="2123557"/>
            <a:ext cx="13762018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72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5413" y="7393672"/>
            <a:ext cx="5385138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8899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106363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5908" indent="-265908" algn="l" defTabSz="1063630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772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2953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6135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39316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92498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45679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98861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52042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3181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2pPr>
      <a:lvl3pPr marL="106363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3pPr>
      <a:lvl4pPr marL="159544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4pPr>
      <a:lvl5pPr marL="212726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5pPr>
      <a:lvl6pPr marL="265907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19089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72270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25452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/>
              <a:t>Voluntary post-tax contributions are made to high-balance accounts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/>
          <a:p>
            <a:r>
              <a:rPr/>
              <a:t>Share of taxpayers and post-tax contributions, by existing superannuation balance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15955200" cy="7977600"/>
            <a:chOff x="0" y="0"/>
            <a:chExt cx="159552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688985" y="91440"/>
              <a:ext cx="15156486" cy="75536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688985" y="7645081"/>
              <a:ext cx="15156486" cy="0"/>
            </a:xfrm>
            <a:custGeom>
              <a:avLst/>
              <a:pathLst>
                <a:path w="15156486" h="0">
                  <a:moveTo>
                    <a:pt x="0" y="0"/>
                  </a:moveTo>
                  <a:lnTo>
                    <a:pt x="15156486" y="0"/>
                  </a:lnTo>
                  <a:lnTo>
                    <a:pt x="151564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688985" y="5784578"/>
              <a:ext cx="15156486" cy="0"/>
            </a:xfrm>
            <a:custGeom>
              <a:avLst/>
              <a:pathLst>
                <a:path w="15156486" h="0">
                  <a:moveTo>
                    <a:pt x="0" y="0"/>
                  </a:moveTo>
                  <a:lnTo>
                    <a:pt x="15156486" y="0"/>
                  </a:lnTo>
                  <a:lnTo>
                    <a:pt x="151564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688985" y="3924075"/>
              <a:ext cx="15156486" cy="0"/>
            </a:xfrm>
            <a:custGeom>
              <a:avLst/>
              <a:pathLst>
                <a:path w="15156486" h="0">
                  <a:moveTo>
                    <a:pt x="0" y="0"/>
                  </a:moveTo>
                  <a:lnTo>
                    <a:pt x="15156486" y="0"/>
                  </a:lnTo>
                  <a:lnTo>
                    <a:pt x="151564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688985" y="2063572"/>
              <a:ext cx="15156486" cy="0"/>
            </a:xfrm>
            <a:custGeom>
              <a:avLst/>
              <a:pathLst>
                <a:path w="15156486" h="0">
                  <a:moveTo>
                    <a:pt x="0" y="0"/>
                  </a:moveTo>
                  <a:lnTo>
                    <a:pt x="15156486" y="0"/>
                  </a:lnTo>
                  <a:lnTo>
                    <a:pt x="151564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688985" y="203070"/>
              <a:ext cx="15156486" cy="0"/>
            </a:xfrm>
            <a:custGeom>
              <a:avLst/>
              <a:pathLst>
                <a:path w="15156486" h="0">
                  <a:moveTo>
                    <a:pt x="0" y="0"/>
                  </a:moveTo>
                  <a:lnTo>
                    <a:pt x="15156486" y="0"/>
                  </a:lnTo>
                  <a:lnTo>
                    <a:pt x="151564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722382" y="2949372"/>
              <a:ext cx="6200380" cy="46957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722382" y="1414191"/>
              <a:ext cx="6200380" cy="153518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722382" y="748882"/>
              <a:ext cx="6200380" cy="66530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722382" y="516448"/>
              <a:ext cx="6200380" cy="23243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1722382" y="404057"/>
              <a:ext cx="6200380" cy="11239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1722382" y="261185"/>
              <a:ext cx="6200380" cy="142871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1722382" y="203070"/>
              <a:ext cx="6200380" cy="58115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8611694" y="7267220"/>
              <a:ext cx="6200380" cy="3778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8611694" y="6331856"/>
              <a:ext cx="6200380" cy="93536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8611694" y="4469228"/>
              <a:ext cx="6200380" cy="186262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8611694" y="3027866"/>
              <a:ext cx="6200380" cy="144136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8611694" y="2080231"/>
              <a:ext cx="6200380" cy="94763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8611694" y="423178"/>
              <a:ext cx="6200380" cy="1657052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8611694" y="203070"/>
              <a:ext cx="6200380" cy="220108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tx25"/>
            <p:cNvSpPr/>
            <p:nvPr/>
          </p:nvSpPr>
          <p:spPr>
            <a:xfrm>
              <a:off x="3818429" y="5167969"/>
              <a:ext cx="2008286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Less than $100,000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3710268" y="2052524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$100,000 to $250,000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3710268" y="952279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$250,000 to $500,000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3710268" y="503408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$500,000 to $750,000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3704185" y="330995"/>
              <a:ext cx="2236775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$750,000 to $1 million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3698102" y="212182"/>
              <a:ext cx="2248941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$1 million to $2 million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3793370" y="111688"/>
              <a:ext cx="2058404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More than $2 million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10707741" y="7326893"/>
              <a:ext cx="2008286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Less than $100,000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10599580" y="6670281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$100,000 to $250,000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10599580" y="5271285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$250,000 to $500,000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10599580" y="3619290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$500,000 to $750,000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10593497" y="2424791"/>
              <a:ext cx="2236775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$750,000 to $1 million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10587413" y="1131265"/>
              <a:ext cx="2248941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$1 million to $2 million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10682682" y="192685"/>
              <a:ext cx="2058404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More than $2 million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256101" y="7554444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128965" y="569394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128965" y="3833439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128965" y="197293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75%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1828" y="112433"/>
              <a:ext cx="584671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46" name="pl44"/>
            <p:cNvSpPr/>
            <p:nvPr/>
          </p:nvSpPr>
          <p:spPr>
            <a:xfrm>
              <a:off x="688985" y="7645081"/>
              <a:ext cx="15156486" cy="0"/>
            </a:xfrm>
            <a:custGeom>
              <a:avLst/>
              <a:pathLst>
                <a:path w="15156486" h="0">
                  <a:moveTo>
                    <a:pt x="0" y="0"/>
                  </a:moveTo>
                  <a:lnTo>
                    <a:pt x="1515648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4822572" y="764508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11711884" y="764508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7"/>
            <p:cNvSpPr/>
            <p:nvPr/>
          </p:nvSpPr>
          <p:spPr>
            <a:xfrm>
              <a:off x="4390710" y="7742097"/>
              <a:ext cx="863724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Taxfilers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10612807" y="7744887"/>
              <a:ext cx="2198154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Post-tax contributions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2020-07-29T05:12:59Z</dcterms:created>
  <dcterms:modified xsi:type="dcterms:W3CDTF">2020-07-29T15:13:00Z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