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15955963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60+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2020-21.Earnings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taxed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multiplied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91%</a:t>
            </a:r>
            <a:r>
              <a:rPr/>
              <a:t> </a:t>
            </a:r>
            <a:r>
              <a:rPr/>
              <a:t>(i.e. assuming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return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9%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earnings)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concession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9%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balancefor</a:t>
            </a:r>
            <a:r>
              <a:rPr/>
              <a:t> </a:t>
            </a:r>
            <a:r>
              <a:rPr/>
              <a:t>symmetric</a:t>
            </a:r>
            <a:r>
              <a:rPr/>
              <a:t> </a:t>
            </a:r>
            <a:r>
              <a:rPr/>
              <a:t>reasons.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4496" y="1305527"/>
            <a:ext cx="11966972" cy="2777243"/>
          </a:xfrm>
        </p:spPr>
        <p:txBody>
          <a:bodyPr anchor="b"/>
          <a:lstStyle>
            <a:lvl1pPr algn="ctr"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496" y="4189871"/>
            <a:ext cx="11966972" cy="1925973"/>
          </a:xfrm>
        </p:spPr>
        <p:txBody>
          <a:bodyPr/>
          <a:lstStyle>
            <a:lvl1pPr marL="0" indent="0" algn="ctr">
              <a:buNone/>
              <a:defRPr sz="2792"/>
            </a:lvl1pPr>
            <a:lvl2pPr marL="531815" indent="0" algn="ctr">
              <a:buNone/>
              <a:defRPr sz="2326"/>
            </a:lvl2pPr>
            <a:lvl3pPr marL="1063630" indent="0" algn="ctr">
              <a:buNone/>
              <a:defRPr sz="2094"/>
            </a:lvl3pPr>
            <a:lvl4pPr marL="1595445" indent="0" algn="ctr">
              <a:buNone/>
              <a:defRPr sz="1861"/>
            </a:lvl4pPr>
            <a:lvl5pPr marL="2127260" indent="0" algn="ctr">
              <a:buNone/>
              <a:defRPr sz="1861"/>
            </a:lvl5pPr>
            <a:lvl6pPr marL="2659075" indent="0" algn="ctr">
              <a:buNone/>
              <a:defRPr sz="1861"/>
            </a:lvl6pPr>
            <a:lvl7pPr marL="3190890" indent="0" algn="ctr">
              <a:buNone/>
              <a:defRPr sz="1861"/>
            </a:lvl7pPr>
            <a:lvl8pPr marL="3722705" indent="0" algn="ctr">
              <a:buNone/>
              <a:defRPr sz="1861"/>
            </a:lvl8pPr>
            <a:lvl9pPr marL="4254520" indent="0" algn="ctr">
              <a:buNone/>
              <a:defRPr sz="186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6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62" y="1988758"/>
            <a:ext cx="13762018" cy="3318288"/>
          </a:xfrm>
        </p:spPr>
        <p:txBody>
          <a:bodyPr anchor="b"/>
          <a:lstStyle>
            <a:lvl1pPr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62" y="5338439"/>
            <a:ext cx="13762018" cy="1745009"/>
          </a:xfrm>
        </p:spPr>
        <p:txBody>
          <a:bodyPr/>
          <a:lstStyle>
            <a:lvl1pPr marL="0" indent="0">
              <a:buNone/>
              <a:defRPr sz="2792">
                <a:solidFill>
                  <a:schemeClr val="tx1">
                    <a:tint val="75000"/>
                  </a:schemeClr>
                </a:solidFill>
              </a:defRPr>
            </a:lvl1pPr>
            <a:lvl2pPr marL="531815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063630" indent="0">
              <a:buNone/>
              <a:defRPr sz="2094">
                <a:solidFill>
                  <a:schemeClr val="tx1">
                    <a:tint val="75000"/>
                  </a:schemeClr>
                </a:solidFill>
              </a:defRPr>
            </a:lvl3pPr>
            <a:lvl4pPr marL="159544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4pPr>
            <a:lvl5pPr marL="212726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5pPr>
            <a:lvl6pPr marL="265907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6pPr>
            <a:lvl7pPr marL="319089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7pPr>
            <a:lvl8pPr marL="372270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8pPr>
            <a:lvl9pPr marL="425452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15955200" cy="7977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3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73" y="424712"/>
            <a:ext cx="13762018" cy="1541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73" y="2123557"/>
            <a:ext cx="13762018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72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5413" y="7393672"/>
            <a:ext cx="5385138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8899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106363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65908" indent="-265908" algn="l" defTabSz="1063630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9772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2953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6135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39316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92498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45679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98861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52042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1pPr>
      <a:lvl2pPr marL="53181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2pPr>
      <a:lvl3pPr marL="106363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3pPr>
      <a:lvl4pPr marL="159544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4pPr>
      <a:lvl5pPr marL="212726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5pPr>
      <a:lvl6pPr marL="265907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19089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72270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25452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/>
          <a:p>
            <a:r>
              <a:rPr/>
              <a:t>Superannuation earnings per 60+ year old,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15955200" cy="7977600"/>
            <a:chOff x="0" y="0"/>
            <a:chExt cx="159552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30645" y="91440"/>
              <a:ext cx="14914826" cy="72849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30645" y="7376399"/>
              <a:ext cx="14914826" cy="0"/>
            </a:xfrm>
            <a:custGeom>
              <a:avLst/>
              <a:pathLst>
                <a:path w="14914826" h="0">
                  <a:moveTo>
                    <a:pt x="0" y="0"/>
                  </a:moveTo>
                  <a:lnTo>
                    <a:pt x="14914826" y="0"/>
                  </a:lnTo>
                  <a:lnTo>
                    <a:pt x="14914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30645" y="5352154"/>
              <a:ext cx="14914826" cy="0"/>
            </a:xfrm>
            <a:custGeom>
              <a:avLst/>
              <a:pathLst>
                <a:path w="14914826" h="0">
                  <a:moveTo>
                    <a:pt x="0" y="0"/>
                  </a:moveTo>
                  <a:lnTo>
                    <a:pt x="14914826" y="0"/>
                  </a:lnTo>
                  <a:lnTo>
                    <a:pt x="14914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30645" y="3327910"/>
              <a:ext cx="14914826" cy="0"/>
            </a:xfrm>
            <a:custGeom>
              <a:avLst/>
              <a:pathLst>
                <a:path w="14914826" h="0">
                  <a:moveTo>
                    <a:pt x="0" y="0"/>
                  </a:moveTo>
                  <a:lnTo>
                    <a:pt x="14914826" y="0"/>
                  </a:lnTo>
                  <a:lnTo>
                    <a:pt x="14914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930645" y="1303665"/>
              <a:ext cx="14914826" cy="0"/>
            </a:xfrm>
            <a:custGeom>
              <a:avLst/>
              <a:pathLst>
                <a:path w="14914826" h="0">
                  <a:moveTo>
                    <a:pt x="0" y="0"/>
                  </a:moveTo>
                  <a:lnTo>
                    <a:pt x="14914826" y="0"/>
                  </a:lnTo>
                  <a:lnTo>
                    <a:pt x="14914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149981" y="7266409"/>
              <a:ext cx="1316014" cy="10999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149981" y="7255530"/>
              <a:ext cx="1316014" cy="1087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612219" y="7122240"/>
              <a:ext cx="1316014" cy="25415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612219" y="7097104"/>
              <a:ext cx="1316014" cy="2513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4074456" y="7014275"/>
              <a:ext cx="1316014" cy="36212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4074456" y="6978461"/>
              <a:ext cx="1316014" cy="3581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5536694" y="6844053"/>
              <a:ext cx="1316014" cy="53234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5536694" y="6791403"/>
              <a:ext cx="1316014" cy="5264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6998932" y="6647371"/>
              <a:ext cx="1316014" cy="72902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6998932" y="6575269"/>
              <a:ext cx="1316014" cy="7210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8461170" y="6405851"/>
              <a:ext cx="1316014" cy="97054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8461170" y="6309863"/>
              <a:ext cx="1316014" cy="9598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9923408" y="6137926"/>
              <a:ext cx="1316014" cy="123847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9923408" y="6015440"/>
              <a:ext cx="1316014" cy="12248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11385646" y="5671964"/>
              <a:ext cx="1316014" cy="170443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11385646" y="5503394"/>
              <a:ext cx="1316014" cy="16857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12847884" y="4892492"/>
              <a:ext cx="1316014" cy="248390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12847884" y="4646831"/>
              <a:ext cx="1316014" cy="24566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14310122" y="845056"/>
              <a:ext cx="1316014" cy="653134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14310122" y="199099"/>
              <a:ext cx="1316014" cy="64595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tx30"/>
            <p:cNvSpPr/>
            <p:nvPr/>
          </p:nvSpPr>
          <p:spPr>
            <a:xfrm>
              <a:off x="573886" y="7255960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1828" y="5222897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$25,000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1828" y="3198652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$50,000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1828" y="1174408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$75,000</a:t>
              </a:r>
            </a:p>
          </p:txBody>
        </p:sp>
        <p:sp>
          <p:nvSpPr>
            <p:cNvPr id="36" name="pl34"/>
            <p:cNvSpPr/>
            <p:nvPr/>
          </p:nvSpPr>
          <p:spPr>
            <a:xfrm>
              <a:off x="930645" y="7376399"/>
              <a:ext cx="14914826" cy="0"/>
            </a:xfrm>
            <a:custGeom>
              <a:avLst/>
              <a:pathLst>
                <a:path w="14914826" h="0">
                  <a:moveTo>
                    <a:pt x="0" y="0"/>
                  </a:moveTo>
                  <a:lnTo>
                    <a:pt x="149148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180798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3270226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4732463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6194701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765693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9119177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10581415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2"/>
            <p:cNvSpPr/>
            <p:nvPr/>
          </p:nvSpPr>
          <p:spPr>
            <a:xfrm>
              <a:off x="12043653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3"/>
            <p:cNvSpPr/>
            <p:nvPr/>
          </p:nvSpPr>
          <p:spPr>
            <a:xfrm>
              <a:off x="13505891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4"/>
            <p:cNvSpPr/>
            <p:nvPr/>
          </p:nvSpPr>
          <p:spPr>
            <a:xfrm>
              <a:off x="1496812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5"/>
            <p:cNvSpPr/>
            <p:nvPr/>
          </p:nvSpPr>
          <p:spPr>
            <a:xfrm>
              <a:off x="1744419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3206657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4668895" y="74753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6131133" y="74788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7593371" y="74783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9055609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10517847" y="74810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11980085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55" name="tx53"/>
            <p:cNvSpPr/>
            <p:nvPr/>
          </p:nvSpPr>
          <p:spPr>
            <a:xfrm>
              <a:off x="13442323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56" name="tx54"/>
            <p:cNvSpPr/>
            <p:nvPr/>
          </p:nvSpPr>
          <p:spPr>
            <a:xfrm>
              <a:off x="14840992" y="74754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7" name="tx55"/>
            <p:cNvSpPr/>
            <p:nvPr/>
          </p:nvSpPr>
          <p:spPr>
            <a:xfrm>
              <a:off x="7403337" y="7744887"/>
              <a:ext cx="1969442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income decile</a:t>
              </a:r>
            </a:p>
          </p:txBody>
        </p:sp>
        <p:sp>
          <p:nvSpPr>
            <p:cNvPr id="58" name="rc56"/>
            <p:cNvSpPr/>
            <p:nvPr/>
          </p:nvSpPr>
          <p:spPr>
            <a:xfrm>
              <a:off x="930645" y="91440"/>
              <a:ext cx="474732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1044518" y="91440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8"/>
            <p:cNvSpPr/>
            <p:nvPr/>
          </p:nvSpPr>
          <p:spPr>
            <a:xfrm>
              <a:off x="1049263" y="96184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59"/>
            <p:cNvSpPr/>
            <p:nvPr/>
          </p:nvSpPr>
          <p:spPr>
            <a:xfrm>
              <a:off x="3621496" y="91440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0"/>
            <p:cNvSpPr/>
            <p:nvPr/>
          </p:nvSpPr>
          <p:spPr>
            <a:xfrm>
              <a:off x="3626240" y="96184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tx61"/>
            <p:cNvSpPr/>
            <p:nvPr/>
          </p:nvSpPr>
          <p:spPr>
            <a:xfrm>
              <a:off x="1341271" y="67385"/>
              <a:ext cx="2109415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Earnings concession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3918249" y="64595"/>
              <a:ext cx="1702779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Earnings if taxed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2020-07-29T05:13:10Z</dcterms:created>
  <dcterms:modified xsi:type="dcterms:W3CDTF">2020-07-29T15:13:10Z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