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2020-21.Earnings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taxed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multiplied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91%</a:t>
            </a:r>
            <a:r>
              <a:rPr/>
              <a:t> </a:t>
            </a:r>
            <a:r>
              <a:rPr/>
              <a:t>(i.e. assuming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9%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earnings)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concession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balancefor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reasons.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8"/>
            <a:ext cx="7992000" cy="5455915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Superannuation earnings per 60+ year old,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638590" y="1371748"/>
            <a:ext cx="7992000" cy="5455915"/>
            <a:chOff x="638590" y="1371748"/>
            <a:chExt cx="7992000" cy="5455915"/>
          </a:xfrm>
        </p:grpSpPr>
        <p:sp>
          <p:nvSpPr>
            <p:cNvPr id="5" name="rc3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638590" y="1371747"/>
              <a:ext cx="7992000" cy="54559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1569235" y="1463188"/>
              <a:ext cx="6951626" cy="40448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1569235" y="5508086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1569235" y="4384145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1569235" y="3260204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1569235" y="2136263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  <a:lnTo>
                    <a:pt x="69516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671465" y="5447016"/>
              <a:ext cx="613378" cy="61070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671465" y="5440976"/>
              <a:ext cx="613378" cy="603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2352997" y="5366968"/>
              <a:ext cx="613378" cy="141118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2352997" y="5353011"/>
              <a:ext cx="613378" cy="1395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3034529" y="5307021"/>
              <a:ext cx="613378" cy="20106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3034529" y="5287136"/>
              <a:ext cx="613378" cy="1988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716061" y="5212507"/>
              <a:ext cx="613378" cy="29557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716061" y="5183274"/>
              <a:ext cx="613378" cy="2923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4397593" y="5103301"/>
              <a:ext cx="613378" cy="40478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4397593" y="5063267"/>
              <a:ext cx="613378" cy="4003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5079125" y="4969200"/>
              <a:ext cx="613378" cy="53888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5079125" y="4915903"/>
              <a:ext cx="613378" cy="5329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5760657" y="4820437"/>
              <a:ext cx="613378" cy="68764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760657" y="4752428"/>
              <a:ext cx="613378" cy="6800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6442189" y="4561717"/>
              <a:ext cx="613378" cy="94636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6442189" y="4468119"/>
              <a:ext cx="613378" cy="9359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7123721" y="4128923"/>
              <a:ext cx="613378" cy="1379163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7123721" y="3992522"/>
              <a:ext cx="613378" cy="13640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7805253" y="1881625"/>
              <a:ext cx="613378" cy="362646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805253" y="1522964"/>
              <a:ext cx="613378" cy="3586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tx30"/>
            <p:cNvSpPr/>
            <p:nvPr/>
          </p:nvSpPr>
          <p:spPr>
            <a:xfrm>
              <a:off x="1212476" y="5387647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640418" y="4254888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$25,000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640418" y="3130947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640418" y="2007006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$75,000</a:t>
              </a:r>
            </a:p>
          </p:txBody>
        </p:sp>
        <p:sp>
          <p:nvSpPr>
            <p:cNvPr id="36" name="pl34"/>
            <p:cNvSpPr/>
            <p:nvPr/>
          </p:nvSpPr>
          <p:spPr>
            <a:xfrm>
              <a:off x="1569235" y="5508086"/>
              <a:ext cx="6951626" cy="0"/>
            </a:xfrm>
            <a:custGeom>
              <a:avLst/>
              <a:pathLst>
                <a:path w="6951626" h="0">
                  <a:moveTo>
                    <a:pt x="0" y="0"/>
                  </a:moveTo>
                  <a:lnTo>
                    <a:pt x="69516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1978154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2659686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3341218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4022750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4704282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5385814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6067346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6748878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7430410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8111942" y="5508086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5"/>
            <p:cNvSpPr/>
            <p:nvPr/>
          </p:nvSpPr>
          <p:spPr>
            <a:xfrm>
              <a:off x="1914586" y="560990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2596118" y="5609902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3277650" y="5607000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3959182" y="5610572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4640714" y="5610014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5322246" y="560711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6003778" y="5612693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6685310" y="560711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7366842" y="5607112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7984806" y="5607112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4060327" y="5876575"/>
              <a:ext cx="1969442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income decile</a:t>
              </a:r>
            </a:p>
          </p:txBody>
        </p:sp>
        <p:sp>
          <p:nvSpPr>
            <p:cNvPr id="58" name="rc56"/>
            <p:cNvSpPr/>
            <p:nvPr/>
          </p:nvSpPr>
          <p:spPr>
            <a:xfrm>
              <a:off x="1569235" y="1463187"/>
              <a:ext cx="474732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683108" y="1463187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1687853" y="1467932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4260086" y="1463187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4264830" y="1467932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tx61"/>
            <p:cNvSpPr/>
            <p:nvPr/>
          </p:nvSpPr>
          <p:spPr>
            <a:xfrm>
              <a:off x="1979861" y="1439133"/>
              <a:ext cx="2109415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Earnings concession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4556839" y="1436343"/>
              <a:ext cx="1702779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Earnings if taxed</a:t>
              </a:r>
            </a:p>
          </p:txBody>
        </p:sp>
        <p:sp>
          <p:nvSpPr>
            <p:cNvPr id="65" name="tx63"/>
            <p:cNvSpPr/>
            <p:nvPr/>
          </p:nvSpPr>
          <p:spPr>
            <a:xfrm>
              <a:off x="640418" y="6252910"/>
              <a:ext cx="7842337" cy="1186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Notes: Projections to 2020-21 assume 2% wage growth and 0% growth in the number of taxfilers from 2019-20 to 2020-21.Earnings if taxed</a:t>
              </a:r>
            </a:p>
          </p:txBody>
        </p:sp>
        <p:sp>
          <p:nvSpPr>
            <p:cNvPr id="66" name="tx64"/>
            <p:cNvSpPr/>
            <p:nvPr/>
          </p:nvSpPr>
          <p:spPr>
            <a:xfrm>
              <a:off x="640418" y="6389561"/>
              <a:ext cx="7461594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equals 5% of balance multiplied by 91% (i.e. assuming a 5% rate of return and a 9% average effective tax rate on earnings) Earnings</a:t>
              </a:r>
            </a:p>
          </p:txBody>
        </p:sp>
        <p:sp>
          <p:nvSpPr>
            <p:cNvPr id="67" name="tx65"/>
            <p:cNvSpPr/>
            <p:nvPr/>
          </p:nvSpPr>
          <p:spPr>
            <a:xfrm>
              <a:off x="640418" y="6526584"/>
              <a:ext cx="3737611" cy="1190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concession equals 5% of 9% of the balancefor symmetric reasons.</a:t>
              </a:r>
            </a:p>
          </p:txBody>
        </p:sp>
        <p:sp>
          <p:nvSpPr>
            <p:cNvPr id="68" name="tx66"/>
            <p:cNvSpPr/>
            <p:nvPr/>
          </p:nvSpPr>
          <p:spPr>
            <a:xfrm>
              <a:off x="640418" y="6665094"/>
              <a:ext cx="212970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file.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2020-07-29T05:13:11Z</dcterms:created>
  <dcterms:modified xsi:type="dcterms:W3CDTF">2020-07-29T15:13:11Z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