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2020-21.Earnings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taxed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multiplied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91%</a:t>
            </a:r>
            <a:r>
              <a:rPr/>
              <a:t> </a:t>
            </a:r>
            <a:r>
              <a:rPr/>
              <a:t>(i.e. assuming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earnings)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concession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balancefor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reasons.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Superannuation earnings per 60+ year old,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1393" y="1504215"/>
              <a:ext cx="9759626" cy="41712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1393" y="5675446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1393" y="4516402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1393" y="3357357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81393" y="2198313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924917" y="5612468"/>
              <a:ext cx="861143" cy="6297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924917" y="5606239"/>
              <a:ext cx="861143" cy="62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881743" y="5529920"/>
              <a:ext cx="861143" cy="14552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881743" y="5515527"/>
              <a:ext cx="861143" cy="1439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838569" y="5468101"/>
              <a:ext cx="861143" cy="20734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838569" y="5447595"/>
              <a:ext cx="861143" cy="2050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795395" y="5370635"/>
              <a:ext cx="861143" cy="30481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4795395" y="5340489"/>
              <a:ext cx="861143" cy="301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5752221" y="5258018"/>
              <a:ext cx="861143" cy="41742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5752221" y="5216734"/>
              <a:ext cx="861143" cy="4128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6709048" y="5119729"/>
              <a:ext cx="861143" cy="55571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6709048" y="5064768"/>
              <a:ext cx="861143" cy="549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7665874" y="4966320"/>
              <a:ext cx="861143" cy="70912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7665874" y="4896187"/>
              <a:ext cx="861143" cy="701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8622700" y="4699519"/>
              <a:ext cx="861143" cy="97592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8622700" y="4602999"/>
              <a:ext cx="861143" cy="965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9579526" y="4253208"/>
              <a:ext cx="861143" cy="142223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9579526" y="4112547"/>
              <a:ext cx="861143" cy="1406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10536352" y="1935722"/>
              <a:ext cx="861143" cy="37397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10536352" y="1565859"/>
              <a:ext cx="861143" cy="36986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tx30"/>
            <p:cNvSpPr/>
            <p:nvPr/>
          </p:nvSpPr>
          <p:spPr>
            <a:xfrm>
              <a:off x="1424634" y="5555007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852576" y="4387145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$25,000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852576" y="3228100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52576" y="206905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$75,000</a:t>
              </a:r>
            </a:p>
          </p:txBody>
        </p:sp>
        <p:sp>
          <p:nvSpPr>
            <p:cNvPr id="36" name="pl34"/>
            <p:cNvSpPr/>
            <p:nvPr/>
          </p:nvSpPr>
          <p:spPr>
            <a:xfrm>
              <a:off x="1781393" y="5675446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2355489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3312315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4269141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5225967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6182793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7139619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8096445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9053272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10010098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10966924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2291920" y="577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3248747" y="577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4205573" y="577436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5162399" y="577793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6119225" y="577737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7076051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032877" y="578005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8989703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9946529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10839787" y="577447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5676485" y="6043935"/>
              <a:ext cx="196944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income decile</a:t>
              </a:r>
            </a:p>
          </p:txBody>
        </p:sp>
        <p:sp>
          <p:nvSpPr>
            <p:cNvPr id="58" name="rc56"/>
            <p:cNvSpPr/>
            <p:nvPr/>
          </p:nvSpPr>
          <p:spPr>
            <a:xfrm>
              <a:off x="1781393" y="1504215"/>
              <a:ext cx="474732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895266" y="1504215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1900011" y="1508960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4472244" y="1504215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4476988" y="1508960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2192019" y="1480161"/>
              <a:ext cx="2109415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concession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4768997" y="1477371"/>
              <a:ext cx="1702779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if taxed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852576" y="6419898"/>
              <a:ext cx="10120413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2020-21.Earnings if taxed equals 5% of balance multiplied by 91%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852576" y="6556921"/>
              <a:ext cx="8956378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(i.e. assuming a 5% rate of return and a 9% average effective tax rate on earnings) Earnings concession equals 5% of 9% of the balancefor symmetric reasons.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852576" y="6695431"/>
              <a:ext cx="212970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2020-07-29T05:13:12Z</dcterms:created>
  <dcterms:modified xsi:type="dcterms:W3CDTF">2020-07-29T15:13:12Z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