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incomes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increasing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(2020-21)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SG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guarantee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assumed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reportable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contributions;</a:t>
            </a:r>
            <a:r>
              <a:rPr/>
              <a:t> </a:t>
            </a:r>
            <a:r>
              <a:rPr/>
              <a:t>salary-sacrifice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reportable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contributions;</a:t>
            </a:r>
            <a:r>
              <a:rPr/>
              <a:t> </a:t>
            </a:r>
            <a:r>
              <a:rPr/>
              <a:t>personal-deductible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non-employer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contributions;</a:t>
            </a:r>
            <a:r>
              <a:rPr/>
              <a:t> </a:t>
            </a:r>
            <a:r>
              <a:rPr/>
              <a:t>non-concessional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nonnegative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non-employer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89712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/>
          <a:lstStyle/>
          <a:p>
            <a:r>
              <a:rPr/>
              <a:t>Those on high incomes make larger voluntary contributions, increasing the value of contributions tax breaks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/>
          <a:lstStyle/>
          <a:p>
            <a:r>
              <a:rPr/>
              <a:t>Average superannuation contributions (2020-21)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79200" y="1231200"/>
            <a:ext cx="8971200" cy="5536800"/>
            <a:chOff x="79200" y="1231200"/>
            <a:chExt cx="8971200" cy="5536800"/>
          </a:xfrm>
        </p:grpSpPr>
        <p:sp>
          <p:nvSpPr>
            <p:cNvPr id="5" name="rc3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009845" y="1322639"/>
              <a:ext cx="7930826" cy="37418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009845" y="5064513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009845" y="4293492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009845" y="3522471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009845" y="2751451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009845" y="1980430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238619" y="5002308"/>
              <a:ext cx="1372643" cy="6220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238619" y="4990405"/>
              <a:ext cx="1372643" cy="1190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238619" y="4977042"/>
              <a:ext cx="1372643" cy="1336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238619" y="4752745"/>
              <a:ext cx="1372643" cy="22429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763778" y="4808622"/>
              <a:ext cx="1372643" cy="25589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763778" y="4763340"/>
              <a:ext cx="1372643" cy="4528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763778" y="4725084"/>
              <a:ext cx="1372643" cy="38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2763778" y="4491156"/>
              <a:ext cx="1372643" cy="23392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4288937" y="4323890"/>
              <a:ext cx="1372643" cy="74062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4288937" y="4199094"/>
              <a:ext cx="1372643" cy="12479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4288937" y="4147189"/>
              <a:ext cx="1372643" cy="5190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4288937" y="3969305"/>
              <a:ext cx="1372643" cy="17788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5814096" y="3634774"/>
              <a:ext cx="1372643" cy="142973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5814096" y="3334534"/>
              <a:ext cx="1372643" cy="30023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5814096" y="3245403"/>
              <a:ext cx="1372643" cy="8913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5814096" y="2960982"/>
              <a:ext cx="1372643" cy="28442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7339255" y="2803022"/>
              <a:ext cx="1372643" cy="226149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7339255" y="2415228"/>
              <a:ext cx="1372643" cy="38779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7339255" y="2128193"/>
              <a:ext cx="1372643" cy="28703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7339255" y="1377938"/>
              <a:ext cx="1372643" cy="75025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653086" y="4944073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208165" y="4164235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81028" y="3393214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81028" y="2622194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$15,000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81028" y="1851173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$20,000</a:t>
              </a:r>
            </a:p>
          </p:txBody>
        </p:sp>
        <p:sp>
          <p:nvSpPr>
            <p:cNvPr id="38" name="pl36"/>
            <p:cNvSpPr/>
            <p:nvPr/>
          </p:nvSpPr>
          <p:spPr>
            <a:xfrm>
              <a:off x="1009845" y="5064513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1924940" y="506451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3450099" y="506451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4975258" y="506451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6500417" y="506451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8025576" y="506451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2"/>
            <p:cNvSpPr/>
            <p:nvPr/>
          </p:nvSpPr>
          <p:spPr>
            <a:xfrm>
              <a:off x="1429287" y="5164319"/>
              <a:ext cx="99130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Less than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1511775" y="5366447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$18,200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2522193" y="5119559"/>
              <a:ext cx="1855812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$18,200 - $37,000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4047352" y="5119559"/>
              <a:ext cx="1855812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$37,000 - $90,000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5508943" y="5119559"/>
              <a:ext cx="198294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$90,000 - $180,000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7545661" y="5133958"/>
              <a:ext cx="959829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180,000+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3761825" y="5679889"/>
              <a:ext cx="242686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bracket</a:t>
              </a:r>
            </a:p>
          </p:txBody>
        </p:sp>
        <p:sp>
          <p:nvSpPr>
            <p:cNvPr id="51" name="rc49"/>
            <p:cNvSpPr/>
            <p:nvPr/>
          </p:nvSpPr>
          <p:spPr>
            <a:xfrm>
              <a:off x="1009845" y="1322639"/>
              <a:ext cx="2348916" cy="9608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1009845" y="1436512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1014590" y="1441257"/>
              <a:ext cx="173390" cy="20225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1009845" y="1648258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1014590" y="1653002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1009845" y="1860003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1014590" y="1864748"/>
              <a:ext cx="173390" cy="2022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1009845" y="2071748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1014590" y="2076493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tx58"/>
            <p:cNvSpPr/>
            <p:nvPr/>
          </p:nvSpPr>
          <p:spPr>
            <a:xfrm>
              <a:off x="1306598" y="1457888"/>
              <a:ext cx="177912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non-concessional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1306598" y="1626882"/>
              <a:ext cx="1995227" cy="209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personal-deductible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1306598" y="1833158"/>
              <a:ext cx="1524297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salary-sacrifice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1306598" y="2090221"/>
              <a:ext cx="330286" cy="169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SG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81028" y="6056224"/>
              <a:ext cx="8974344" cy="118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Notes: Projections to 2020-21 assume 2% wage growth and 0% growth in the number of taxfilers from 2019-20 to 2020-21. SG = super guarantee contributions,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81028" y="6192875"/>
              <a:ext cx="8007495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assumed to be employer contributions less reportable employer super contributions; salary-sacrifice = reportable employer super contributions;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81028" y="6329898"/>
              <a:ext cx="8738563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personal-deductible = non-employer superannuation contributions; non-concessional = nonnegative component of personal contributions less non-employer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81028" y="6469957"/>
              <a:ext cx="1107227" cy="1160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super contributions.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81028" y="6605431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2020-07-22T13:15:34Z</dcterms:created>
  <dcterms:modified xsi:type="dcterms:W3CDTF">2020-07-22T23:15:35Z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